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76" r:id="rId5"/>
    <p:sldId id="294" r:id="rId6"/>
    <p:sldId id="297" r:id="rId7"/>
    <p:sldId id="298" r:id="rId8"/>
    <p:sldId id="299" r:id="rId9"/>
    <p:sldId id="300" r:id="rId10"/>
    <p:sldId id="301" r:id="rId11"/>
    <p:sldId id="302" r:id="rId12"/>
    <p:sldId id="303" r:id="rId13"/>
    <p:sldId id="304" r:id="rId14"/>
    <p:sldId id="305" r:id="rId15"/>
    <p:sldId id="306" r:id="rId16"/>
    <p:sldId id="307" r:id="rId17"/>
    <p:sldId id="308" r:id="rId18"/>
    <p:sldId id="291" r:id="rId19"/>
    <p:sldId id="274" r:id="rId20"/>
    <p:sldId id="289" r:id="rId21"/>
    <p:sldId id="290" r:id="rId22"/>
    <p:sldId id="295" r:id="rId23"/>
    <p:sldId id="296" r:id="rId24"/>
    <p:sldId id="269"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4718" autoAdjust="0"/>
  </p:normalViewPr>
  <p:slideViewPr>
    <p:cSldViewPr>
      <p:cViewPr varScale="1">
        <p:scale>
          <a:sx n="105" d="100"/>
          <a:sy n="105" d="100"/>
        </p:scale>
        <p:origin x="168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6/11/2022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6/11/2022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6/11/2022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6/11/2022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6/11/2022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r>
              <a:rPr lang="en-US" sz="4800" b="1" dirty="0">
                <a:latin typeface="Impact" pitchFamily="34" charset="0"/>
              </a:rPr>
              <a:t>Guidelines for fair discipline</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Lesson- 8</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12" name="Picture 11"/>
          <p:cNvPicPr>
            <a:picLocks noGrp="1" noRot="1" noChangeAspect="1" noMove="1" noResize="1" noEditPoints="1" noAdjustHandles="1" noChangeArrowheads="1" noChangeShapeType="1" noCrop="1"/>
          </p:cNvPicPr>
          <p:nvPr/>
        </p:nvPicPr>
        <p:blipFill>
          <a:blip r:embed="rId4"/>
          <a:stretch>
            <a:fillRect/>
          </a:stretch>
        </p:blipFill>
        <p:spPr>
          <a:xfrm>
            <a:off x="0" y="6005512"/>
            <a:ext cx="9144000" cy="85248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255454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When the child has done something that merits discipline, the parent should remind them of the specific instruction that was not followed and the consequence that was established. </a:t>
            </a:r>
            <a:r>
              <a:rPr lang="en-US" sz="2000" dirty="0"/>
              <a:t>Then the parent should implement the consequence. </a:t>
            </a:r>
            <a:r>
              <a:rPr lang="en-US" sz="2000" i="1" dirty="0"/>
              <a:t>(If the consequence is being spanked, it is important to tell them how many spanks or swats they will receive.) </a:t>
            </a:r>
            <a:r>
              <a:rPr lang="en-US" sz="2000" dirty="0"/>
              <a:t>If you child wants to explain why they disobeyed, give them time to talk. After they tell you, help them understand why that behavior is not right, and that you will still be giving them their consequence.</a:t>
            </a:r>
            <a:endParaRPr lang="en-US" sz="2000" i="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4. Review the offense and define the discipline</a:t>
            </a:r>
            <a:endParaRPr lang="en-US" sz="2400" b="1" u="sng" dirty="0">
              <a:solidFill>
                <a:srgbClr val="0070C0"/>
              </a:solidFill>
              <a:effectLst>
                <a:outerShdw blurRad="38100" dist="38100" dir="2700000" algn="tl">
                  <a:srgbClr val="000000">
                    <a:alpha val="43137"/>
                  </a:srgbClr>
                </a:outerShdw>
              </a:effectLst>
            </a:endParaRPr>
          </a:p>
        </p:txBody>
      </p:sp>
      <p:pic>
        <p:nvPicPr>
          <p:cNvPr id="7170" name="Picture 2">
            <a:extLst>
              <a:ext uri="{FF2B5EF4-FFF2-40B4-BE49-F238E27FC236}">
                <a16:creationId xmlns:a16="http://schemas.microsoft.com/office/drawing/2014/main" id="{69233B4B-55E7-485B-8F96-EA4B6665238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024333"/>
            <a:ext cx="2533650"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043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256993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b="1" dirty="0"/>
              <a:t>If you can avoid it, do not discipline a child in public or in the presence of neighbors or friends. </a:t>
            </a:r>
            <a:r>
              <a:rPr lang="en-US" sz="2300" dirty="0"/>
              <a:t>When a child is disciplined publicly, they feel humiliated. This can result in resentment toward the parent(s).  If you are in public, it is best to excuse yourself to a more private place to deal with the child. It is appropriate, however, to ask the child to communicate to those who witnessed their bad behavior that they are sorry for what they did or said.</a:t>
            </a:r>
            <a:endParaRPr lang="en-US" sz="2300" i="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5. Avoid embarrassment</a:t>
            </a:r>
            <a:endParaRPr lang="en-US" sz="2800" b="1" u="sng" dirty="0">
              <a:solidFill>
                <a:srgbClr val="0070C0"/>
              </a:solidFill>
              <a:effectLst>
                <a:outerShdw blurRad="38100" dist="38100" dir="2700000" algn="tl">
                  <a:srgbClr val="000000">
                    <a:alpha val="43137"/>
                  </a:srgbClr>
                </a:outerShdw>
              </a:effectLst>
            </a:endParaRPr>
          </a:p>
        </p:txBody>
      </p:sp>
      <p:pic>
        <p:nvPicPr>
          <p:cNvPr id="8194" name="Picture 2">
            <a:extLst>
              <a:ext uri="{FF2B5EF4-FFF2-40B4-BE49-F238E27FC236}">
                <a16:creationId xmlns:a16="http://schemas.microsoft.com/office/drawing/2014/main" id="{88B58E0A-D3F3-4E52-B7EC-3FCB666ACDC8}"/>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347867"/>
            <a:ext cx="269240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1F289712-A49A-40DE-A75B-F620F72F6A29}"/>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4657" y="4347867"/>
            <a:ext cx="2884714"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73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Be sure to let the child know how sad you are over their behavior. </a:t>
            </a:r>
            <a:r>
              <a:rPr lang="en-US" sz="2400" dirty="0"/>
              <a:t>Also, let them know how it saddens you to have to discipline them. This would be a good time to talk about God’s heart for His children. Be sure to tell the child that they are not just hurting their father or mother but hurting the heart of God too.</a:t>
            </a:r>
            <a:endParaRPr lang="en-US" sz="2400" i="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6. Communicate sadness over the offense</a:t>
            </a:r>
            <a:endParaRPr lang="en-US" sz="2400" b="1" u="sng" dirty="0">
              <a:solidFill>
                <a:srgbClr val="0070C0"/>
              </a:solidFill>
              <a:effectLst>
                <a:outerShdw blurRad="38100" dist="38100" dir="2700000" algn="tl">
                  <a:srgbClr val="000000">
                    <a:alpha val="43137"/>
                  </a:srgbClr>
                </a:outerShdw>
              </a:effectLst>
            </a:endParaRPr>
          </a:p>
        </p:txBody>
      </p:sp>
      <p:pic>
        <p:nvPicPr>
          <p:cNvPr id="9218" name="Picture 2">
            <a:extLst>
              <a:ext uri="{FF2B5EF4-FFF2-40B4-BE49-F238E27FC236}">
                <a16:creationId xmlns:a16="http://schemas.microsoft.com/office/drawing/2014/main" id="{8E4A2AA9-8C27-4777-AFDD-2501F6B273BF}"/>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3861454"/>
            <a:ext cx="3105150" cy="177880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ED7BEBCD-80A4-4D2F-B0E7-8E7FA6D6D3CA}"/>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3859584"/>
            <a:ext cx="3395332" cy="1782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07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Many parents face the danger of feeling intense anger when their children show disrespect or walk in open rebellion. As a result, they may potentially punish their children out of anger. When they do this, they face the possibility of being too harsh and may communicate fear rather than love. </a:t>
            </a:r>
          </a:p>
          <a:p>
            <a:endParaRPr lang="en-US" b="1" i="1" dirty="0"/>
          </a:p>
          <a:p>
            <a:r>
              <a:rPr lang="en-US" dirty="0"/>
              <a:t>If a parent feels overwhelmed with anger after a child has disobeyed, it is helpful to send the child to their room or outside until the parent can deal with their emotions. When they feel they can discipline in a controlled manner, only then should they do so. </a:t>
            </a:r>
          </a:p>
          <a:p>
            <a:r>
              <a:rPr lang="en-US" dirty="0"/>
              <a:t>Avoid cursing at or using excessive force and physically harming your child. </a:t>
            </a:r>
          </a:p>
          <a:p>
            <a:endParaRPr lang="en-US" dirty="0"/>
          </a:p>
          <a:p>
            <a:r>
              <a:rPr lang="en-US" b="1" dirty="0"/>
              <a:t>Dealing with discipline problems must start at an early age.</a:t>
            </a:r>
            <a:r>
              <a:rPr lang="en-US" dirty="0"/>
              <a:t> If parents refuse to deal with disobedience and rebellion when children are small, the patterns of defiance may intensify and become set in the child’s heart. This will result in further frustration for both parent and child as they grow. Starting early and being consistent is essential in raising healthy and balanced children. </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7. Never discipline in anger</a:t>
            </a:r>
            <a:endParaRPr lang="en-US" sz="2800" b="1" u="sng" dirty="0">
              <a:solidFill>
                <a:srgbClr val="0070C0"/>
              </a:solidFill>
              <a:effectLst>
                <a:outerShdw blurRad="38100" dist="38100" dir="2700000" algn="tl">
                  <a:srgbClr val="000000">
                    <a:alpha val="43137"/>
                  </a:srgbClr>
                </a:outerShdw>
              </a:effectLst>
            </a:endParaRPr>
          </a:p>
        </p:txBody>
      </p:sp>
      <p:pic>
        <p:nvPicPr>
          <p:cNvPr id="10242" name="Picture 2">
            <a:extLst>
              <a:ext uri="{FF2B5EF4-FFF2-40B4-BE49-F238E27FC236}">
                <a16:creationId xmlns:a16="http://schemas.microsoft.com/office/drawing/2014/main" id="{D2E8A9F2-72D6-4EB7-9E4A-CFFCFEE0187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85787"/>
            <a:ext cx="212947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71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17037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Numerous times throughout the Bible parents are told to use </a:t>
            </a:r>
            <a:r>
              <a:rPr lang="en-US" b="1" i="1" dirty="0"/>
              <a:t>“the rod.” </a:t>
            </a:r>
            <a:r>
              <a:rPr lang="en-US" sz="1600" i="1" dirty="0"/>
              <a:t>(Proverbs 13:24, Proverbs 22:15, Proverbs 23:-13-14) </a:t>
            </a:r>
          </a:p>
          <a:p>
            <a:endParaRPr lang="en-US" sz="1100" i="1" dirty="0"/>
          </a:p>
          <a:p>
            <a:r>
              <a:rPr lang="en-US" sz="1650" dirty="0"/>
              <a:t>There are good reasons “the rod” is used and not the hand. Children should associate their parents’ hands with hugs, love and affection; never pain and cruelty. Therefore, parents should never slap or hit their children with their hands or kick them with their feet. </a:t>
            </a:r>
          </a:p>
          <a:p>
            <a:endParaRPr lang="en-US" sz="1100" dirty="0"/>
          </a:p>
          <a:p>
            <a:r>
              <a:rPr lang="en-US" sz="1650" dirty="0"/>
              <a:t>A small neutral item, such as a wooden spoon, small tree branch, or small paddle that will cause a measure of pain but not bring harm should be used. Doing this helps the child learn that the item is for discipline and so not to fear their parents in an unhealthy way. </a:t>
            </a:r>
          </a:p>
          <a:p>
            <a:endParaRPr lang="en-US" sz="1100" dirty="0"/>
          </a:p>
          <a:p>
            <a:r>
              <a:rPr lang="en-US" sz="1650" dirty="0"/>
              <a:t>The child’s bottom, buttocks or “seat” was a part made God with extra natural padding so it can feel pain but not cause physical harm to the body. Spankings should be administered to this area. A parent must decide when a spanking is necessary over other forms of discipline. Some parents believe that spankings should only be used for extreme acts of rebellion or defiance, but each parent must decide for him or herself when it is appropriate to use this form of discipline.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8. When spanking a child, always use a neutral object</a:t>
            </a:r>
            <a:endParaRPr lang="en-US" sz="2400" b="1" u="sng" dirty="0">
              <a:solidFill>
                <a:srgbClr val="0070C0"/>
              </a:solidFill>
              <a:effectLst>
                <a:outerShdw blurRad="38100" dist="38100" dir="2700000" algn="tl">
                  <a:srgbClr val="000000">
                    <a:alpha val="43137"/>
                  </a:srgbClr>
                </a:outerShdw>
              </a:effectLst>
            </a:endParaRPr>
          </a:p>
        </p:txBody>
      </p:sp>
      <p:pic>
        <p:nvPicPr>
          <p:cNvPr id="11266" name="Picture 2">
            <a:extLst>
              <a:ext uri="{FF2B5EF4-FFF2-40B4-BE49-F238E27FC236}">
                <a16:creationId xmlns:a16="http://schemas.microsoft.com/office/drawing/2014/main" id="{5BE7242A-5E10-4887-B749-8B861D8D17C3}"/>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9800" b="98200" l="9867" r="89867">
                        <a14:foregroundMark x1="40800" y1="9800" x2="56000" y2="9800"/>
                        <a14:foregroundMark x1="56000" y1="9800" x2="62400" y2="10000"/>
                        <a14:foregroundMark x1="38400" y1="89600" x2="53600" y2="98200"/>
                        <a14:foregroundMark x1="53600" y1="98200" x2="65333" y2="89800"/>
                        <a14:foregroundMark x1="65333" y1="89800" x2="65333" y2="89600"/>
                        <a14:foregroundMark x1="37867" y1="67800" x2="37333" y2="40400"/>
                        <a14:foregroundMark x1="37333" y1="40400" x2="56000" y2="55400"/>
                        <a14:foregroundMark x1="56000" y1="55400" x2="54133" y2="41400"/>
                        <a14:foregroundMark x1="54133" y1="41400" x2="40000" y2="26200"/>
                        <a14:foregroundMark x1="40000" y1="26200" x2="33067" y2="29000"/>
                        <a14:foregroundMark x1="55200" y1="60200" x2="61333" y2="57000"/>
                        <a14:foregroundMark x1="30667" y1="29600" x2="32800" y2="23000"/>
                      </a14:backgroundRemoval>
                    </a14:imgEffect>
                  </a14:imgLayer>
                </a14:imgProps>
              </a:ext>
              <a:ext uri="{28A0092B-C50C-407E-A947-70E740481C1C}">
                <a14:useLocalDpi xmlns:a14="http://schemas.microsoft.com/office/drawing/2010/main" val="0"/>
              </a:ext>
            </a:extLst>
          </a:blip>
          <a:srcRect/>
          <a:stretch>
            <a:fillRect/>
          </a:stretch>
        </p:blipFill>
        <p:spPr bwMode="auto">
          <a:xfrm>
            <a:off x="7966955" y="116739"/>
            <a:ext cx="1177044" cy="156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836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4648200" y="1666220"/>
            <a:ext cx="426720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After the discipline has been given, it is important for the parent to share with the child that they love them. </a:t>
            </a:r>
            <a:r>
              <a:rPr lang="en-US" sz="2000" dirty="0"/>
              <a:t>They should tell the child they desire for them to grow up to be responsible, godly adults. They should let them know they believe in them. They should tell the child they are trusting in the Lord to make them into the man or woman he wants them to be. It serves no redemptive purpose to keep placing shame and guilt upon a child after they have been punished.</a:t>
            </a:r>
            <a:endParaRPr lang="en-US"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9. Affirm and comfort the child</a:t>
            </a:r>
            <a:endParaRPr lang="en-US" sz="2800" b="1" u="sng" dirty="0">
              <a:solidFill>
                <a:srgbClr val="0070C0"/>
              </a:solidFill>
              <a:effectLst>
                <a:outerShdw blurRad="38100" dist="38100" dir="2700000" algn="tl">
                  <a:srgbClr val="000000">
                    <a:alpha val="43137"/>
                  </a:srgbClr>
                </a:outerShdw>
              </a:effectLst>
            </a:endParaRPr>
          </a:p>
        </p:txBody>
      </p:sp>
      <p:pic>
        <p:nvPicPr>
          <p:cNvPr id="12290" name="Picture 2">
            <a:extLst>
              <a:ext uri="{FF2B5EF4-FFF2-40B4-BE49-F238E27FC236}">
                <a16:creationId xmlns:a16="http://schemas.microsoft.com/office/drawing/2014/main" id="{A83490B7-9A07-4997-A4ED-799B9F000667}"/>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57406"/>
            <a:ext cx="3124200" cy="2295419"/>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a:extLst>
              <a:ext uri="{FF2B5EF4-FFF2-40B4-BE49-F238E27FC236}">
                <a16:creationId xmlns:a16="http://schemas.microsoft.com/office/drawing/2014/main" id="{8AC8A979-C967-4250-8EC1-1C7A1B84DA6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91996"/>
            <a:ext cx="3124200" cy="1895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88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Consistency in discipline is what gives authority and power to the words of a parent. If parents stay consistent in disciplining their children, they will see wonderful benefits in the behavior and attitudes of their children. </a:t>
            </a:r>
            <a:r>
              <a:rPr lang="en-US" sz="2000" dirty="0"/>
              <a:t>If the parent disciplines today and not tomorrow the impact is lost. Children need predictability in the area of discipline. When rules change from day to day or are not applied in a family with equality and fairness, children become frustrated, angry, insecure and rebellious. This is why there must be agreement on the part of both parents in what rules need to be set for the children and what discipline will be given if those rules are broken.</a:t>
            </a:r>
            <a:endParaRPr lang="en-US"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10. Always be consistent</a:t>
            </a:r>
            <a:endParaRPr lang="en-US" sz="2800" b="1" u="sng" dirty="0">
              <a:solidFill>
                <a:srgbClr val="0070C0"/>
              </a:solidFill>
              <a:effectLst>
                <a:outerShdw blurRad="38100" dist="38100" dir="2700000" algn="tl">
                  <a:srgbClr val="000000">
                    <a:alpha val="43137"/>
                  </a:srgbClr>
                </a:outerShdw>
              </a:effectLst>
            </a:endParaRPr>
          </a:p>
        </p:txBody>
      </p:sp>
      <p:pic>
        <p:nvPicPr>
          <p:cNvPr id="13314" name="Picture 2">
            <a:extLst>
              <a:ext uri="{FF2B5EF4-FFF2-40B4-BE49-F238E27FC236}">
                <a16:creationId xmlns:a16="http://schemas.microsoft.com/office/drawing/2014/main" id="{EF0D977B-021C-410D-A54C-A6C78F80A36D}"/>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9975" b="89975" l="6304" r="93013">
                        <a14:foregroundMark x1="9696" y1="48405" x2="6810" y2="58582"/>
                        <a14:foregroundMark x1="6810" y1="58582" x2="6354" y2="70177"/>
                        <a14:foregroundMark x1="6354" y1="70177" x2="9797" y2="79190"/>
                        <a14:foregroundMark x1="90101" y1="23797" x2="92203" y2="39392"/>
                        <a14:foregroundMark x1="60810" y1="46177" x2="63696" y2="53620"/>
                        <a14:foregroundMark x1="65392" y1="50380" x2="67392" y2="51595"/>
                        <a14:foregroundMark x1="61089" y1="46582" x2="61899" y2="51190"/>
                        <a14:foregroundMark x1="65392" y1="51190" x2="68101" y2="49215"/>
                        <a14:foregroundMark x1="68506" y1="50177" x2="71190" y2="50177"/>
                        <a14:foregroundMark x1="69696" y1="50582" x2="68810" y2="51190"/>
                        <a14:foregroundMark x1="67595" y1="52000" x2="65696" y2="51595"/>
                        <a14:foregroundMark x1="71494" y1="48000" x2="77190" y2="47139"/>
                        <a14:foregroundMark x1="77190" y1="47139" x2="77899" y2="37215"/>
                        <a14:foregroundMark x1="72304" y1="49823" x2="75797" y2="47797"/>
                        <a14:foregroundMark x1="79494" y1="45013" x2="90405" y2="40810"/>
                        <a14:foregroundMark x1="87013" y1="42582" x2="79696" y2="46025"/>
                        <a14:foregroundMark x1="89013" y1="36810" x2="92101" y2="39595"/>
                        <a14:foregroundMark x1="91291" y1="41013" x2="92709" y2="40203"/>
                        <a14:foregroundMark x1="91291" y1="29418" x2="93013" y2="39392"/>
                      </a14:backgroundRemoval>
                    </a14:imgEffect>
                  </a14:imgLayer>
                </a14:imgProps>
              </a:ext>
              <a:ext uri="{28A0092B-C50C-407E-A947-70E740481C1C}">
                <a14:useLocalDpi xmlns:a14="http://schemas.microsoft.com/office/drawing/2010/main" val="0"/>
              </a:ext>
            </a:extLst>
          </a:blip>
          <a:srcRect/>
          <a:stretch>
            <a:fillRect/>
          </a:stretch>
        </p:blipFill>
        <p:spPr bwMode="auto">
          <a:xfrm>
            <a:off x="2057400" y="3851612"/>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60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33965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950" i="1" dirty="0"/>
              <a:t>Sons are a heritage from the LORD, children a reward from him. Like arrows in the hands of a warrior are sons born in one’s youth. Blessed is the man whose quiver is full of them. They will not be put to shame when they contend with their enemies in the gate. </a:t>
            </a:r>
            <a:r>
              <a:rPr lang="en-US" sz="1600" b="1" i="1" dirty="0"/>
              <a:t>(Psalm 127: 3-5)</a:t>
            </a:r>
          </a:p>
          <a:p>
            <a:endParaRPr lang="en-US" sz="1600" b="1" i="1" dirty="0"/>
          </a:p>
          <a:p>
            <a:endParaRPr lang="en-US" sz="1600" b="1" i="1" dirty="0"/>
          </a:p>
          <a:p>
            <a:endParaRPr lang="en-US" sz="1600" b="1" i="1" dirty="0"/>
          </a:p>
          <a:p>
            <a:endParaRPr lang="en-US" sz="1600" b="1" i="1" dirty="0"/>
          </a:p>
          <a:p>
            <a:endParaRPr lang="en-US" sz="1600" b="1" i="1" dirty="0"/>
          </a:p>
          <a:p>
            <a:endParaRPr lang="en-US" sz="1600" b="1" i="1" dirty="0"/>
          </a:p>
          <a:p>
            <a:r>
              <a:rPr lang="en-US" sz="1950" b="1" dirty="0"/>
              <a:t>Above all, parents need to understand that their children are God’s children. </a:t>
            </a:r>
            <a:r>
              <a:rPr lang="en-US" sz="1950" dirty="0"/>
              <a:t>Parents are stewards of destiny. God entrusts parents to raise their children to know and serve Him. Children are intended to be a blessing and not a curse. Parents can fulfill God’s best by seeing each young boy or girl as a child of God who could some day turn a nation to Christ.</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RESULT: Healthy children—fulfillment of God’s plan</a:t>
            </a:r>
            <a:endParaRPr lang="en-US" sz="2800" b="1" u="sng" dirty="0">
              <a:solidFill>
                <a:srgbClr val="0070C0"/>
              </a:solidFill>
              <a:effectLst>
                <a:outerShdw blurRad="38100" dist="38100" dir="2700000" algn="tl">
                  <a:srgbClr val="000000">
                    <a:alpha val="43137"/>
                  </a:srgbClr>
                </a:outerShdw>
              </a:effectLst>
            </a:endParaRPr>
          </a:p>
        </p:txBody>
      </p:sp>
      <p:pic>
        <p:nvPicPr>
          <p:cNvPr id="14338" name="Picture 2">
            <a:extLst>
              <a:ext uri="{FF2B5EF4-FFF2-40B4-BE49-F238E27FC236}">
                <a16:creationId xmlns:a16="http://schemas.microsoft.com/office/drawing/2014/main" id="{717BED90-9484-468D-AF96-3878BEF3F604}"/>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06345" y="2576511"/>
            <a:ext cx="27051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7D7F7ECF-4D61-4E90-9BB3-CB2DF87701B6}"/>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199" y="2948633"/>
            <a:ext cx="2142155" cy="1428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64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340427" y="1425833"/>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A Brief Summary</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533400" y="2038317"/>
            <a:ext cx="8343899"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Wingdings" panose="05000000000000000000" pitchFamily="2" charset="2"/>
              <a:buChar char="ü"/>
            </a:pPr>
            <a:r>
              <a:rPr lang="en-US" sz="1950" dirty="0">
                <a:solidFill>
                  <a:schemeClr val="accent2"/>
                </a:solidFill>
              </a:rPr>
              <a:t>The family has always been God’s idea.</a:t>
            </a:r>
          </a:p>
          <a:p>
            <a:pPr marL="342900" indent="-342900">
              <a:buFont typeface="Wingdings" panose="05000000000000000000" pitchFamily="2" charset="2"/>
              <a:buChar char="ü"/>
            </a:pPr>
            <a:r>
              <a:rPr lang="en-US" sz="1950" dirty="0">
                <a:solidFill>
                  <a:schemeClr val="accent2"/>
                </a:solidFill>
              </a:rPr>
              <a:t>The family is intended to be the foundation upon which civilization is built.</a:t>
            </a:r>
          </a:p>
          <a:p>
            <a:pPr marL="342900" indent="-342900">
              <a:buFont typeface="Wingdings" panose="05000000000000000000" pitchFamily="2" charset="2"/>
              <a:buChar char="ü"/>
            </a:pPr>
            <a:r>
              <a:rPr lang="en-US" sz="1950" dirty="0">
                <a:solidFill>
                  <a:schemeClr val="accent2"/>
                </a:solidFill>
              </a:rPr>
              <a:t>Marriage becomes the foundation of the family.</a:t>
            </a:r>
          </a:p>
          <a:p>
            <a:pPr marL="342900" indent="-342900">
              <a:buFont typeface="Wingdings" panose="05000000000000000000" pitchFamily="2" charset="2"/>
              <a:buChar char="ü"/>
            </a:pPr>
            <a:r>
              <a:rPr lang="en-US" sz="1950" dirty="0">
                <a:solidFill>
                  <a:schemeClr val="accent2"/>
                </a:solidFill>
              </a:rPr>
              <a:t>Children become the promise and hope of God’s heritage continuing from generation to generation.</a:t>
            </a:r>
          </a:p>
          <a:p>
            <a:pPr marL="342900" indent="-342900">
              <a:buFont typeface="Wingdings" panose="05000000000000000000" pitchFamily="2" charset="2"/>
              <a:buChar char="ü"/>
            </a:pPr>
            <a:r>
              <a:rPr lang="en-US" sz="1950" dirty="0">
                <a:solidFill>
                  <a:schemeClr val="accent2"/>
                </a:solidFill>
              </a:rPr>
              <a:t>When families are built with God’s wisdom and grace, blessing will exist without measure in the nations where they live.</a:t>
            </a:r>
          </a:p>
          <a:p>
            <a:pPr marL="342900" indent="-342900">
              <a:buFont typeface="Wingdings" panose="05000000000000000000" pitchFamily="2" charset="2"/>
              <a:buChar char="ü"/>
            </a:pPr>
            <a:r>
              <a:rPr lang="en-US" sz="1950" dirty="0">
                <a:solidFill>
                  <a:schemeClr val="accent2"/>
                </a:solidFill>
              </a:rPr>
              <a:t>Parents are instructed to raise healthy children God’s way.</a:t>
            </a:r>
          </a:p>
          <a:p>
            <a:endParaRPr lang="en-US" sz="2400" b="1" dirty="0">
              <a:solidFill>
                <a:schemeClr val="accent2"/>
              </a:solidFill>
            </a:endParaRPr>
          </a:p>
          <a:p>
            <a:r>
              <a:rPr lang="en-US" sz="2000" b="1" dirty="0">
                <a:solidFill>
                  <a:schemeClr val="accent2"/>
                </a:solidFill>
              </a:rPr>
              <a:t>Therefore, be committed to building Christian families and learn to enjoy the presence of Christ in your home. Where His presence is welcomed, you will discover God’s peace, love and joy.</a:t>
            </a:r>
            <a:endParaRPr lang="en-US" sz="2600" b="1" dirty="0">
              <a:solidFill>
                <a:schemeClr val="accent2"/>
              </a:solidFill>
            </a:endParaRP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extLst>
      <p:ext uri="{BB962C8B-B14F-4D97-AF65-F5344CB8AC3E}">
        <p14:creationId xmlns:p14="http://schemas.microsoft.com/office/powerpoint/2010/main" val="3553001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pic>
        <p:nvPicPr>
          <p:cNvPr id="16" name="Picture 15"/>
          <p:cNvPicPr>
            <a:picLocks noGrp="1" noRot="1" noChangeAspect="1" noMove="1" noResize="1" noEditPoints="1" noAdjustHandles="1" noChangeArrowheads="1" noChangeShapeType="1" noCrop="1"/>
          </p:cNvPicPr>
          <p:nvPr/>
        </p:nvPicPr>
        <p:blipFill>
          <a:blip r:embed="rId5"/>
          <a:stretch>
            <a:fillRect/>
          </a:stretch>
        </p:blipFill>
        <p:spPr>
          <a:xfrm>
            <a:off x="0" y="6005512"/>
            <a:ext cx="9144000" cy="852488"/>
          </a:xfrm>
          <a:prstGeom prst="rect">
            <a:avLst/>
          </a:prstGeom>
        </p:spPr>
      </p:pic>
      <p:sp>
        <p:nvSpPr>
          <p:cNvPr id="1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000" b="1" dirty="0">
                <a:latin typeface="Impact" pitchFamily="34" charset="0"/>
              </a:rPr>
              <a:t>Guidelines for fair discipline</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338554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 </a:t>
            </a:r>
          </a:p>
          <a:p>
            <a:pPr marL="514350" indent="-514350">
              <a:buAutoNum type="arabicPeriod"/>
            </a:pPr>
            <a:r>
              <a:rPr lang="en-US" sz="2800" dirty="0"/>
              <a:t>To understand that it is the parents’ responsibility to provide fair and balanced discipline for their children</a:t>
            </a:r>
          </a:p>
          <a:p>
            <a:pPr marL="514350" indent="-514350">
              <a:buAutoNum type="arabicPeriod"/>
            </a:pPr>
            <a:r>
              <a:rPr lang="en-US" sz="2800" dirty="0"/>
              <a:t>To understand that discipline must be consistent if it is to be effective</a:t>
            </a:r>
          </a:p>
          <a:p>
            <a:pPr marL="514350" indent="-514350">
              <a:buAutoNum type="arabicPeriod"/>
            </a:pPr>
            <a:r>
              <a:rPr lang="en-US" sz="2800" dirty="0"/>
              <a:t>To learn 10 guidelines for fair discipline</a:t>
            </a:r>
          </a:p>
          <a:p>
            <a:pPr algn="ctr"/>
            <a:endParaRPr lang="en-US" sz="2800" b="1" dirty="0"/>
          </a:p>
          <a:p>
            <a:pPr algn="ctr"/>
            <a:r>
              <a:rPr lang="en-US" sz="2800" b="1" dirty="0"/>
              <a:t>DISCUSSION QUESTIONS AT END</a:t>
            </a:r>
            <a:endParaRPr lang="en-US" b="1"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57300" y="2151727"/>
            <a:ext cx="7658100" cy="2554545"/>
          </a:xfrm>
          <a:prstGeom prst="rect">
            <a:avLst/>
          </a:prstGeom>
          <a:noFill/>
        </p:spPr>
        <p:txBody>
          <a:bodyPr wrap="square" rtlCol="0">
            <a:spAutoFit/>
          </a:bodyPr>
          <a:lstStyle/>
          <a:p>
            <a:r>
              <a:rPr lang="en-US" sz="3200" b="1" dirty="0">
                <a:solidFill>
                  <a:srgbClr val="0070C0"/>
                </a:solidFill>
              </a:rPr>
              <a:t>Discuss why it is important to begin discipline while the child is young. </a:t>
            </a:r>
          </a:p>
          <a:p>
            <a:endParaRPr lang="en-US" sz="3200" b="1" dirty="0">
              <a:solidFill>
                <a:srgbClr val="0070C0"/>
              </a:solidFill>
            </a:endParaRPr>
          </a:p>
          <a:p>
            <a:r>
              <a:rPr lang="en-US" sz="3200" b="1" dirty="0">
                <a:solidFill>
                  <a:srgbClr val="0070C0"/>
                </a:solidFill>
              </a:rPr>
              <a:t>Why is it hard to establish discipline with older children?</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extLst>
      <p:ext uri="{BB962C8B-B14F-4D97-AF65-F5344CB8AC3E}">
        <p14:creationId xmlns:p14="http://schemas.microsoft.com/office/powerpoint/2010/main" val="3608984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2916" y="2644170"/>
            <a:ext cx="7658100" cy="1569660"/>
          </a:xfrm>
          <a:prstGeom prst="rect">
            <a:avLst/>
          </a:prstGeom>
          <a:noFill/>
        </p:spPr>
        <p:txBody>
          <a:bodyPr wrap="square" rtlCol="0">
            <a:spAutoFit/>
          </a:bodyPr>
          <a:lstStyle/>
          <a:p>
            <a:r>
              <a:rPr lang="en-US" sz="3200" b="1" dirty="0">
                <a:solidFill>
                  <a:srgbClr val="0070C0"/>
                </a:solidFill>
              </a:rPr>
              <a:t>Discuss what should be the proper attitude of the parents BEFORE administering discipline.</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extLst>
      <p:ext uri="{BB962C8B-B14F-4D97-AF65-F5344CB8AC3E}">
        <p14:creationId xmlns:p14="http://schemas.microsoft.com/office/powerpoint/2010/main" val="365509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2916" y="2644170"/>
            <a:ext cx="7658100" cy="1077218"/>
          </a:xfrm>
          <a:prstGeom prst="rect">
            <a:avLst/>
          </a:prstGeom>
          <a:noFill/>
        </p:spPr>
        <p:txBody>
          <a:bodyPr wrap="square" rtlCol="0">
            <a:spAutoFit/>
          </a:bodyPr>
          <a:lstStyle/>
          <a:p>
            <a:r>
              <a:rPr lang="en-US" sz="3200" b="1" dirty="0">
                <a:solidFill>
                  <a:srgbClr val="0070C0"/>
                </a:solidFill>
              </a:rPr>
              <a:t>Discuss the 10 guidelines for fair discipline given in this lesson. </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extLst>
      <p:ext uri="{BB962C8B-B14F-4D97-AF65-F5344CB8AC3E}">
        <p14:creationId xmlns:p14="http://schemas.microsoft.com/office/powerpoint/2010/main" val="3334306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232916" y="2644170"/>
            <a:ext cx="7658100" cy="2062103"/>
          </a:xfrm>
          <a:prstGeom prst="rect">
            <a:avLst/>
          </a:prstGeom>
          <a:noFill/>
        </p:spPr>
        <p:txBody>
          <a:bodyPr wrap="square" rtlCol="0">
            <a:spAutoFit/>
          </a:bodyPr>
          <a:lstStyle/>
          <a:p>
            <a:r>
              <a:rPr lang="en-US" sz="3200" b="1" dirty="0">
                <a:solidFill>
                  <a:srgbClr val="0070C0"/>
                </a:solidFill>
              </a:rPr>
              <a:t>Using the information in this teaching, how would you communicate to a struggling parent why it is important that they discipline their child?</a:t>
            </a:r>
          </a:p>
        </p:txBody>
      </p:sp>
      <p:pic>
        <p:nvPicPr>
          <p:cNvPr id="9" name="Picture 8"/>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7"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Tree>
    <p:extLst>
      <p:ext uri="{BB962C8B-B14F-4D97-AF65-F5344CB8AC3E}">
        <p14:creationId xmlns:p14="http://schemas.microsoft.com/office/powerpoint/2010/main" val="3474586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noGrp="1" noRot="1" noMove="1" noResize="1" noEditPoints="1" noAdjustHandles="1" noChangeArrowheads="1" noChangeShapeType="1"/>
          </p:cNvSpPr>
          <p:nvPr/>
        </p:nvSpPr>
        <p:spPr>
          <a:xfrm>
            <a:off x="452120" y="1971857"/>
            <a:ext cx="8153400"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t>Discuss with your spouse the 10 guidelines to discipline.</a:t>
            </a:r>
          </a:p>
          <a:p>
            <a:endParaRPr lang="en-US" sz="2400" dirty="0"/>
          </a:p>
          <a:p>
            <a:pPr marL="342900" indent="-342900">
              <a:buFont typeface="Arial" panose="020B0604020202020204" pitchFamily="34" charset="0"/>
              <a:buChar char="•"/>
            </a:pPr>
            <a:r>
              <a:rPr lang="en-US" sz="2400" dirty="0"/>
              <a:t>Discuss which forms of discipline work best with each of your children.</a:t>
            </a:r>
          </a:p>
          <a:p>
            <a:pPr marL="342900" indent="-342900">
              <a:buFont typeface="Arial" panose="020B0604020202020204" pitchFamily="34" charset="0"/>
              <a:buChar char="•"/>
            </a:pPr>
            <a:r>
              <a:rPr lang="en-US" sz="2400" dirty="0"/>
              <a:t>If you </a:t>
            </a:r>
            <a:r>
              <a:rPr lang="en-US" sz="2400" b="1" dirty="0"/>
              <a:t>are not </a:t>
            </a:r>
            <a:r>
              <a:rPr lang="en-US" sz="2400" dirty="0"/>
              <a:t>already disciplining your children, make a plan with your spouse to begin. Write this plan for the future reference. Then be sure to stick with it. </a:t>
            </a:r>
          </a:p>
          <a:p>
            <a:pPr marL="342900" indent="-342900">
              <a:buFont typeface="Arial" panose="020B0604020202020204" pitchFamily="34" charset="0"/>
              <a:buChar char="•"/>
            </a:pPr>
            <a:r>
              <a:rPr lang="en-US" sz="2400" dirty="0"/>
              <a:t>If you </a:t>
            </a:r>
            <a:r>
              <a:rPr lang="en-US" sz="2400" b="1" dirty="0"/>
              <a:t>are</a:t>
            </a:r>
            <a:r>
              <a:rPr lang="en-US" sz="2400" dirty="0"/>
              <a:t> trying to discipline, discuss if it is effective and if not, what steps you could take to change.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200" b="1" dirty="0">
              <a:latin typeface="Impact" pitchFamily="34" charset="0"/>
            </a:endParaRPr>
          </a:p>
        </p:txBody>
      </p:sp>
    </p:spTree>
    <p:extLst>
      <p:ext uri="{BB962C8B-B14F-4D97-AF65-F5344CB8AC3E}">
        <p14:creationId xmlns:p14="http://schemas.microsoft.com/office/powerpoint/2010/main" val="350400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48400"/>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pic>
        <p:nvPicPr>
          <p:cNvPr id="3" name="Picture 2"/>
          <p:cNvPicPr>
            <a:picLocks noGrp="1" noRot="1" noChangeAspect="1" noMove="1" noResize="1" noEditPoints="1" noAdjustHandles="1" noChangeArrowheads="1" noChangeShapeType="1" noCrop="1"/>
          </p:cNvPicPr>
          <p:nvPr/>
        </p:nvPicPr>
        <p:blipFill>
          <a:blip r:embed="rId3"/>
          <a:stretch>
            <a:fillRect/>
          </a:stretch>
        </p:blipFill>
        <p:spPr>
          <a:xfrm>
            <a:off x="3117756" y="1372949"/>
            <a:ext cx="2962275" cy="4581525"/>
          </a:xfrm>
          <a:prstGeom prst="rect">
            <a:avLst/>
          </a:prstGeom>
        </p:spPr>
      </p:pic>
      <p:sp>
        <p:nvSpPr>
          <p:cNvPr id="8"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200" b="1" dirty="0">
              <a:latin typeface="Impact"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200" b="1"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07459" y="1466695"/>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a:t>
            </a:r>
          </a:p>
        </p:txBody>
      </p:sp>
      <p:sp>
        <p:nvSpPr>
          <p:cNvPr id="14" name="TextBox 13"/>
          <p:cNvSpPr txBox="1">
            <a:spLocks noGrp="1" noRot="1" noMove="1" noResize="1" noEditPoints="1" noAdjustHandles="1" noChangeArrowheads="1" noChangeShapeType="1"/>
          </p:cNvSpPr>
          <p:nvPr/>
        </p:nvSpPr>
        <p:spPr>
          <a:xfrm>
            <a:off x="304800" y="2074545"/>
            <a:ext cx="8610600" cy="27392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600" i="1" dirty="0"/>
              <a:t>Folly is bound up in the heart of a child, but the rod of discipline will drive it far from him.</a:t>
            </a:r>
          </a:p>
          <a:p>
            <a:endParaRPr lang="en-US" sz="3600" dirty="0"/>
          </a:p>
          <a:p>
            <a:r>
              <a:rPr lang="en-US" sz="2800" dirty="0"/>
              <a:t>Proverbs 22:15</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grpSp>
        <p:nvGrpSpPr>
          <p:cNvPr id="9" name="Group 8">
            <a:extLst>
              <a:ext uri="{FF2B5EF4-FFF2-40B4-BE49-F238E27FC236}">
                <a16:creationId xmlns:a16="http://schemas.microsoft.com/office/drawing/2014/main" id="{CB8BC033-2E67-41A2-6C50-6D04619033DF}"/>
              </a:ext>
            </a:extLst>
          </p:cNvPr>
          <p:cNvGrpSpPr/>
          <p:nvPr/>
        </p:nvGrpSpPr>
        <p:grpSpPr>
          <a:xfrm>
            <a:off x="2638425" y="4117777"/>
            <a:ext cx="3867150" cy="2158678"/>
            <a:chOff x="2638425" y="4117777"/>
            <a:chExt cx="3867150" cy="2158678"/>
          </a:xfrm>
        </p:grpSpPr>
        <p:pic>
          <p:nvPicPr>
            <p:cNvPr id="10" name="Picture 2" descr="Open Bible transparent PNG - StickPNG">
              <a:extLst>
                <a:ext uri="{FF2B5EF4-FFF2-40B4-BE49-F238E27FC236}">
                  <a16:creationId xmlns:a16="http://schemas.microsoft.com/office/drawing/2014/main" id="{AC933D29-98AA-F7F0-8942-5B8300800E0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833828D6-1759-B09A-9944-BA7168CCDDC4}"/>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3242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God has given parents the responsibility to be good stewards as they raise their children. Children are a gift from the Lord.  They have divine destinies that God desires them to fulfill. </a:t>
            </a:r>
          </a:p>
          <a:p>
            <a:endParaRPr lang="en-US" sz="2400" dirty="0"/>
          </a:p>
          <a:p>
            <a:endParaRPr lang="en-US" sz="1100" dirty="0"/>
          </a:p>
          <a:p>
            <a:endParaRPr lang="en-US" sz="2500" dirty="0"/>
          </a:p>
          <a:p>
            <a:endParaRPr lang="en-US" sz="2400" dirty="0"/>
          </a:p>
          <a:p>
            <a:r>
              <a:rPr lang="en-US" sz="2300" b="1" dirty="0"/>
              <a:t>The focus of Lesson 9 is to give parents guidelines for fair discipline. </a:t>
            </a:r>
            <a:r>
              <a:rPr lang="en-US" sz="2300" dirty="0"/>
              <a:t>Many parents do not understand the importance of discipline, or how to discipline correctly. They may simply continue bad patterns started by their parents or simply choose not to discipline at all. Neither of these are a good option.</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200" b="1" dirty="0">
              <a:latin typeface="Impact" pitchFamily="34" charset="0"/>
            </a:endParaRPr>
          </a:p>
        </p:txBody>
      </p:sp>
      <p:pic>
        <p:nvPicPr>
          <p:cNvPr id="1026" name="Picture 2" descr="Separating children and parents at the border causes lifelong damage -  Harvard Health">
            <a:extLst>
              <a:ext uri="{FF2B5EF4-FFF2-40B4-BE49-F238E27FC236}">
                <a16:creationId xmlns:a16="http://schemas.microsoft.com/office/drawing/2014/main" id="{F6C4A5CB-4888-46C6-A8E5-FF849A55197C}"/>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2768600"/>
            <a:ext cx="1981200" cy="13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666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2704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300" b="1" dirty="0"/>
              <a:t>Fair discipline is essential in keeping the hearts of children open, teachable and tender. When parents are harsh or unfair children may become angry and resentful. Disciplining children is a very personal thing and not one size fits all, but the following will give basic guidelines to follow for keeping it fair and consistent. </a:t>
            </a:r>
          </a:p>
          <a:p>
            <a:endParaRPr lang="en-US" sz="1050" b="1" dirty="0"/>
          </a:p>
          <a:p>
            <a:r>
              <a:rPr kumimoji="0" lang="en-US" sz="24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			       Ten guidelines</a:t>
            </a:r>
            <a:endParaRPr kumimoji="0" lang="en-US" sz="8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endParaRPr>
          </a:p>
          <a:p>
            <a:endParaRPr lang="en-US" sz="1400" b="1" dirty="0"/>
          </a:p>
          <a:p>
            <a:endParaRPr lang="en-US" sz="2400" b="1" dirty="0"/>
          </a:p>
          <a:p>
            <a:endParaRPr lang="en-US" sz="1600" b="1" dirty="0"/>
          </a:p>
          <a:p>
            <a:endParaRPr lang="en-US" sz="2400" b="1" dirty="0"/>
          </a:p>
          <a:p>
            <a:endParaRPr lang="en-US" sz="2400" b="1" dirty="0"/>
          </a:p>
          <a:p>
            <a:endParaRPr lang="en-US" sz="2000" dirty="0"/>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11" name="TextBox 10">
            <a:extLst>
              <a:ext uri="{FF2B5EF4-FFF2-40B4-BE49-F238E27FC236}">
                <a16:creationId xmlns:a16="http://schemas.microsoft.com/office/drawing/2014/main" id="{B892E6F6-785B-488D-8916-378F23031841}"/>
              </a:ext>
            </a:extLst>
          </p:cNvPr>
          <p:cNvSpPr txBox="1">
            <a:spLocks noGrp="1" noRot="1" noMove="1" noResize="1" noEditPoints="1" noAdjustHandles="1" noChangeArrowheads="1" noChangeShapeType="1"/>
          </p:cNvSpPr>
          <p:nvPr/>
        </p:nvSpPr>
        <p:spPr>
          <a:xfrm>
            <a:off x="364835" y="3977741"/>
            <a:ext cx="8686800" cy="2708434"/>
          </a:xfrm>
          <a:prstGeom prst="rect">
            <a:avLst/>
          </a:prstGeom>
          <a:noFill/>
        </p:spPr>
        <p:txBody>
          <a:bodyPr wrap="square" numCol="2">
            <a:spAutoFit/>
          </a:bodyPr>
          <a:lstStyle/>
          <a:p>
            <a:pPr marL="342900" indent="-342900">
              <a:buFont typeface="+mj-lt"/>
              <a:buAutoNum type="arabicPeriod"/>
            </a:pPr>
            <a:r>
              <a:rPr lang="en-US" sz="1700" dirty="0"/>
              <a:t>Establish behavioral guidelines</a:t>
            </a:r>
          </a:p>
          <a:p>
            <a:pPr marL="342900" indent="-342900">
              <a:buFont typeface="+mj-lt"/>
              <a:buAutoNum type="arabicPeriod"/>
            </a:pPr>
            <a:r>
              <a:rPr lang="en-US" sz="1700" dirty="0"/>
              <a:t>Give a clear warning with clearly understood consequences</a:t>
            </a:r>
          </a:p>
          <a:p>
            <a:pPr marL="342900" indent="-342900">
              <a:buFont typeface="+mj-lt"/>
              <a:buAutoNum type="arabicPeriod"/>
            </a:pPr>
            <a:r>
              <a:rPr lang="en-US" sz="1700" dirty="0"/>
              <a:t>Discipline on the first offense following the warning</a:t>
            </a:r>
          </a:p>
          <a:p>
            <a:pPr marL="342900" indent="-342900">
              <a:buFont typeface="+mj-lt"/>
              <a:buAutoNum type="arabicPeriod"/>
            </a:pPr>
            <a:r>
              <a:rPr lang="en-US" sz="1700" dirty="0"/>
              <a:t>Review the offense and define the discipline</a:t>
            </a:r>
          </a:p>
          <a:p>
            <a:pPr marL="342900" indent="-342900">
              <a:buFont typeface="+mj-lt"/>
              <a:buAutoNum type="arabicPeriod"/>
            </a:pPr>
            <a:endParaRPr lang="en-US" sz="1700" dirty="0"/>
          </a:p>
          <a:p>
            <a:pPr marL="342900" indent="-342900">
              <a:buFont typeface="+mj-lt"/>
              <a:buAutoNum type="arabicPeriod"/>
            </a:pPr>
            <a:endParaRPr lang="en-US" sz="1700" dirty="0"/>
          </a:p>
          <a:p>
            <a:pPr marL="342900" indent="-342900">
              <a:buFont typeface="+mj-lt"/>
              <a:buAutoNum type="arabicPeriod"/>
            </a:pPr>
            <a:endParaRPr lang="en-US" sz="1700" dirty="0"/>
          </a:p>
          <a:p>
            <a:pPr marL="342900" indent="-342900">
              <a:buFont typeface="+mj-lt"/>
              <a:buAutoNum type="arabicPeriod"/>
            </a:pPr>
            <a:r>
              <a:rPr lang="en-US" sz="1700" dirty="0"/>
              <a:t>Avoid embarrassment</a:t>
            </a:r>
          </a:p>
          <a:p>
            <a:pPr marL="342900" indent="-342900">
              <a:buFont typeface="+mj-lt"/>
              <a:buAutoNum type="arabicPeriod"/>
            </a:pPr>
            <a:r>
              <a:rPr lang="en-US" sz="1700" dirty="0"/>
              <a:t>Communicate sadness over the offense</a:t>
            </a:r>
          </a:p>
          <a:p>
            <a:pPr marL="342900" indent="-342900">
              <a:buFont typeface="+mj-lt"/>
              <a:buAutoNum type="arabicPeriod"/>
            </a:pPr>
            <a:r>
              <a:rPr lang="en-US" sz="1700" dirty="0"/>
              <a:t>Never discipline in anger</a:t>
            </a:r>
          </a:p>
          <a:p>
            <a:pPr marL="342900" indent="-342900">
              <a:buFont typeface="+mj-lt"/>
              <a:buAutoNum type="arabicPeriod"/>
            </a:pPr>
            <a:r>
              <a:rPr lang="en-US" sz="1700" dirty="0"/>
              <a:t>When spanking a child, always use a neutral object</a:t>
            </a:r>
          </a:p>
          <a:p>
            <a:pPr marL="342900" indent="-342900">
              <a:buFont typeface="+mj-lt"/>
              <a:buAutoNum type="arabicPeriod"/>
            </a:pPr>
            <a:r>
              <a:rPr lang="en-US" sz="1700" dirty="0"/>
              <a:t>Affirm and comfort the child</a:t>
            </a:r>
          </a:p>
          <a:p>
            <a:pPr marL="342900" indent="-342900">
              <a:buFont typeface="+mj-lt"/>
              <a:buAutoNum type="arabicPeriod"/>
            </a:pPr>
            <a:r>
              <a:rPr lang="en-US" sz="1700" dirty="0"/>
              <a:t>Always be consistent</a:t>
            </a:r>
          </a:p>
        </p:txBody>
      </p:sp>
      <p:pic>
        <p:nvPicPr>
          <p:cNvPr id="2050" name="Picture 2">
            <a:extLst>
              <a:ext uri="{FF2B5EF4-FFF2-40B4-BE49-F238E27FC236}">
                <a16:creationId xmlns:a16="http://schemas.microsoft.com/office/drawing/2014/main" id="{752CAF80-BF34-4624-B793-730D5B3BA96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53085" y="3327969"/>
            <a:ext cx="1262315" cy="94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6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432426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Let the child know what is desired or expected from them. It would be wrong to discipline a child for doing something if the parent has not communicated their expectations. </a:t>
            </a:r>
          </a:p>
          <a:p>
            <a:endParaRPr lang="en-US" sz="1100" dirty="0"/>
          </a:p>
          <a:p>
            <a:r>
              <a:rPr lang="en-US" b="1" dirty="0"/>
              <a:t>Define specifically what they are expected to do or not do.  </a:t>
            </a:r>
          </a:p>
          <a:p>
            <a:r>
              <a:rPr lang="en-US" dirty="0"/>
              <a:t>Examples: clean the dishes, pick up your toys, do not jump on the bed</a:t>
            </a:r>
          </a:p>
          <a:p>
            <a:endParaRPr lang="en-US" sz="1100" dirty="0"/>
          </a:p>
          <a:p>
            <a:r>
              <a:rPr lang="en-US" dirty="0"/>
              <a:t>Make sure the child understands what the expected behavior is. Expectations should be appropriate to the child’s age and ability to understand and do what is asked. You would never ask a two-year-old to carry out the same responsibility as a ten-year-old. </a:t>
            </a:r>
          </a:p>
          <a:p>
            <a:endParaRPr lang="en-US" sz="1050" dirty="0"/>
          </a:p>
          <a:p>
            <a:r>
              <a:rPr lang="en-US" dirty="0"/>
              <a:t>If a child does something you don’t want them to but have not established as an expectation, then you should not punish. In this case, you should sit down and explain why this behavior is wrong and that you expect them to not do it anymore. Then ask if they understand. If they do, then the expectation is established, and the parent can give fair discipline if the child repeats the behavior.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203035" y="1081445"/>
            <a:ext cx="70104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1. Establish behavioral guidelines</a:t>
            </a:r>
            <a:endParaRPr lang="en-US" sz="3200" b="1" u="sng" dirty="0">
              <a:solidFill>
                <a:srgbClr val="0070C0"/>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93C577D2-6169-4A46-A00F-55EDE61137E6}"/>
              </a:ext>
            </a:extLst>
          </p:cNvPr>
          <p:cNvPicPr>
            <a:picLocks noGrp="1" noRot="1" noChangeAspect="1" noMove="1" noResize="1" noEditPoints="1" noAdjustHandles="1" noChangeArrowheads="1" noChangeShapeType="1" noCrop="1"/>
          </p:cNvPicPr>
          <p:nvPr/>
        </p:nvPicPr>
        <p:blipFill>
          <a:blip r:embed="rId4" cstate="print">
            <a:extLst>
              <a:ext uri="{BEBA8EAE-BF5A-486C-A8C5-ECC9F3942E4B}">
                <a14:imgProps xmlns:a14="http://schemas.microsoft.com/office/drawing/2010/main">
                  <a14:imgLayer r:embed="rId5">
                    <a14:imgEffect>
                      <a14:backgroundRemoval t="9510" b="94126" l="7899" r="93294">
                        <a14:foregroundMark x1="7899" y1="27133" x2="88227" y2="28112"/>
                        <a14:foregroundMark x1="90760" y1="29091" x2="89121" y2="92168"/>
                        <a14:foregroundMark x1="17139" y1="34406" x2="60358" y2="29650"/>
                        <a14:foregroundMark x1="60358" y1="29650" x2="83010" y2="30490"/>
                        <a14:foregroundMark x1="93294" y1="71748" x2="93294" y2="71748"/>
                        <a14:foregroundMark x1="93294" y1="94126" x2="91803" y2="26573"/>
                      </a14:backgroundRemoval>
                    </a14:imgEffect>
                  </a14:imgLayer>
                </a14:imgProps>
              </a:ext>
              <a:ext uri="{28A0092B-C50C-407E-A947-70E740481C1C}">
                <a14:useLocalDpi xmlns:a14="http://schemas.microsoft.com/office/drawing/2010/main" val="0"/>
              </a:ext>
            </a:extLst>
          </a:blip>
          <a:srcRect/>
          <a:stretch>
            <a:fillRect/>
          </a:stretch>
        </p:blipFill>
        <p:spPr bwMode="auto">
          <a:xfrm rot="668455">
            <a:off x="7499599" y="2052911"/>
            <a:ext cx="1194372" cy="127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391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286232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If a child violates an instruction, the parent should give a clear warning and communicate what will happen if they do not stop or if they repeat the behavior. This step may be combined with Guideline #1 when you initially give the instructions. </a:t>
            </a:r>
          </a:p>
          <a:p>
            <a:endParaRPr lang="en-US" dirty="0"/>
          </a:p>
          <a:p>
            <a:r>
              <a:rPr lang="en-US" dirty="0"/>
              <a:t>For example, suppose a five-year-old boy get into the knives and starts playing with them. The parent can say, “Son, you are not allowed to play with these knives. If you get into these knives again, you will not get to play with your friends for one week.” </a:t>
            </a:r>
          </a:p>
          <a:p>
            <a:endParaRPr lang="en-US" dirty="0"/>
          </a:p>
          <a:p>
            <a:r>
              <a:rPr lang="en-US" b="1" dirty="0"/>
              <a:t>When giving a potential consequence you must remember that it should be proportionate to the severity of the offense and should always produce positive change.</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446276"/>
          </a:xfrm>
          <a:prstGeom prst="rect">
            <a:avLst/>
          </a:prstGeom>
          <a:noFill/>
        </p:spPr>
        <p:txBody>
          <a:bodyPr wrap="square" rtlCol="0">
            <a:spAutoFit/>
          </a:bodyPr>
          <a:lstStyle/>
          <a:p>
            <a:r>
              <a:rPr lang="en-US" sz="2300" b="1" dirty="0">
                <a:solidFill>
                  <a:srgbClr val="0070C0"/>
                </a:solidFill>
                <a:effectLst>
                  <a:outerShdw blurRad="38100" dist="38100" dir="2700000" algn="tl">
                    <a:srgbClr val="000000">
                      <a:alpha val="43137"/>
                    </a:srgbClr>
                  </a:outerShdw>
                </a:effectLst>
              </a:rPr>
              <a:t>2. Give a clear warning with clearly understood consequences</a:t>
            </a:r>
            <a:endParaRPr lang="en-US" sz="2300" b="1" u="sng" dirty="0">
              <a:solidFill>
                <a:srgbClr val="0070C0"/>
              </a:solidFill>
              <a:effectLst>
                <a:outerShdw blurRad="38100" dist="38100" dir="2700000" algn="tl">
                  <a:srgbClr val="000000">
                    <a:alpha val="43137"/>
                  </a:srgbClr>
                </a:outerShdw>
              </a:effectLst>
            </a:endParaRPr>
          </a:p>
        </p:txBody>
      </p:sp>
      <p:pic>
        <p:nvPicPr>
          <p:cNvPr id="4098" name="Picture 2">
            <a:extLst>
              <a:ext uri="{FF2B5EF4-FFF2-40B4-BE49-F238E27FC236}">
                <a16:creationId xmlns:a16="http://schemas.microsoft.com/office/drawing/2014/main" id="{440DF9B6-1ECF-47CC-BDFC-731B5EBE1A22}"/>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100" y="4617764"/>
            <a:ext cx="2286000" cy="12863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54F78EA-97FA-4922-B2CF-1E1D8AC9E94F}"/>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9200" y="4615752"/>
            <a:ext cx="1934394" cy="12852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7F246FE-A692-43DA-B17E-3C6A1AE3B45E}"/>
              </a:ext>
            </a:extLst>
          </p:cNvPr>
          <p:cNvPicPr>
            <a:picLocks noGrp="1" noRot="1" noChangeAspect="1" noMove="1" noResize="1" noEditPoints="1" noAdjustHandles="1" noChangeArrowheads="1" noChangeShapeType="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42222" y="4615751"/>
            <a:ext cx="1926840" cy="1285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6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8610600" cy="36933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The consequence should be proportionate to the severity of the offense.</a:t>
            </a:r>
          </a:p>
          <a:p>
            <a:pPr marL="285750" indent="-285750">
              <a:buFont typeface="Arial" panose="020B0604020202020204" pitchFamily="34" charset="0"/>
              <a:buChar char="•"/>
            </a:pPr>
            <a:r>
              <a:rPr lang="en-US" dirty="0"/>
              <a:t>Make sure the consequence is fair to the level of disobedience.</a:t>
            </a:r>
          </a:p>
          <a:p>
            <a:pPr marL="285750" indent="-285750">
              <a:buFont typeface="Arial" panose="020B0604020202020204" pitchFamily="34" charset="0"/>
              <a:buChar char="•"/>
            </a:pPr>
            <a:r>
              <a:rPr lang="en-US" dirty="0"/>
              <a:t>Discipline should never be cruel.</a:t>
            </a:r>
          </a:p>
          <a:p>
            <a:pPr marL="285750" indent="-285750">
              <a:buFont typeface="Arial" panose="020B0604020202020204" pitchFamily="34" charset="0"/>
              <a:buChar char="•"/>
            </a:pPr>
            <a:r>
              <a:rPr lang="en-US" dirty="0"/>
              <a:t>Discipline should be redemptive, not simply to punish.</a:t>
            </a:r>
          </a:p>
          <a:p>
            <a:pPr marL="285750" indent="-285750">
              <a:buFont typeface="Arial" panose="020B0604020202020204" pitchFamily="34" charset="0"/>
              <a:buChar char="•"/>
            </a:pPr>
            <a:r>
              <a:rPr lang="en-US" dirty="0"/>
              <a:t>Remember you will be held accountable to God for how you care for your children.</a:t>
            </a:r>
          </a:p>
          <a:p>
            <a:endParaRPr lang="en-US" b="1" dirty="0"/>
          </a:p>
          <a:p>
            <a:r>
              <a:rPr lang="en-US" b="1" dirty="0"/>
              <a:t>The consequence should always produce positive change</a:t>
            </a:r>
          </a:p>
          <a:p>
            <a:pPr marL="285750" indent="-285750">
              <a:buFont typeface="Arial" panose="020B0604020202020204" pitchFamily="34" charset="0"/>
              <a:buChar char="•"/>
            </a:pPr>
            <a:r>
              <a:rPr lang="en-US" dirty="0"/>
              <a:t>If the consequence does not produce change, then the parent might need to try another form of discipline.</a:t>
            </a:r>
          </a:p>
          <a:p>
            <a:pPr marL="285750" indent="-285750">
              <a:buFont typeface="Arial" panose="020B0604020202020204" pitchFamily="34" charset="0"/>
              <a:buChar char="•"/>
            </a:pPr>
            <a:r>
              <a:rPr lang="en-US" dirty="0"/>
              <a:t>The form of discipline that works may change depending on the child and the situation.</a:t>
            </a:r>
          </a:p>
          <a:p>
            <a:pPr marL="285750" indent="-285750">
              <a:buFont typeface="Arial" panose="020B0604020202020204" pitchFamily="34" charset="0"/>
              <a:buChar char="•"/>
            </a:pPr>
            <a:r>
              <a:rPr lang="en-US" dirty="0"/>
              <a:t>It is healthy for them to associate appropriate pain, sadness and fear with acts of rebellion and disobedience. </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noGrp="1" noRot="1" noMove="1" noResize="1" noEditPoints="1" noAdjustHandles="1" noChangeArrowheads="1" noChangeShapeType="1"/>
          </p:cNvSpPr>
          <p:nvPr/>
        </p:nvSpPr>
        <p:spPr>
          <a:xfrm>
            <a:off x="1066800" y="1081445"/>
            <a:ext cx="7848599" cy="446276"/>
          </a:xfrm>
          <a:prstGeom prst="rect">
            <a:avLst/>
          </a:prstGeom>
          <a:noFill/>
        </p:spPr>
        <p:txBody>
          <a:bodyPr wrap="square" rtlCol="0">
            <a:spAutoFit/>
          </a:bodyPr>
          <a:lstStyle/>
          <a:p>
            <a:r>
              <a:rPr lang="en-US" sz="2300" b="1" dirty="0">
                <a:solidFill>
                  <a:srgbClr val="0070C0"/>
                </a:solidFill>
                <a:effectLst>
                  <a:outerShdw blurRad="38100" dist="38100" dir="2700000" algn="tl">
                    <a:srgbClr val="000000">
                      <a:alpha val="43137"/>
                    </a:srgbClr>
                  </a:outerShdw>
                </a:effectLst>
              </a:rPr>
              <a:t>2. Give a clear warning with clearly understood consequences</a:t>
            </a:r>
            <a:endParaRPr lang="en-US" sz="2300" b="1" u="sng" dirty="0">
              <a:solidFill>
                <a:srgbClr val="0070C0"/>
              </a:solidFill>
              <a:effectLst>
                <a:outerShdw blurRad="38100" dist="38100" dir="2700000" algn="tl">
                  <a:srgbClr val="000000">
                    <a:alpha val="43137"/>
                  </a:srgbClr>
                </a:outerShdw>
              </a:effectLst>
            </a:endParaRPr>
          </a:p>
        </p:txBody>
      </p:sp>
      <p:pic>
        <p:nvPicPr>
          <p:cNvPr id="5122" name="Picture 2">
            <a:extLst>
              <a:ext uri="{FF2B5EF4-FFF2-40B4-BE49-F238E27FC236}">
                <a16:creationId xmlns:a16="http://schemas.microsoft.com/office/drawing/2014/main" id="{6DB24A63-A2D0-43FC-872A-428285564A74}"/>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810554">
            <a:off x="7514035" y="1838655"/>
            <a:ext cx="1295400" cy="930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70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noGrp="1" noRot="1" noMove="1" noResize="1" noEditPoints="1" noAdjustHandles="1" noChangeArrowheads="1" noChangeShapeType="1"/>
          </p:cNvSpPr>
          <p:nvPr/>
        </p:nvSpPr>
        <p:spPr>
          <a:xfrm>
            <a:off x="304800" y="1666220"/>
            <a:ext cx="5791200" cy="42473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t>One of the biggest mistakes a parent can make is to not discipline the child after the first offense.</a:t>
            </a:r>
            <a:r>
              <a:rPr lang="en-US" dirty="0"/>
              <a:t> When a child has been told not to do something and then they do it anyway, the parents are fully aware they have disobeyed. The child does not need more warnings. More warnings allows the child to control and manipulate their parents. A child will push their parents as far as they allow themselves to be pushed. If you keep warning without following through with discipline, then child will not respect you. </a:t>
            </a:r>
          </a:p>
          <a:p>
            <a:endParaRPr lang="en-US" dirty="0"/>
          </a:p>
          <a:p>
            <a:r>
              <a:rPr lang="en-US" dirty="0"/>
              <a:t>When you warn the child, it should include what they are doing wrong and the consequence for disobeying. Then you MUST do what you said if they continue the wrong behavior.</a:t>
            </a:r>
          </a:p>
        </p:txBody>
      </p:sp>
      <p:pic>
        <p:nvPicPr>
          <p:cNvPr id="7" name="Picture 6"/>
          <p:cNvPicPr>
            <a:picLocks noGrp="1" noRot="1" noChangeAspect="1" noMove="1" noResize="1" noEditPoints="1" noAdjustHandles="1" noChangeArrowheads="1" noChangeShapeType="1" noCrop="1"/>
          </p:cNvPicPr>
          <p:nvPr/>
        </p:nvPicPr>
        <p:blipFill>
          <a:blip r:embed="rId3"/>
          <a:stretch>
            <a:fillRect/>
          </a:stretch>
        </p:blipFill>
        <p:spPr>
          <a:xfrm>
            <a:off x="0" y="6005512"/>
            <a:ext cx="9144000" cy="852488"/>
          </a:xfrm>
          <a:prstGeom prst="rect">
            <a:avLst/>
          </a:prstGeom>
        </p:spPr>
      </p:pic>
      <p:sp>
        <p:nvSpPr>
          <p:cNvPr id="9"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kumimoji="0" lang="en-US" sz="4000" b="1" i="0" u="none" strike="noStrike" kern="1200" cap="all" spc="0" normalizeH="0" baseline="0" noProof="0" dirty="0">
                <a:ln>
                  <a:noFill/>
                </a:ln>
                <a:solidFill>
                  <a:srgbClr val="4E3B30"/>
                </a:solidFill>
                <a:effectLst>
                  <a:reflection blurRad="12700" stA="48000" endA="300" endPos="55000" dir="5400000" sy="-90000" algn="bl" rotWithShape="0"/>
                </a:effectLst>
                <a:uLnTx/>
                <a:uFillTx/>
                <a:latin typeface="Impact" pitchFamily="34" charset="0"/>
                <a:ea typeface="+mj-ea"/>
                <a:cs typeface="+mj-cs"/>
              </a:rPr>
              <a:t>Guidelines for fair discipline</a:t>
            </a:r>
            <a:endParaRPr lang="en-US" sz="3800" b="1" dirty="0">
              <a:latin typeface="Impact" pitchFamily="34" charset="0"/>
            </a:endParaRPr>
          </a:p>
        </p:txBody>
      </p:sp>
      <p:sp>
        <p:nvSpPr>
          <p:cNvPr id="8" name="TextBox 7">
            <a:extLst>
              <a:ext uri="{FF2B5EF4-FFF2-40B4-BE49-F238E27FC236}">
                <a16:creationId xmlns:a16="http://schemas.microsoft.com/office/drawing/2014/main" id="{C91FFE52-8DBE-44F8-B944-F6F56E9463AC}"/>
              </a:ext>
            </a:extLst>
          </p:cNvPr>
          <p:cNvSpPr txBox="1">
            <a:spLocks/>
          </p:cNvSpPr>
          <p:nvPr/>
        </p:nvSpPr>
        <p:spPr>
          <a:xfrm>
            <a:off x="1066800" y="1081445"/>
            <a:ext cx="7848599" cy="461665"/>
          </a:xfrm>
          <a:prstGeom prst="rect">
            <a:avLst/>
          </a:prstGeom>
          <a:noFill/>
        </p:spPr>
        <p:txBody>
          <a:bodyPr wrap="square" rtlCol="0">
            <a:spAutoFit/>
          </a:bodyPr>
          <a:lstStyle/>
          <a:p>
            <a:r>
              <a:rPr lang="en-US" sz="2400" b="1" dirty="0">
                <a:solidFill>
                  <a:srgbClr val="0070C0"/>
                </a:solidFill>
                <a:effectLst>
                  <a:outerShdw blurRad="38100" dist="38100" dir="2700000" algn="tl">
                    <a:srgbClr val="000000">
                      <a:alpha val="43137"/>
                    </a:srgbClr>
                  </a:outerShdw>
                </a:effectLst>
              </a:rPr>
              <a:t>3. Discipline on the first offense following the warning</a:t>
            </a:r>
            <a:endParaRPr lang="en-US" sz="2400" b="1" u="sng" dirty="0">
              <a:solidFill>
                <a:srgbClr val="0070C0"/>
              </a:solidFill>
              <a:effectLst>
                <a:outerShdw blurRad="38100" dist="38100" dir="2700000" algn="tl">
                  <a:srgbClr val="000000">
                    <a:alpha val="43137"/>
                  </a:srgbClr>
                </a:outerShdw>
              </a:effectLst>
            </a:endParaRPr>
          </a:p>
        </p:txBody>
      </p:sp>
      <p:pic>
        <p:nvPicPr>
          <p:cNvPr id="6146" name="Picture 2">
            <a:extLst>
              <a:ext uri="{FF2B5EF4-FFF2-40B4-BE49-F238E27FC236}">
                <a16:creationId xmlns:a16="http://schemas.microsoft.com/office/drawing/2014/main" id="{66ACF8D7-5754-4816-B905-CEC9ED67E5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4" y="2120580"/>
            <a:ext cx="2524125" cy="336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056706"/>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2477</TotalTime>
  <Words>2376</Words>
  <Application>Microsoft Office PowerPoint</Application>
  <PresentationFormat>On-screen Show (4:3)</PresentationFormat>
  <Paragraphs>151</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Franklin Gothic Book</vt:lpstr>
      <vt:lpstr>Franklin Gothic Medium</vt:lpstr>
      <vt:lpstr>Impact</vt:lpstr>
      <vt:lpstr>Wingdings</vt:lpstr>
      <vt:lpstr>Wingdings 2</vt:lpstr>
      <vt:lpstr>Trek</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lpstr>Guidelines for fair discipline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224</cp:revision>
  <dcterms:created xsi:type="dcterms:W3CDTF">2009-07-22T00:00:56Z</dcterms:created>
  <dcterms:modified xsi:type="dcterms:W3CDTF">2022-06-11T20:35:53Z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