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76" r:id="rId5"/>
    <p:sldId id="294" r:id="rId6"/>
    <p:sldId id="295" r:id="rId7"/>
    <p:sldId id="316" r:id="rId8"/>
    <p:sldId id="296" r:id="rId9"/>
    <p:sldId id="317" r:id="rId10"/>
    <p:sldId id="318" r:id="rId11"/>
    <p:sldId id="319" r:id="rId12"/>
    <p:sldId id="320" r:id="rId13"/>
    <p:sldId id="321" r:id="rId14"/>
    <p:sldId id="322" r:id="rId15"/>
    <p:sldId id="323" r:id="rId16"/>
    <p:sldId id="298" r:id="rId17"/>
    <p:sldId id="299" r:id="rId18"/>
    <p:sldId id="324" r:id="rId19"/>
    <p:sldId id="325" r:id="rId20"/>
    <p:sldId id="326" r:id="rId21"/>
    <p:sldId id="327" r:id="rId22"/>
    <p:sldId id="328" r:id="rId23"/>
    <p:sldId id="291" r:id="rId24"/>
    <p:sldId id="274" r:id="rId25"/>
    <p:sldId id="289" r:id="rId26"/>
    <p:sldId id="290" r:id="rId27"/>
    <p:sldId id="292" r:id="rId28"/>
    <p:sldId id="269"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718" autoAdjust="0"/>
  </p:normalViewPr>
  <p:slideViewPr>
    <p:cSldViewPr>
      <p:cViewPr varScale="1">
        <p:scale>
          <a:sx n="105" d="100"/>
          <a:sy n="105"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5.wdp"/><Relationship Id="rId18" Type="http://schemas.openxmlformats.org/officeDocument/2006/relationships/image" Target="../media/image35.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32.png"/><Relationship Id="rId17" Type="http://schemas.microsoft.com/office/2007/relationships/hdphoto" Target="../media/hdphoto7.wdp"/><Relationship Id="rId2" Type="http://schemas.openxmlformats.org/officeDocument/2006/relationships/image" Target="../media/image4.jpe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9.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31.png"/><Relationship Id="rId19" Type="http://schemas.microsoft.com/office/2007/relationships/hdphoto" Target="../media/hdphoto8.wdp"/><Relationship Id="rId4" Type="http://schemas.openxmlformats.org/officeDocument/2006/relationships/image" Target="../media/image28.png"/><Relationship Id="rId9" Type="http://schemas.microsoft.com/office/2007/relationships/hdphoto" Target="../media/hdphoto3.wdp"/><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RAISING HEALTHY: NURTURE &amp; TRAIN</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Lesson- 8</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HAVE MEANINGFUL COMMUNICATION</a:t>
            </a:r>
          </a:p>
          <a:p>
            <a:endParaRPr lang="en-US" sz="1200" dirty="0"/>
          </a:p>
          <a:p>
            <a:r>
              <a:rPr lang="en-US" sz="2400" dirty="0"/>
              <a:t>Children need to know they are significant. Communication is a powerful way to show a child they are significant. Parents need to communicate in loving and meaningful ways. The following suggestions will help a parent communicate effectively.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8194" name="Picture 2">
            <a:extLst>
              <a:ext uri="{FF2B5EF4-FFF2-40B4-BE49-F238E27FC236}">
                <a16:creationId xmlns:a16="http://schemas.microsoft.com/office/drawing/2014/main" id="{7B602C56-187F-44C8-959E-7A9032E54A8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945195"/>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6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1165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HAVE MEANINGFUL COMMUNICATION: </a:t>
            </a:r>
            <a:r>
              <a:rPr lang="en-US" sz="2400" b="1" i="1" dirty="0">
                <a:effectLst>
                  <a:outerShdw blurRad="38100" dist="38100" dir="2700000" algn="tl">
                    <a:srgbClr val="000000">
                      <a:alpha val="43137"/>
                    </a:srgbClr>
                  </a:outerShdw>
                </a:effectLst>
              </a:rPr>
              <a:t>USE TENDER WORDS</a:t>
            </a:r>
          </a:p>
          <a:p>
            <a:endParaRPr lang="en-US" sz="1200" dirty="0"/>
          </a:p>
          <a:p>
            <a:r>
              <a:rPr lang="en-US" sz="2050" dirty="0"/>
              <a:t>The atmosphere and relationships in a home are set by a person’s words. Grumpy, harsh or sharp words can create negativity. Gentle, loving words create a positive atmosphere.</a:t>
            </a:r>
          </a:p>
          <a:p>
            <a:endParaRPr lang="en-US" sz="2050" dirty="0"/>
          </a:p>
          <a:p>
            <a:r>
              <a:rPr lang="en-US" sz="2050" dirty="0"/>
              <a:t>You cannot say. “I love you.” too much. A day should never pass without love being communicated by parents. This communication speaks blessing into their spirit and soul. </a:t>
            </a:r>
          </a:p>
          <a:p>
            <a:endParaRPr lang="en-US" sz="2050" dirty="0"/>
          </a:p>
          <a:p>
            <a:r>
              <a:rPr lang="en-US" sz="2050" dirty="0"/>
              <a:t>Avoid words like “stupid,” “dumb,” “idiot,” or “ugly.” These become curses for your children. They can begin believing they are the truth and define who they are. This can be hard to undo and affect them coming to know Christ.</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216837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25083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t>HAVE MEANINGFUL COMMUNICATION: </a:t>
            </a:r>
            <a:r>
              <a:rPr lang="en-US" sz="2200" b="1" i="1" dirty="0">
                <a:effectLst>
                  <a:outerShdw blurRad="38100" dist="38100" dir="2700000" algn="tl">
                    <a:srgbClr val="000000">
                      <a:alpha val="43137"/>
                    </a:srgbClr>
                  </a:outerShdw>
                </a:effectLst>
              </a:rPr>
              <a:t>GIVE FREQUENT EYE CONTACT</a:t>
            </a:r>
          </a:p>
          <a:p>
            <a:endParaRPr lang="en-US" sz="1200" dirty="0"/>
          </a:p>
          <a:p>
            <a:r>
              <a:rPr lang="en-US" sz="2050" dirty="0"/>
              <a:t>When children talk, parents should pay attention. Turn and look at them when they speak, so they know you are giving attention to their words. This can be hard to remember as a parent gets busy doing daily tasks, but they must try as much as possible to give eye contact. The child will feel acceptance, approval, value, concern, and a deeper connection with the parent when they do this.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9218" name="Picture 2">
            <a:extLst>
              <a:ext uri="{FF2B5EF4-FFF2-40B4-BE49-F238E27FC236}">
                <a16:creationId xmlns:a16="http://schemas.microsoft.com/office/drawing/2014/main" id="{8F7C6C25-E1D4-4F83-86F6-4344EC84164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0" y="4202031"/>
            <a:ext cx="2667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0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15773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b="1" dirty="0"/>
              <a:t>HAVE MEANINGFUL COMMUNICATION: </a:t>
            </a:r>
            <a:r>
              <a:rPr lang="en-US" sz="2300" b="1" i="1" dirty="0">
                <a:effectLst>
                  <a:outerShdw blurRad="38100" dist="38100" dir="2700000" algn="tl">
                    <a:srgbClr val="000000">
                      <a:alpha val="43137"/>
                    </a:srgbClr>
                  </a:outerShdw>
                </a:effectLst>
              </a:rPr>
              <a:t>PRACTICE ACTIVE LISTENING</a:t>
            </a:r>
          </a:p>
          <a:p>
            <a:endParaRPr lang="en-US" sz="1200" dirty="0"/>
          </a:p>
          <a:p>
            <a:r>
              <a:rPr lang="en-US" sz="2050" dirty="0"/>
              <a:t>Listening is one of the greatest acts of love a person can give another. This is true in marriage and in parenting. There is a difference between “active” listening and “passive” listening. The following will compare the two types.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10242" name="Picture 2">
            <a:extLst>
              <a:ext uri="{FF2B5EF4-FFF2-40B4-BE49-F238E27FC236}">
                <a16:creationId xmlns:a16="http://schemas.microsoft.com/office/drawing/2014/main" id="{48E2BE6A-1D78-4CFD-9964-E6BD5A216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369" y="3342501"/>
            <a:ext cx="3243262" cy="256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1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2011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b="1" dirty="0"/>
              <a:t>HAVE MEANINGFUL COMMUNICATION: </a:t>
            </a:r>
            <a:r>
              <a:rPr lang="en-US" sz="2300" b="1" i="1" dirty="0">
                <a:effectLst>
                  <a:outerShdw blurRad="38100" dist="38100" dir="2700000" algn="tl">
                    <a:srgbClr val="000000">
                      <a:alpha val="43137"/>
                    </a:srgbClr>
                  </a:outerShdw>
                </a:effectLst>
              </a:rPr>
              <a:t>PRACTICE ACTIVE LISTENING</a:t>
            </a:r>
          </a:p>
          <a:p>
            <a:endParaRPr lang="en-US" sz="1200" dirty="0"/>
          </a:p>
          <a:p>
            <a:endParaRPr lang="en-US" sz="1200" dirty="0"/>
          </a:p>
          <a:p>
            <a:endParaRPr lang="en-US" sz="1200" dirty="0"/>
          </a:p>
          <a:p>
            <a:endParaRPr lang="en-US" sz="1200" dirty="0"/>
          </a:p>
          <a:p>
            <a:endParaRPr lang="en-US" sz="1200" dirty="0"/>
          </a:p>
          <a:p>
            <a:endParaRPr lang="en-US" sz="1200" dirty="0"/>
          </a:p>
          <a:p>
            <a:pPr marL="0" algn="ctr" rtl="0" eaLnBrk="1" fontAlgn="t" latinLnBrk="0" hangingPunct="1">
              <a:spcBef>
                <a:spcPts val="0"/>
              </a:spcBef>
              <a:spcAft>
                <a:spcPts val="0"/>
              </a:spcAft>
            </a:pPr>
            <a:r>
              <a:rPr lang="en-US" sz="1600" b="1" i="0" u="none" strike="noStrike" kern="1200" dirty="0">
                <a:solidFill>
                  <a:schemeClr val="bg1"/>
                </a:solidFill>
                <a:effectLst/>
                <a:latin typeface="Franklin Gothic Book" panose="020B0503020102020204" pitchFamily="34" charset="0"/>
              </a:rPr>
              <a:t>Marriage vs. Living Together</a:t>
            </a:r>
            <a:endParaRPr lang="en-US" sz="11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200" b="1" i="0" u="none" strike="noStrike" kern="1200" dirty="0">
                <a:solidFill>
                  <a:schemeClr val="bg1"/>
                </a:solidFill>
                <a:effectLst/>
                <a:latin typeface="Franklin Gothic Book" panose="020B0503020102020204" pitchFamily="34" charset="0"/>
              </a:rPr>
              <a:t>Marriage</a:t>
            </a:r>
            <a:endParaRPr lang="en-US" sz="11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200" b="1" i="0" u="none" strike="noStrike" kern="1200" dirty="0">
                <a:solidFill>
                  <a:schemeClr val="bg1"/>
                </a:solidFill>
                <a:effectLst/>
                <a:latin typeface="Franklin Gothic Book" panose="020B0503020102020204" pitchFamily="34" charset="0"/>
              </a:rPr>
              <a:t>Living Together</a:t>
            </a:r>
            <a:endParaRPr lang="en-US" sz="1100" b="0" i="0" u="none" strike="noStrike" dirty="0">
              <a:effectLst/>
              <a:latin typeface="Arial" panose="020B0604020202020204" pitchFamily="34" charset="0"/>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graphicFrame>
        <p:nvGraphicFramePr>
          <p:cNvPr id="8" name="Table 7">
            <a:extLst>
              <a:ext uri="{FF2B5EF4-FFF2-40B4-BE49-F238E27FC236}">
                <a16:creationId xmlns:a16="http://schemas.microsoft.com/office/drawing/2014/main" id="{FDC9F8A4-70E5-422E-9D35-63EA85E70E1A}"/>
              </a:ext>
            </a:extLst>
          </p:cNvPr>
          <p:cNvGraphicFramePr>
            <a:graphicFrameLocks noGrp="1" noDrilldown="1" noMove="1" noResize="1"/>
          </p:cNvGraphicFramePr>
          <p:nvPr>
            <p:extLst>
              <p:ext uri="{D42A27DB-BD31-4B8C-83A1-F6EECF244321}">
                <p14:modId xmlns:p14="http://schemas.microsoft.com/office/powerpoint/2010/main" val="266260038"/>
              </p:ext>
            </p:extLst>
          </p:nvPr>
        </p:nvGraphicFramePr>
        <p:xfrm>
          <a:off x="457200" y="2189440"/>
          <a:ext cx="8305800" cy="3600136"/>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299412">
                <a:tc gridSpan="2">
                  <a:txBody>
                    <a:bodyPr/>
                    <a:lstStyle/>
                    <a:p>
                      <a:pPr algn="ctr"/>
                      <a:r>
                        <a:rPr lang="en-US" sz="2400" dirty="0">
                          <a:solidFill>
                            <a:schemeClr val="bg1"/>
                          </a:solidFill>
                        </a:rPr>
                        <a:t>Active vs. Passive Listening</a:t>
                      </a:r>
                    </a:p>
                  </a:txBody>
                  <a:tcPr>
                    <a:solidFill>
                      <a:schemeClr val="tx1"/>
                    </a:solidFill>
                  </a:tcPr>
                </a:tc>
                <a:tc hMerge="1">
                  <a:txBody>
                    <a:bodyPr/>
                    <a:lstStyle/>
                    <a:p>
                      <a:pPr algn="ctr"/>
                      <a:endParaRPr lang="en-US" dirty="0"/>
                    </a:p>
                  </a:txBody>
                  <a:tcPr>
                    <a:solidFill>
                      <a:schemeClr val="bg2">
                        <a:lumMod val="25000"/>
                      </a:schemeClr>
                    </a:solidFill>
                  </a:tcPr>
                </a:tc>
                <a:extLst>
                  <a:ext uri="{0D108BD9-81ED-4DB2-BD59-A6C34878D82A}">
                    <a16:rowId xmlns:a16="http://schemas.microsoft.com/office/drawing/2014/main" val="2286202046"/>
                  </a:ext>
                </a:extLst>
              </a:tr>
              <a:tr h="257278">
                <a:tc>
                  <a:txBody>
                    <a:bodyPr/>
                    <a:lstStyle/>
                    <a:p>
                      <a:pPr algn="ctr"/>
                      <a:r>
                        <a:rPr lang="en-US" sz="2000" b="1" dirty="0">
                          <a:solidFill>
                            <a:schemeClr val="bg1"/>
                          </a:solidFill>
                        </a:rPr>
                        <a:t>Active</a:t>
                      </a:r>
                    </a:p>
                  </a:txBody>
                  <a:tcPr>
                    <a:solidFill>
                      <a:schemeClr val="accent1">
                        <a:lumMod val="75000"/>
                      </a:schemeClr>
                    </a:solidFill>
                  </a:tcPr>
                </a:tc>
                <a:tc>
                  <a:txBody>
                    <a:bodyPr/>
                    <a:lstStyle/>
                    <a:p>
                      <a:pPr algn="ctr"/>
                      <a:r>
                        <a:rPr lang="en-US" sz="2000" b="1" dirty="0">
                          <a:solidFill>
                            <a:schemeClr val="bg1"/>
                          </a:solidFill>
                        </a:rPr>
                        <a:t>Passive</a:t>
                      </a:r>
                    </a:p>
                  </a:txBody>
                  <a:tcPr>
                    <a:solidFill>
                      <a:schemeClr val="bg2">
                        <a:lumMod val="25000"/>
                      </a:schemeClr>
                    </a:solidFill>
                  </a:tcPr>
                </a:tc>
                <a:extLst>
                  <a:ext uri="{0D108BD9-81ED-4DB2-BD59-A6C34878D82A}">
                    <a16:rowId xmlns:a16="http://schemas.microsoft.com/office/drawing/2014/main" val="10000"/>
                  </a:ext>
                </a:extLst>
              </a:tr>
              <a:tr h="501172">
                <a:tc>
                  <a:txBody>
                    <a:bodyPr/>
                    <a:lstStyle/>
                    <a:p>
                      <a:r>
                        <a:rPr lang="en-US" sz="1900" b="1" dirty="0"/>
                        <a:t>Parent looks at child with attention</a:t>
                      </a:r>
                    </a:p>
                  </a:txBody>
                  <a:tcPr/>
                </a:tc>
                <a:tc>
                  <a:txBody>
                    <a:bodyPr/>
                    <a:lstStyle/>
                    <a:p>
                      <a:r>
                        <a:rPr lang="en-US" sz="1900" b="1" dirty="0"/>
                        <a:t>Parent does NOT look at child</a:t>
                      </a:r>
                    </a:p>
                  </a:txBody>
                  <a:tcPr/>
                </a:tc>
                <a:extLst>
                  <a:ext uri="{0D108BD9-81ED-4DB2-BD59-A6C34878D82A}">
                    <a16:rowId xmlns:a16="http://schemas.microsoft.com/office/drawing/2014/main" val="10001"/>
                  </a:ext>
                </a:extLst>
              </a:tr>
              <a:tr h="501172">
                <a:tc>
                  <a:txBody>
                    <a:bodyPr/>
                    <a:lstStyle/>
                    <a:p>
                      <a:r>
                        <a:rPr lang="en-US" sz="1900" b="1" dirty="0"/>
                        <a:t>Parent responds positively</a:t>
                      </a:r>
                    </a:p>
                  </a:txBody>
                  <a:tcPr/>
                </a:tc>
                <a:tc>
                  <a:txBody>
                    <a:bodyPr/>
                    <a:lstStyle/>
                    <a:p>
                      <a:r>
                        <a:rPr lang="en-US" sz="1900" b="1" dirty="0"/>
                        <a:t>Parent does NOT respond</a:t>
                      </a:r>
                    </a:p>
                  </a:txBody>
                  <a:tcPr/>
                </a:tc>
                <a:extLst>
                  <a:ext uri="{0D108BD9-81ED-4DB2-BD59-A6C34878D82A}">
                    <a16:rowId xmlns:a16="http://schemas.microsoft.com/office/drawing/2014/main" val="10002"/>
                  </a:ext>
                </a:extLst>
              </a:tr>
              <a:tr h="536896">
                <a:tc>
                  <a:txBody>
                    <a:bodyPr/>
                    <a:lstStyle/>
                    <a:p>
                      <a:r>
                        <a:rPr lang="en-US" sz="1900" b="1" dirty="0"/>
                        <a:t>Parent gives appropriate feedback</a:t>
                      </a:r>
                    </a:p>
                  </a:txBody>
                  <a:tcPr>
                    <a:solidFill>
                      <a:schemeClr val="accent2">
                        <a:lumMod val="60000"/>
                        <a:lumOff val="40000"/>
                      </a:schemeClr>
                    </a:solidFill>
                  </a:tcPr>
                </a:tc>
                <a:tc>
                  <a:txBody>
                    <a:bodyPr/>
                    <a:lstStyle/>
                    <a:p>
                      <a:pPr>
                        <a:buFont typeface="Arial" pitchFamily="34" charset="0"/>
                        <a:buNone/>
                      </a:pPr>
                      <a:r>
                        <a:rPr lang="en-US" sz="1900" b="1" dirty="0"/>
                        <a:t>Parent ignores or even walks away</a:t>
                      </a:r>
                    </a:p>
                  </a:txBody>
                  <a:tcPr>
                    <a:solidFill>
                      <a:schemeClr val="accent2">
                        <a:lumMod val="60000"/>
                        <a:lumOff val="40000"/>
                      </a:schemeClr>
                    </a:solidFill>
                  </a:tcPr>
                </a:tc>
                <a:extLst>
                  <a:ext uri="{0D108BD9-81ED-4DB2-BD59-A6C34878D82A}">
                    <a16:rowId xmlns:a16="http://schemas.microsoft.com/office/drawing/2014/main" val="10003"/>
                  </a:ext>
                </a:extLst>
              </a:tr>
              <a:tr h="536896">
                <a:tc>
                  <a:txBody>
                    <a:bodyPr/>
                    <a:lstStyle/>
                    <a:p>
                      <a:r>
                        <a:rPr lang="en-US" sz="1900" b="1" dirty="0"/>
                        <a:t>Parent waits for child to finish</a:t>
                      </a:r>
                    </a:p>
                  </a:txBody>
                  <a:tcPr>
                    <a:solidFill>
                      <a:schemeClr val="accent3">
                        <a:lumMod val="75000"/>
                      </a:schemeClr>
                    </a:solidFill>
                  </a:tcPr>
                </a:tc>
                <a:tc>
                  <a:txBody>
                    <a:bodyPr/>
                    <a:lstStyle/>
                    <a:p>
                      <a:pPr>
                        <a:buFont typeface="Arial" pitchFamily="34" charset="0"/>
                        <a:buNone/>
                      </a:pPr>
                      <a:r>
                        <a:rPr lang="en-US" sz="1900" b="1" dirty="0"/>
                        <a:t>Parent interrupts</a:t>
                      </a:r>
                    </a:p>
                  </a:txBody>
                  <a:tcPr>
                    <a:solidFill>
                      <a:schemeClr val="accent3">
                        <a:lumMod val="75000"/>
                      </a:schemeClr>
                    </a:solidFill>
                  </a:tcPr>
                </a:tc>
                <a:extLst>
                  <a:ext uri="{0D108BD9-81ED-4DB2-BD59-A6C34878D82A}">
                    <a16:rowId xmlns:a16="http://schemas.microsoft.com/office/drawing/2014/main" val="2182878037"/>
                  </a:ext>
                </a:extLst>
              </a:tr>
              <a:tr h="536896">
                <a:tc>
                  <a:txBody>
                    <a:bodyPr/>
                    <a:lstStyle/>
                    <a:p>
                      <a:r>
                        <a:rPr lang="en-US" sz="1900" b="1" dirty="0"/>
                        <a:t>Parent asks questions to further understand</a:t>
                      </a:r>
                    </a:p>
                  </a:txBody>
                  <a:tcPr>
                    <a:solidFill>
                      <a:schemeClr val="accent2">
                        <a:lumMod val="75000"/>
                      </a:schemeClr>
                    </a:solidFill>
                  </a:tcPr>
                </a:tc>
                <a:tc>
                  <a:txBody>
                    <a:bodyPr/>
                    <a:lstStyle/>
                    <a:p>
                      <a:pPr>
                        <a:buFont typeface="Arial" pitchFamily="34" charset="0"/>
                        <a:buNone/>
                      </a:pPr>
                      <a:r>
                        <a:rPr lang="en-US" sz="1900" b="1" dirty="0"/>
                        <a:t>Parent starts talking to someone else</a:t>
                      </a:r>
                    </a:p>
                  </a:txBody>
                  <a:tcPr>
                    <a:solidFill>
                      <a:schemeClr val="accent2">
                        <a:lumMod val="75000"/>
                      </a:schemeClr>
                    </a:solidFill>
                  </a:tcPr>
                </a:tc>
                <a:extLst>
                  <a:ext uri="{0D108BD9-81ED-4DB2-BD59-A6C34878D82A}">
                    <a16:rowId xmlns:a16="http://schemas.microsoft.com/office/drawing/2014/main" val="1614768984"/>
                  </a:ext>
                </a:extLst>
              </a:tr>
            </a:tbl>
          </a:graphicData>
        </a:graphic>
      </p:graphicFrame>
    </p:spTree>
    <p:extLst>
      <p:ext uri="{BB962C8B-B14F-4D97-AF65-F5344CB8AC3E}">
        <p14:creationId xmlns:p14="http://schemas.microsoft.com/office/powerpoint/2010/main" val="375791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278537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00" b="1" dirty="0"/>
              <a:t>HAVE MEANINGFUL COMMUNICATION: </a:t>
            </a:r>
            <a:r>
              <a:rPr lang="en-US" sz="1900" b="1" i="1" dirty="0">
                <a:effectLst>
                  <a:outerShdw blurRad="38100" dist="38100" dir="2700000" algn="tl">
                    <a:srgbClr val="000000">
                      <a:alpha val="43137"/>
                    </a:srgbClr>
                  </a:outerShdw>
                </a:effectLst>
              </a:rPr>
              <a:t>PROVIDE BALANCED AND FAIR DISCIPLINE</a:t>
            </a:r>
          </a:p>
          <a:p>
            <a:endParaRPr lang="en-US" sz="1200" dirty="0"/>
          </a:p>
          <a:p>
            <a:r>
              <a:rPr lang="en-US" dirty="0"/>
              <a:t>Discipline must be practiced in a consistent and godly way. Disciplining children is a very important part of nurturing their hearts, so they grow to be responsible servants of God. They also need balanced and fair discipline for their protection. Because children have different personalities, attitudes, strengths and weaknesses, disciplining can sometimes be frustrating because it is not always the same for every child.</a:t>
            </a:r>
          </a:p>
          <a:p>
            <a:endParaRPr lang="en-US" dirty="0"/>
          </a:p>
          <a:p>
            <a:r>
              <a:rPr lang="en-US" dirty="0"/>
              <a:t>Parents need to understand the Biblical reasons for disciplining children and apply those principles when practicing this in their home.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11266" name="Picture 2">
            <a:extLst>
              <a:ext uri="{FF2B5EF4-FFF2-40B4-BE49-F238E27FC236}">
                <a16:creationId xmlns:a16="http://schemas.microsoft.com/office/drawing/2014/main" id="{C765047F-2BAA-4ADF-BDBA-665BC9C909C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662" y="4563223"/>
            <a:ext cx="2260938" cy="12717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B36BEBD8-811A-49B4-A194-04AE6AB0764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03972" y="4563222"/>
            <a:ext cx="1336055" cy="127177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1D8FE75C-BFDC-4E25-87C1-398748738DDC}"/>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399" y="4555891"/>
            <a:ext cx="2422434" cy="127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7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378565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Parents need to understand some foundational Biblical truths before they begin to was in the responsibility of disciplining children correctly. The Bible gives several reasons for disciplining in a godly manner.</a:t>
            </a:r>
          </a:p>
          <a:p>
            <a:endParaRPr lang="en-US" sz="2400" dirty="0"/>
          </a:p>
          <a:p>
            <a:pPr marL="342900" indent="-342900">
              <a:buFont typeface="Arial" panose="020B0604020202020204" pitchFamily="34" charset="0"/>
              <a:buChar char="•"/>
            </a:pPr>
            <a:r>
              <a:rPr lang="en-US" sz="2400" dirty="0"/>
              <a:t>The condition of a child’s heart demands consistent discipline.</a:t>
            </a:r>
          </a:p>
          <a:p>
            <a:pPr marL="342900" indent="-342900">
              <a:buFont typeface="Arial" panose="020B0604020202020204" pitchFamily="34" charset="0"/>
              <a:buChar char="•"/>
            </a:pPr>
            <a:r>
              <a:rPr lang="en-US" sz="2400" dirty="0"/>
              <a:t>Proper discipline seeks a balance between correction and instruction.</a:t>
            </a:r>
          </a:p>
          <a:p>
            <a:pPr marL="342900" indent="-342900">
              <a:buFont typeface="Arial" panose="020B0604020202020204" pitchFamily="34" charset="0"/>
              <a:buChar char="•"/>
            </a:pPr>
            <a:r>
              <a:rPr lang="en-US" sz="2400" dirty="0"/>
              <a:t>Consistent, balanced discipline promises to produce love, security and wisdom in children.</a:t>
            </a:r>
            <a:endParaRPr lang="en-US" sz="22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69184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139595"/>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100" b="1" dirty="0"/>
              <a:t>THE CONDITION OF A CHILD’S HEART DEMANDS CONSISTENT DISCIPLINE</a:t>
            </a:r>
          </a:p>
          <a:p>
            <a:endParaRPr lang="en-US" sz="1400" dirty="0"/>
          </a:p>
          <a:p>
            <a:r>
              <a:rPr lang="en-US" sz="2400" dirty="0"/>
              <a:t>Children are born with a tendency to rebel. This has to do with their sin nature. </a:t>
            </a:r>
            <a:r>
              <a:rPr lang="en-US" sz="2400" b="1" dirty="0"/>
              <a:t>People are sinners by nature and choice. </a:t>
            </a:r>
            <a:r>
              <a:rPr lang="en-US" sz="2400" dirty="0"/>
              <a:t>Being born into sin means the heart desires to stray and walk in self-centeredness. Rebellion naturally struggles with authority—no exceptions. </a:t>
            </a:r>
          </a:p>
          <a:p>
            <a:endParaRPr lang="en-US" sz="1200" dirty="0"/>
          </a:p>
          <a:p>
            <a:r>
              <a:rPr lang="en-US" sz="2400" dirty="0"/>
              <a:t>If you watch young children, you can see how self-centered they are, always wanting their own way. Sometimes they will scream, throw things, or hurt others in an effort to get their way. And of course, they may even tell their parent, “NO!”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01481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270400"/>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100" b="1" dirty="0"/>
              <a:t>THE CONDITION OF A CHILD’S HEART DEMANDS CONSISTENT DISCIPLINE</a:t>
            </a:r>
          </a:p>
          <a:p>
            <a:endParaRPr lang="en-US" sz="1000" dirty="0"/>
          </a:p>
          <a:p>
            <a:r>
              <a:rPr lang="en-US" sz="2300" dirty="0"/>
              <a:t>The Bible clearly says that people are born into a place of sinfulness with the desire to rebel.</a:t>
            </a:r>
          </a:p>
          <a:p>
            <a:endParaRPr lang="en-US" sz="1200" dirty="0"/>
          </a:p>
          <a:p>
            <a:pPr marL="342900" indent="-342900">
              <a:buFont typeface="Arial" panose="020B0604020202020204" pitchFamily="34" charset="0"/>
              <a:buChar char="•"/>
            </a:pPr>
            <a:r>
              <a:rPr lang="en-US" i="1" dirty="0"/>
              <a:t>Surely I was sinful at birth, sinful from the time my mother conceived me. </a:t>
            </a:r>
            <a:r>
              <a:rPr lang="en-US" sz="1600" b="1" dirty="0"/>
              <a:t>(Psalm 51:5)</a:t>
            </a:r>
          </a:p>
          <a:p>
            <a:pPr marL="342900" indent="-342900">
              <a:buFont typeface="Arial" panose="020B0604020202020204" pitchFamily="34" charset="0"/>
              <a:buChar char="•"/>
            </a:pPr>
            <a:r>
              <a:rPr lang="en-US" i="1" dirty="0"/>
              <a:t>We all, like sheep, have gone astray, each of us has turned to his own way; and the LORD has laid on him the iniquity of us all. </a:t>
            </a:r>
            <a:r>
              <a:rPr lang="en-US" sz="1600" b="1" dirty="0"/>
              <a:t>(Isaiah 53:6)</a:t>
            </a:r>
          </a:p>
          <a:p>
            <a:pPr marL="342900" indent="-342900">
              <a:buFont typeface="Arial" panose="020B0604020202020204" pitchFamily="34" charset="0"/>
              <a:buChar char="•"/>
            </a:pPr>
            <a:r>
              <a:rPr lang="en-US" i="1" dirty="0"/>
              <a:t>Folly is bound up in the heart of a child, but the rod of discipline will drive it far from him. </a:t>
            </a:r>
            <a:r>
              <a:rPr lang="en-US" sz="1600" b="1" dirty="0"/>
              <a:t>(Proverbs 22:15)</a:t>
            </a:r>
          </a:p>
          <a:p>
            <a:pPr marL="342900" indent="-342900">
              <a:buFont typeface="Arial" panose="020B0604020202020204" pitchFamily="34" charset="0"/>
              <a:buChar char="•"/>
            </a:pPr>
            <a:r>
              <a:rPr lang="en-US" i="1" dirty="0"/>
              <a:t>Discipline your son, for I that there is hope, do not be a willing party to his death. </a:t>
            </a:r>
            <a:r>
              <a:rPr lang="en-US" sz="1600" b="1" dirty="0"/>
              <a:t>(Proverbs 19:18)</a:t>
            </a:r>
          </a:p>
          <a:p>
            <a:pPr marL="342900" indent="-342900">
              <a:buFont typeface="Arial" panose="020B0604020202020204" pitchFamily="34" charset="0"/>
              <a:buChar char="•"/>
            </a:pPr>
            <a:endParaRPr lang="en-US" sz="1050" b="1" dirty="0"/>
          </a:p>
          <a:p>
            <a:r>
              <a:rPr lang="en-US" sz="1600" b="1" dirty="0"/>
              <a:t>These verses are clear that children need consistent godly discipline. Without it, strong, negative and sinful patters will be established in the child’s heart and can affect their entire life.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1756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30887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PROPER DISCIPLINE SEEKS A BALANCE BETWEEN CORRECTION AND INSTRUCTION</a:t>
            </a:r>
          </a:p>
          <a:p>
            <a:endParaRPr lang="en-US" sz="1000" dirty="0"/>
          </a:p>
          <a:p>
            <a:r>
              <a:rPr lang="en-US" sz="2000" i="1" dirty="0"/>
              <a:t>Fathers do not exasperate your children; instead, bring them up in the </a:t>
            </a:r>
            <a:r>
              <a:rPr lang="en-US" sz="2000" b="1" i="1" dirty="0"/>
              <a:t>training [discipline] </a:t>
            </a:r>
            <a:r>
              <a:rPr lang="en-US" sz="2000" i="1" dirty="0"/>
              <a:t>and </a:t>
            </a:r>
            <a:r>
              <a:rPr lang="en-US" sz="2000" b="1" i="1" dirty="0"/>
              <a:t>instruction</a:t>
            </a:r>
            <a:r>
              <a:rPr lang="en-US" sz="2000" i="1" dirty="0"/>
              <a:t> of the Lord. </a:t>
            </a:r>
            <a:r>
              <a:rPr lang="en-US" sz="1400" b="1" dirty="0"/>
              <a:t>(Ephesians 6:4 emphasis added)</a:t>
            </a:r>
          </a:p>
          <a:p>
            <a:endParaRPr lang="en-US" sz="1400" b="1" dirty="0"/>
          </a:p>
          <a:p>
            <a:r>
              <a:rPr lang="en-US" sz="1600" b="1" dirty="0"/>
              <a:t>DISCIPLINE</a:t>
            </a:r>
          </a:p>
          <a:p>
            <a:r>
              <a:rPr lang="en-US" sz="1600" dirty="0"/>
              <a:t>This is a combination of two Greek words, </a:t>
            </a:r>
            <a:r>
              <a:rPr lang="en-US" sz="1600" i="1" dirty="0"/>
              <a:t>child and training</a:t>
            </a:r>
            <a:r>
              <a:rPr lang="en-US" sz="1600" dirty="0"/>
              <a:t>. Its original meaning coveys training a child, but </a:t>
            </a:r>
            <a:r>
              <a:rPr lang="en-US" sz="1600" i="1" dirty="0"/>
              <a:t>also implies punishment</a:t>
            </a:r>
            <a:r>
              <a:rPr lang="en-US" sz="1600" dirty="0"/>
              <a:t>. Hebrews 12:5-6 talks of how God corrects his children in love. Disciplining a child is about correcting them after instruction is given. </a:t>
            </a:r>
            <a:r>
              <a:rPr lang="en-US" sz="1600" i="1" dirty="0"/>
              <a:t>Correction</a:t>
            </a:r>
            <a:r>
              <a:rPr lang="en-US" sz="1600" dirty="0"/>
              <a:t> is a negative consequence as a result of breaking an established instruction.</a:t>
            </a:r>
          </a:p>
          <a:p>
            <a:endParaRPr lang="en-US" sz="1600" dirty="0"/>
          </a:p>
          <a:p>
            <a:r>
              <a:rPr lang="en-US" sz="1600" b="1" dirty="0"/>
              <a:t>INSTRUCTION</a:t>
            </a:r>
          </a:p>
          <a:p>
            <a:r>
              <a:rPr lang="en-US" sz="1600" dirty="0"/>
              <a:t>This word comes from a Greek word meaning </a:t>
            </a:r>
            <a:r>
              <a:rPr lang="en-US" sz="1600" i="1" dirty="0"/>
              <a:t>to put into the mind</a:t>
            </a:r>
            <a:r>
              <a:rPr lang="en-US" sz="1600" dirty="0"/>
              <a:t>. Correction means </a:t>
            </a:r>
            <a:r>
              <a:rPr lang="en-US" sz="1600" i="1" dirty="0"/>
              <a:t>to introduce children to what is right and wrong, to give direction, encouragement, and wisdom. </a:t>
            </a:r>
            <a:r>
              <a:rPr lang="en-US" sz="1600" dirty="0"/>
              <a:t>A Parent is to give their child information about what TO DO (Instruction) and what NOT TO DO (correction). </a:t>
            </a:r>
          </a:p>
          <a:p>
            <a:endParaRPr lang="en-US" sz="1600" dirty="0"/>
          </a:p>
          <a:p>
            <a:r>
              <a:rPr lang="en-US" sz="1600" dirty="0"/>
              <a:t>Together these help keep a child from rebellion.</a:t>
            </a:r>
            <a:endParaRPr lang="en-US" sz="1600" i="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27120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3200" b="1" dirty="0">
                <a:latin typeface="Impact" pitchFamily="34" charset="0"/>
              </a:rPr>
              <a:t>Raising healthy children: NURTURE &amp; TRAIN</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learn ways to nurture a child’s heart</a:t>
            </a:r>
          </a:p>
          <a:p>
            <a:pPr marL="514350" indent="-514350">
              <a:buAutoNum type="arabicPeriod"/>
            </a:pPr>
            <a:r>
              <a:rPr lang="en-US" sz="2800" dirty="0"/>
              <a:t>To learn methods of effective communication</a:t>
            </a:r>
          </a:p>
          <a:p>
            <a:pPr marL="514350" indent="-514350">
              <a:buAutoNum type="arabicPeriod"/>
            </a:pPr>
            <a:r>
              <a:rPr lang="en-US" sz="2800" dirty="0"/>
              <a:t>To understand that a child needs balanced and fair discipline</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216539"/>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CONSISTENT, BALANCED DISCIPLINE PROMISES TO PRODUCE LOVE, SECURITY AND WISDOM IN CHILDREN</a:t>
            </a:r>
          </a:p>
          <a:p>
            <a:endParaRPr lang="en-US" sz="1000" dirty="0"/>
          </a:p>
          <a:p>
            <a:r>
              <a:rPr lang="en-US" sz="2000" i="1" dirty="0"/>
              <a:t>He who spares the rod hates his son, but he who loves him is careful to discipline him. </a:t>
            </a:r>
            <a:r>
              <a:rPr lang="en-US" sz="1400" b="1" dirty="0"/>
              <a:t>(Proverbs 13:24)</a:t>
            </a:r>
          </a:p>
          <a:p>
            <a:endParaRPr lang="en-US" sz="1400" b="1" dirty="0"/>
          </a:p>
          <a:p>
            <a:r>
              <a:rPr lang="en-US" sz="1400" dirty="0"/>
              <a:t>It is essential that parents set boundaries for their children. This makes the child feel secure. Children will test these boundaries to see if their parents love them enough to correct and discipline them, thus keeping them safe. </a:t>
            </a:r>
            <a:r>
              <a:rPr lang="en-US" sz="1400" b="1" dirty="0"/>
              <a:t>Discipline is an act of love.</a:t>
            </a:r>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
        <p:nvSpPr>
          <p:cNvPr id="2" name="TextBox 1">
            <a:extLst>
              <a:ext uri="{FF2B5EF4-FFF2-40B4-BE49-F238E27FC236}">
                <a16:creationId xmlns:a16="http://schemas.microsoft.com/office/drawing/2014/main" id="{2BEF62C1-3EBF-4401-B8CA-B721D8B474D2}"/>
              </a:ext>
            </a:extLst>
          </p:cNvPr>
          <p:cNvSpPr txBox="1">
            <a:spLocks noGrp="1" noRot="1" noMove="1" noResize="1" noEditPoints="1" noAdjustHandles="1" noChangeArrowheads="1" noChangeShapeType="1"/>
          </p:cNvSpPr>
          <p:nvPr/>
        </p:nvSpPr>
        <p:spPr>
          <a:xfrm>
            <a:off x="1133218" y="4112686"/>
            <a:ext cx="6953763" cy="1369606"/>
          </a:xfrm>
          <a:prstGeom prst="rect">
            <a:avLst/>
          </a:prstGeom>
          <a:solidFill>
            <a:schemeClr val="accent3"/>
          </a:solidFill>
        </p:spPr>
        <p:txBody>
          <a:bodyPr wrap="none" rtlCol="0">
            <a:spAutoFit/>
          </a:bodyPr>
          <a:lstStyle/>
          <a:p>
            <a:pPr algn="ctr"/>
            <a:r>
              <a:rPr lang="en-US" b="1" dirty="0"/>
              <a:t>Principles about love and discipline</a:t>
            </a:r>
          </a:p>
          <a:p>
            <a:pPr algn="ctr"/>
            <a:endParaRPr lang="en-US" sz="1100" b="1" dirty="0"/>
          </a:p>
          <a:p>
            <a:pPr marL="285750" indent="-285750" algn="ctr">
              <a:buFont typeface="Wingdings" panose="05000000000000000000" pitchFamily="2" charset="2"/>
              <a:buChar char="ü"/>
            </a:pPr>
            <a:r>
              <a:rPr lang="en-US" b="1" u="sng" dirty="0"/>
              <a:t>Discipline without love </a:t>
            </a:r>
            <a:r>
              <a:rPr lang="en-US" dirty="0"/>
              <a:t>equals punishment in the heart of the child.</a:t>
            </a:r>
          </a:p>
          <a:p>
            <a:pPr algn="ctr"/>
            <a:endParaRPr lang="en-US" dirty="0"/>
          </a:p>
          <a:p>
            <a:pPr marL="285750" indent="-285750" algn="ctr">
              <a:buFont typeface="Wingdings" panose="05000000000000000000" pitchFamily="2" charset="2"/>
              <a:buChar char="ü"/>
            </a:pPr>
            <a:r>
              <a:rPr lang="en-US" b="1" u="sng" dirty="0"/>
              <a:t>Love without discipline </a:t>
            </a:r>
            <a:r>
              <a:rPr lang="en-US" dirty="0"/>
              <a:t>creates insecurity in the heart of a child.</a:t>
            </a:r>
          </a:p>
        </p:txBody>
      </p:sp>
    </p:spTree>
    <p:extLst>
      <p:ext uri="{BB962C8B-B14F-4D97-AF65-F5344CB8AC3E}">
        <p14:creationId xmlns:p14="http://schemas.microsoft.com/office/powerpoint/2010/main" val="284602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27809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CONSISTENT, BALANCED DISCIPLINE PROMISES TO PRODUCE LOVE, SECURITY AND WISDOM IN CHILDREN</a:t>
            </a:r>
          </a:p>
          <a:p>
            <a:endParaRPr lang="en-US" sz="1000" dirty="0"/>
          </a:p>
          <a:p>
            <a:r>
              <a:rPr lang="en-US" dirty="0"/>
              <a:t>An interesting study of children on a playground showed that when a protective fence was placed around the yard, children ran freely and played all the way up to the fence. When the fence was removed, the children remained near the center and could not play freely because of fear. </a:t>
            </a:r>
            <a:r>
              <a:rPr lang="en-US" b="1" dirty="0"/>
              <a:t>The study showed that boundaries actually help a child. </a:t>
            </a:r>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
        <p:nvSpPr>
          <p:cNvPr id="3" name="Rectangle 2">
            <a:extLst>
              <a:ext uri="{FF2B5EF4-FFF2-40B4-BE49-F238E27FC236}">
                <a16:creationId xmlns:a16="http://schemas.microsoft.com/office/drawing/2014/main" id="{6D610169-6F7B-41FD-9700-C9D1B99084D1}"/>
              </a:ext>
            </a:extLst>
          </p:cNvPr>
          <p:cNvSpPr>
            <a:spLocks noGrp="1" noRot="1" noMove="1" noResize="1" noEditPoints="1" noAdjustHandles="1" noChangeArrowheads="1" noChangeShapeType="1"/>
          </p:cNvSpPr>
          <p:nvPr/>
        </p:nvSpPr>
        <p:spPr>
          <a:xfrm>
            <a:off x="609600" y="3657600"/>
            <a:ext cx="3352800" cy="1824692"/>
          </a:xfrm>
          <a:prstGeom prst="rect">
            <a:avLst/>
          </a:prstGeom>
          <a:solidFill>
            <a:srgbClr val="92D05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7FA1F7-94BE-4251-82B2-75C33EAF64B4}"/>
              </a:ext>
            </a:extLst>
          </p:cNvPr>
          <p:cNvSpPr>
            <a:spLocks noGrp="1" noRot="1" noMove="1" noResize="1" noEditPoints="1" noAdjustHandles="1" noChangeArrowheads="1" noChangeShapeType="1"/>
          </p:cNvSpPr>
          <p:nvPr/>
        </p:nvSpPr>
        <p:spPr>
          <a:xfrm>
            <a:off x="5029200" y="3657600"/>
            <a:ext cx="3352800" cy="182469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468A9E2-9221-47A2-8836-B75C6F01A92C}"/>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4395" b="89967" l="7000" r="94400">
                        <a14:foregroundMark x1="12333" y1="9121" x2="28800" y2="11111"/>
                        <a14:foregroundMark x1="7000" y1="19900" x2="10600" y2="20978"/>
                        <a14:foregroundMark x1="61000" y1="4395" x2="58933" y2="9784"/>
                        <a14:foregroundMark x1="90600" y1="46352" x2="94400" y2="48756"/>
                        <a14:foregroundMark x1="75867" y1="72388" x2="75867" y2="72388"/>
                        <a14:foregroundMark x1="77148" y1="71808" x2="74000" y2="75871"/>
                        <a14:foregroundMark x1="79333" y1="68988" x2="77148" y2="71808"/>
                        <a14:foregroundMark x1="74000" y1="76119" x2="74000" y2="76119"/>
                        <a14:foregroundMark x1="65333" y1="78441" x2="66667" y2="73715"/>
                        <a14:foregroundMark x1="66667" y1="73715" x2="67200" y2="72637"/>
                        <a14:foregroundMark x1="67733" y1="71808" x2="68067" y2="71144"/>
                        <a14:foregroundMark x1="68400" y1="70730" x2="70333" y2="67910"/>
                        <a14:foregroundMark x1="67933" y1="72637" x2="70333" y2="74544"/>
                        <a14:foregroundMark x1="65667" y1="78856" x2="66200" y2="79104"/>
                        <a14:foregroundMark x1="73133" y1="79104" x2="73133" y2="79104"/>
                        <a14:foregroundMark x1="19933" y1="54561" x2="19933" y2="54561"/>
                        <a14:foregroundMark x1="28933" y1="47015" x2="28933" y2="47015"/>
                        <a14:foregroundMark x1="32400" y1="45771" x2="32400" y2="45771"/>
                        <a14:foregroundMark x1="34333" y1="44859" x2="34333" y2="44859"/>
                        <a14:foregroundMark x1="27733" y1="47844" x2="27733" y2="47844"/>
                        <a14:foregroundMark x1="33467" y1="48507" x2="33467" y2="48507"/>
                        <a14:foregroundMark x1="11800" y1="42537" x2="11800" y2="42537"/>
                        <a14:backgroundMark x1="69467" y1="72222" x2="69467" y2="72222"/>
                        <a14:backgroundMark x1="73467" y1="73051" x2="73467" y2="73051"/>
                        <a14:backgroundMark x1="72733" y1="76949" x2="72733" y2="76949"/>
                        <a14:backgroundMark x1="77600" y1="71808" x2="77600" y2="71808"/>
                        <a14:backgroundMark x1="23800" y1="40133" x2="23800" y2="40133"/>
                        <a14:backgroundMark x1="19933" y1="51741" x2="19933" y2="51741"/>
                        <a14:backgroundMark x1="18067" y1="51990" x2="18067" y2="51990"/>
                        <a14:backgroundMark x1="17867" y1="54561" x2="17867" y2="54561"/>
                        <a14:backgroundMark x1="10800" y1="55638" x2="10800" y2="55638"/>
                        <a14:backgroundMark x1="10600" y1="47844" x2="10600" y2="47844"/>
                        <a14:backgroundMark x1="9200" y1="40381" x2="9200" y2="40381"/>
                        <a14:backgroundMark x1="10600" y1="44693" x2="10600" y2="44693"/>
                        <a14:backgroundMark x1="19800" y1="55887" x2="19800" y2="55887"/>
                        <a14:backgroundMark x1="19600" y1="54146" x2="19600" y2="54146"/>
                        <a14:backgroundMark x1="20467" y1="54146" x2="20467" y2="54146"/>
                        <a14:backgroundMark x1="20667" y1="56053" x2="20667" y2="56053"/>
                        <a14:backgroundMark x1="20667" y1="53483" x2="20667" y2="53483"/>
                        <a14:backgroundMark x1="27067" y1="48922" x2="27067" y2="48922"/>
                        <a14:backgroundMark x1="27600" y1="61443" x2="27600" y2="61443"/>
                        <a14:backgroundMark x1="30333" y1="60365" x2="30333" y2="60365"/>
                        <a14:backgroundMark x1="31400" y1="59536" x2="31400" y2="59536"/>
                        <a14:backgroundMark x1="32933" y1="58458" x2="32933" y2="58458"/>
                        <a14:backgroundMark x1="33800" y1="57794" x2="33800" y2="57794"/>
                        <a14:backgroundMark x1="28467" y1="48756" x2="28467" y2="48756"/>
                        <a14:backgroundMark x1="29800" y1="48342" x2="29800" y2="48342"/>
                        <a14:backgroundMark x1="31400" y1="47678" x2="31400" y2="47678"/>
                        <a14:backgroundMark x1="32800" y1="47264" x2="32800" y2="47264"/>
                        <a14:backgroundMark x1="33667" y1="47015" x2="33667" y2="47015"/>
                        <a14:backgroundMark x1="27400" y1="64925" x2="27400" y2="64925"/>
                        <a14:backgroundMark x1="32400" y1="62521" x2="32400" y2="62521"/>
                        <a14:backgroundMark x1="28800" y1="61194" x2="28800" y2="61194"/>
                        <a14:backgroundMark x1="37800" y1="51575" x2="37800" y2="51575"/>
                        <a14:backgroundMark x1="39333" y1="51575" x2="39333" y2="51575"/>
                        <a14:backgroundMark x1="40400" y1="50912" x2="40400" y2="50912"/>
                        <a14:backgroundMark x1="38333" y1="45937" x2="38333" y2="45937"/>
                        <a14:backgroundMark x1="39333" y1="45771" x2="39333" y2="45771"/>
                        <a14:backgroundMark x1="40533" y1="45108" x2="40533" y2="45108"/>
                        <a14:backgroundMark x1="41800" y1="44693" x2="41800" y2="44693"/>
                        <a14:backgroundMark x1="43133" y1="43781" x2="43133" y2="43781"/>
                        <a14:backgroundMark x1="44533" y1="43781" x2="44533" y2="43781"/>
                        <a14:backgroundMark x1="45600" y1="43781" x2="45600" y2="43781"/>
                        <a14:backgroundMark x1="46800" y1="43781" x2="46800" y2="43781"/>
                        <a14:backgroundMark x1="48200" y1="43367" x2="48200" y2="43367"/>
                        <a14:backgroundMark x1="48000" y1="46352" x2="48000" y2="46352"/>
                        <a14:backgroundMark x1="45400" y1="46849" x2="45400" y2="46849"/>
                        <a14:backgroundMark x1="44533" y1="47264" x2="44533" y2="47264"/>
                        <a14:backgroundMark x1="43000" y1="48507" x2="43000" y2="48507"/>
                        <a14:backgroundMark x1="41800" y1="48922" x2="41800" y2="48922"/>
                        <a14:backgroundMark x1="54733" y1="43118" x2="54733" y2="43118"/>
                        <a14:backgroundMark x1="56467" y1="42952" x2="56467" y2="42952"/>
                        <a14:backgroundMark x1="56667" y1="44859" x2="56667" y2="44859"/>
                        <a14:backgroundMark x1="56867" y1="47015" x2="56867" y2="47015"/>
                        <a14:backgroundMark x1="54267" y1="46186" x2="54267" y2="46186"/>
                        <a14:backgroundMark x1="54400" y1="47678" x2="54400" y2="47678"/>
                        <a14:backgroundMark x1="54267" y1="45771" x2="54267" y2="45771"/>
                        <a14:backgroundMark x1="31400" y1="62769" x2="31400" y2="62769"/>
                        <a14:backgroundMark x1="37800" y1="60116" x2="37800" y2="60116"/>
                        <a14:backgroundMark x1="39200" y1="59701" x2="39200" y2="59701"/>
                        <a14:backgroundMark x1="40400" y1="59536" x2="40400" y2="59536"/>
                        <a14:backgroundMark x1="41800" y1="59038" x2="41800" y2="59038"/>
                        <a14:backgroundMark x1="43000" y1="59038" x2="43000" y2="59038"/>
                        <a14:backgroundMark x1="44533" y1="58458" x2="44533" y2="58458"/>
                        <a14:backgroundMark x1="45600" y1="58458" x2="45600" y2="58458"/>
                        <a14:backgroundMark x1="47000" y1="58209" x2="47000" y2="58209"/>
                        <a14:backgroundMark x1="48200" y1="58209" x2="48200" y2="58209"/>
                        <a14:backgroundMark x1="34000" y1="61692" x2="34000" y2="61692"/>
                        <a14:backgroundMark x1="34000" y1="48093" x2="34000" y2="48093"/>
                      </a14:backgroundRemoval>
                    </a14:imgEffect>
                  </a14:imgLayer>
                </a14:imgProps>
              </a:ext>
              <a:ext uri="{28A0092B-C50C-407E-A947-70E740481C1C}">
                <a14:useLocalDpi xmlns:a14="http://schemas.microsoft.com/office/drawing/2010/main" val="0"/>
              </a:ext>
            </a:extLst>
          </a:blip>
          <a:srcRect/>
          <a:stretch>
            <a:fillRect/>
          </a:stretch>
        </p:blipFill>
        <p:spPr bwMode="auto">
          <a:xfrm>
            <a:off x="1600200" y="4032187"/>
            <a:ext cx="1167384" cy="9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3D16DB-9EA0-4F93-B838-3A4F44D9C98A}"/>
              </a:ext>
            </a:extLst>
          </p:cNvPr>
          <p:cNvPicPr>
            <a:picLocks noGrp="1" noRot="1" noChangeAspec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5833" t="45705" r="82500" b="16510"/>
          <a:stretch/>
        </p:blipFill>
        <p:spPr bwMode="auto">
          <a:xfrm>
            <a:off x="2254865" y="4648157"/>
            <a:ext cx="412310" cy="4907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CBFD51FF-8FE0-4250-BD18-B03580FC2570}"/>
              </a:ext>
            </a:extLst>
          </p:cNvPr>
          <p:cNvPicPr>
            <a:picLocks noGrp="1" noRot="1" noChangeAspect="1" noMove="1" noResize="1" noEditPoints="1" noAdjustHandles="1" noChangeArrowheads="1" noChangeShapeType="1" noCrop="1"/>
          </p:cNvPicPr>
          <p:nvPr/>
        </p:nvPicPr>
        <p:blipFill rotWithShape="1">
          <a:blip r:embed="rId8" cstate="print">
            <a:extLst>
              <a:ext uri="{BEBA8EAE-BF5A-486C-A8C5-ECC9F3942E4B}">
                <a14:imgProps xmlns:a14="http://schemas.microsoft.com/office/drawing/2010/main">
                  <a14:imgLayer r:embed="rId9">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50833" t="45706" r="38333" b="18961"/>
          <a:stretch/>
        </p:blipFill>
        <p:spPr bwMode="auto">
          <a:xfrm>
            <a:off x="1818385" y="4230803"/>
            <a:ext cx="382859" cy="4589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2FFEFC68-6333-4DEE-B57E-48CEF787D6F7}"/>
              </a:ext>
            </a:extLst>
          </p:cNvPr>
          <p:cNvPicPr>
            <a:picLocks noGrp="1" noRot="1" noChangeAspect="1" noMove="1" noResize="1" noEditPoints="1" noAdjustHandles="1" noChangeArrowheads="1" noChangeShapeType="1" noCrop="1"/>
          </p:cNvPicPr>
          <p:nvPr/>
        </p:nvPicPr>
        <p:blipFill rotWithShape="1">
          <a:blip r:embed="rId10" cstate="print">
            <a:extLst>
              <a:ext uri="{BEBA8EAE-BF5A-486C-A8C5-ECC9F3942E4B}">
                <a14:imgProps xmlns:a14="http://schemas.microsoft.com/office/drawing/2010/main">
                  <a14:imgLayer r:embed="rId11">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63333" t="45706" r="27767" b="15293"/>
          <a:stretch/>
        </p:blipFill>
        <p:spPr bwMode="auto">
          <a:xfrm>
            <a:off x="3519849" y="4836752"/>
            <a:ext cx="314535" cy="506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D9B41DDF-E89D-40D9-A1A9-AE0F8DE74E78}"/>
              </a:ext>
            </a:extLst>
          </p:cNvPr>
          <p:cNvPicPr>
            <a:picLocks noGrp="1" noRot="1" noChangeAspect="1" noMove="1" noResize="1" noEditPoints="1" noAdjustHandles="1" noChangeArrowheads="1" noChangeShapeType="1" noCrop="1"/>
          </p:cNvPicPr>
          <p:nvPr/>
        </p:nvPicPr>
        <p:blipFill rotWithShape="1">
          <a:blip r:embed="rId12" cstate="print">
            <a:extLst>
              <a:ext uri="{BEBA8EAE-BF5A-486C-A8C5-ECC9F3942E4B}">
                <a14:imgProps xmlns:a14="http://schemas.microsoft.com/office/drawing/2010/main">
                  <a14:imgLayer r:embed="rId13">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73450" t="48094" r="16550" b="16295"/>
          <a:stretch/>
        </p:blipFill>
        <p:spPr bwMode="auto">
          <a:xfrm>
            <a:off x="662657" y="4270215"/>
            <a:ext cx="353408" cy="462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E4B20D79-F135-4611-98E2-A7FD04045910}"/>
              </a:ext>
            </a:extLst>
          </p:cNvPr>
          <p:cNvPicPr>
            <a:picLocks noGrp="1" noRot="1" noChangeAspect="1" noMove="1" noResize="1" noEditPoints="1" noAdjustHandles="1" noChangeArrowheads="1" noChangeShapeType="1" noCrop="1"/>
          </p:cNvPicPr>
          <p:nvPr/>
        </p:nvPicPr>
        <p:blipFill rotWithShape="1">
          <a:blip r:embed="rId14" cstate="print">
            <a:extLst>
              <a:ext uri="{BEBA8EAE-BF5A-486C-A8C5-ECC9F3942E4B}">
                <a14:imgProps xmlns:a14="http://schemas.microsoft.com/office/drawing/2010/main">
                  <a14:imgLayer r:embed="rId15">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85416" t="47498" r="5417" b="17720"/>
          <a:stretch/>
        </p:blipFill>
        <p:spPr bwMode="auto">
          <a:xfrm>
            <a:off x="1632639" y="4975509"/>
            <a:ext cx="323958" cy="4517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EDAE7EE0-46BE-44D9-85BA-50181A56EBAE}"/>
              </a:ext>
            </a:extLst>
          </p:cNvPr>
          <p:cNvPicPr>
            <a:picLocks noGrp="1" noRot="1" noChangeAspec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18333" t="45705" r="70000" b="16510"/>
          <a:stretch/>
        </p:blipFill>
        <p:spPr bwMode="auto">
          <a:xfrm>
            <a:off x="3276600" y="3657600"/>
            <a:ext cx="412310" cy="490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B6B5C145-DBBA-4497-9644-18C8970CD7EC}"/>
              </a:ext>
            </a:extLst>
          </p:cNvPr>
          <p:cNvPicPr>
            <a:picLocks noGrp="1" noRot="1" noChangeAspect="1" noMove="1" noResize="1" noEditPoints="1" noAdjustHandles="1" noChangeArrowheads="1" noChangeShapeType="1" noCrop="1"/>
          </p:cNvPicPr>
          <p:nvPr/>
        </p:nvPicPr>
        <p:blipFill rotWithShape="1">
          <a:blip r:embed="rId16" cstate="print">
            <a:extLst>
              <a:ext uri="{BEBA8EAE-BF5A-486C-A8C5-ECC9F3942E4B}">
                <a14:imgProps xmlns:a14="http://schemas.microsoft.com/office/drawing/2010/main">
                  <a14:imgLayer r:embed="rId1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30000" t="49027" r="60000" b="16208"/>
          <a:stretch/>
        </p:blipFill>
        <p:spPr bwMode="auto">
          <a:xfrm>
            <a:off x="2947574" y="3912438"/>
            <a:ext cx="353409" cy="4515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795FAE7E-4454-459D-9CFF-4D58659959E8}"/>
              </a:ext>
            </a:extLst>
          </p:cNvPr>
          <p:cNvPicPr>
            <a:picLocks noGrp="1" noRot="1" noChangeAspect="1" noMove="1" noResize="1" noEditPoints="1" noAdjustHandles="1" noChangeArrowheads="1" noChangeShapeType="1" noCrop="1"/>
          </p:cNvPicPr>
          <p:nvPr/>
        </p:nvPicPr>
        <p:blipFill rotWithShape="1">
          <a:blip r:embed="rId16" cstate="print">
            <a:extLst>
              <a:ext uri="{BEBA8EAE-BF5A-486C-A8C5-ECC9F3942E4B}">
                <a14:imgProps xmlns:a14="http://schemas.microsoft.com/office/drawing/2010/main">
                  <a14:imgLayer r:embed="rId1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40416" t="43915" r="49584" b="17509"/>
          <a:stretch/>
        </p:blipFill>
        <p:spPr bwMode="auto">
          <a:xfrm>
            <a:off x="718647" y="3729733"/>
            <a:ext cx="353408" cy="5010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3632080F-7365-4C3D-9491-C215076B1901}"/>
              </a:ext>
            </a:extLst>
          </p:cNvPr>
          <p:cNvPicPr>
            <a:picLocks noGrp="1" noRot="1" noChangeAspec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5833" t="45705" r="82500" b="16510"/>
          <a:stretch/>
        </p:blipFill>
        <p:spPr bwMode="auto">
          <a:xfrm>
            <a:off x="7197512" y="4561259"/>
            <a:ext cx="412310" cy="4907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1CAE9F15-E72A-4774-9A80-0BF8E08456C2}"/>
              </a:ext>
            </a:extLst>
          </p:cNvPr>
          <p:cNvPicPr>
            <a:picLocks noGrp="1" noRot="1" noChangeAspect="1" noMove="1" noResize="1" noEditPoints="1" noAdjustHandles="1" noChangeArrowheads="1" noChangeShapeType="1" noCrop="1"/>
          </p:cNvPicPr>
          <p:nvPr/>
        </p:nvPicPr>
        <p:blipFill rotWithShape="1">
          <a:blip r:embed="rId8" cstate="print">
            <a:extLst>
              <a:ext uri="{BEBA8EAE-BF5A-486C-A8C5-ECC9F3942E4B}">
                <a14:imgProps xmlns:a14="http://schemas.microsoft.com/office/drawing/2010/main">
                  <a14:imgLayer r:embed="rId9">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50833" t="45706" r="38333" b="18961"/>
          <a:stretch/>
        </p:blipFill>
        <p:spPr bwMode="auto">
          <a:xfrm>
            <a:off x="5712670" y="4534805"/>
            <a:ext cx="382859" cy="4589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28F134F4-A497-4CC2-8C40-F224636383E9}"/>
              </a:ext>
            </a:extLst>
          </p:cNvPr>
          <p:cNvPicPr>
            <a:picLocks noGrp="1" noRot="1" noChangeAspect="1" noMove="1" noResize="1" noEditPoints="1" noAdjustHandles="1" noChangeArrowheads="1" noChangeShapeType="1" noCrop="1"/>
          </p:cNvPicPr>
          <p:nvPr/>
        </p:nvPicPr>
        <p:blipFill rotWithShape="1">
          <a:blip r:embed="rId12" cstate="print">
            <a:extLst>
              <a:ext uri="{BEBA8EAE-BF5A-486C-A8C5-ECC9F3942E4B}">
                <a14:imgProps xmlns:a14="http://schemas.microsoft.com/office/drawing/2010/main">
                  <a14:imgLayer r:embed="rId13">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73450" t="48094" r="16550" b="16295"/>
          <a:stretch/>
        </p:blipFill>
        <p:spPr bwMode="auto">
          <a:xfrm>
            <a:off x="6505149" y="4197383"/>
            <a:ext cx="353408" cy="4625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8669091A-88F7-4788-82A1-A7D3B6559F37}"/>
              </a:ext>
            </a:extLst>
          </p:cNvPr>
          <p:cNvPicPr>
            <a:picLocks noGrp="1" noRot="1" noChangeAspect="1" noMove="1" noResize="1" noEditPoints="1" noAdjustHandles="1" noChangeArrowheads="1" noChangeShapeType="1" noCrop="1"/>
          </p:cNvPicPr>
          <p:nvPr/>
        </p:nvPicPr>
        <p:blipFill rotWithShape="1">
          <a:blip r:embed="rId16" cstate="print">
            <a:extLst>
              <a:ext uri="{BEBA8EAE-BF5A-486C-A8C5-ECC9F3942E4B}">
                <a14:imgProps xmlns:a14="http://schemas.microsoft.com/office/drawing/2010/main">
                  <a14:imgLayer r:embed="rId1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30000" t="49027" r="60000" b="16208"/>
          <a:stretch/>
        </p:blipFill>
        <p:spPr bwMode="auto">
          <a:xfrm>
            <a:off x="7031822" y="4118383"/>
            <a:ext cx="353409" cy="4515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C0380979-12B0-4F67-B1C0-05FF0C10DBB9}"/>
              </a:ext>
            </a:extLst>
          </p:cNvPr>
          <p:cNvPicPr>
            <a:picLocks noGrp="1" noRot="1" noChangeAspec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18333" t="45705" r="70000" b="16510"/>
          <a:stretch/>
        </p:blipFill>
        <p:spPr bwMode="auto">
          <a:xfrm>
            <a:off x="7351092" y="4079167"/>
            <a:ext cx="412310" cy="4907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85E51398-A083-47B8-A07C-55C16BF82305}"/>
              </a:ext>
            </a:extLst>
          </p:cNvPr>
          <p:cNvPicPr>
            <a:picLocks noGrp="1" noRot="1" noChangeAspect="1" noMove="1" noResize="1" noEditPoints="1" noAdjustHandles="1" noChangeArrowheads="1" noChangeShapeType="1" noCrop="1"/>
          </p:cNvPicPr>
          <p:nvPr/>
        </p:nvPicPr>
        <p:blipFill rotWithShape="1">
          <a:blip r:embed="rId16" cstate="print">
            <a:extLst>
              <a:ext uri="{BEBA8EAE-BF5A-486C-A8C5-ECC9F3942E4B}">
                <a14:imgProps xmlns:a14="http://schemas.microsoft.com/office/drawing/2010/main">
                  <a14:imgLayer r:embed="rId17">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40416" t="43915" r="49584" b="17509"/>
          <a:stretch/>
        </p:blipFill>
        <p:spPr bwMode="auto">
          <a:xfrm>
            <a:off x="6061862" y="4209737"/>
            <a:ext cx="353408" cy="501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04FFD169-BB74-446B-B780-D1B444AC068C}"/>
              </a:ext>
            </a:extLst>
          </p:cNvPr>
          <p:cNvPicPr>
            <a:picLocks noGrp="1" noRot="1" noChangeAspect="1" noMove="1" noResize="1" noEditPoints="1" noAdjustHandles="1" noChangeArrowheads="1" noChangeShapeType="1" noCrop="1"/>
          </p:cNvPicPr>
          <p:nvPr/>
        </p:nvPicPr>
        <p:blipFill>
          <a:blip r:embed="rId18" cstate="print">
            <a:extLst>
              <a:ext uri="{BEBA8EAE-BF5A-486C-A8C5-ECC9F3942E4B}">
                <a14:imgProps xmlns:a14="http://schemas.microsoft.com/office/drawing/2010/main">
                  <a14:imgLayer r:embed="rId19">
                    <a14:imgEffect>
                      <a14:backgroundRemoval t="4395" b="89967" l="7000" r="94400">
                        <a14:foregroundMark x1="12333" y1="9121" x2="28800" y2="11111"/>
                        <a14:foregroundMark x1="7000" y1="19900" x2="10600" y2="20978"/>
                        <a14:foregroundMark x1="61000" y1="4395" x2="58933" y2="9784"/>
                        <a14:foregroundMark x1="90600" y1="46352" x2="94400" y2="48756"/>
                        <a14:foregroundMark x1="75867" y1="72388" x2="75867" y2="72388"/>
                        <a14:foregroundMark x1="77148" y1="71808" x2="74000" y2="75871"/>
                        <a14:foregroundMark x1="79333" y1="68988" x2="77148" y2="71808"/>
                        <a14:foregroundMark x1="74000" y1="76119" x2="74000" y2="76119"/>
                        <a14:foregroundMark x1="65333" y1="78441" x2="66667" y2="73715"/>
                        <a14:foregroundMark x1="66667" y1="73715" x2="67200" y2="72637"/>
                        <a14:foregroundMark x1="67733" y1="71808" x2="68067" y2="71144"/>
                        <a14:foregroundMark x1="68400" y1="70730" x2="70333" y2="67910"/>
                        <a14:foregroundMark x1="67933" y1="72637" x2="70333" y2="74544"/>
                        <a14:foregroundMark x1="65667" y1="78856" x2="66200" y2="79104"/>
                        <a14:foregroundMark x1="73133" y1="79104" x2="73133" y2="79104"/>
                        <a14:foregroundMark x1="19933" y1="54561" x2="19933" y2="54561"/>
                        <a14:foregroundMark x1="28933" y1="47015" x2="28933" y2="47015"/>
                        <a14:foregroundMark x1="32400" y1="45771" x2="32400" y2="45771"/>
                        <a14:foregroundMark x1="34333" y1="44859" x2="34333" y2="44859"/>
                        <a14:foregroundMark x1="27733" y1="47844" x2="27733" y2="47844"/>
                        <a14:foregroundMark x1="33467" y1="48507" x2="33467" y2="48507"/>
                        <a14:foregroundMark x1="11800" y1="42537" x2="11800" y2="42537"/>
                        <a14:backgroundMark x1="69467" y1="72222" x2="69467" y2="72222"/>
                        <a14:backgroundMark x1="73467" y1="73051" x2="73467" y2="73051"/>
                        <a14:backgroundMark x1="72733" y1="76949" x2="72733" y2="76949"/>
                        <a14:backgroundMark x1="77600" y1="71808" x2="77600" y2="71808"/>
                        <a14:backgroundMark x1="23800" y1="40133" x2="23800" y2="40133"/>
                        <a14:backgroundMark x1="19933" y1="51741" x2="19933" y2="51741"/>
                        <a14:backgroundMark x1="18067" y1="51990" x2="18067" y2="51990"/>
                        <a14:backgroundMark x1="17867" y1="54561" x2="17867" y2="54561"/>
                        <a14:backgroundMark x1="10800" y1="55638" x2="10800" y2="55638"/>
                        <a14:backgroundMark x1="10600" y1="47844" x2="10600" y2="47844"/>
                        <a14:backgroundMark x1="9200" y1="40381" x2="9200" y2="40381"/>
                        <a14:backgroundMark x1="10600" y1="44693" x2="10600" y2="44693"/>
                        <a14:backgroundMark x1="19800" y1="55887" x2="19800" y2="55887"/>
                        <a14:backgroundMark x1="19600" y1="54146" x2="19600" y2="54146"/>
                        <a14:backgroundMark x1="20467" y1="54146" x2="20467" y2="54146"/>
                        <a14:backgroundMark x1="20667" y1="56053" x2="20667" y2="56053"/>
                        <a14:backgroundMark x1="20667" y1="53483" x2="20667" y2="53483"/>
                        <a14:backgroundMark x1="27067" y1="48922" x2="27067" y2="48922"/>
                        <a14:backgroundMark x1="27600" y1="61443" x2="27600" y2="61443"/>
                        <a14:backgroundMark x1="30333" y1="60365" x2="30333" y2="60365"/>
                        <a14:backgroundMark x1="31400" y1="59536" x2="31400" y2="59536"/>
                        <a14:backgroundMark x1="32933" y1="58458" x2="32933" y2="58458"/>
                        <a14:backgroundMark x1="33800" y1="57794" x2="33800" y2="57794"/>
                        <a14:backgroundMark x1="28467" y1="48756" x2="28467" y2="48756"/>
                        <a14:backgroundMark x1="29800" y1="48342" x2="29800" y2="48342"/>
                        <a14:backgroundMark x1="31400" y1="47678" x2="31400" y2="47678"/>
                        <a14:backgroundMark x1="32800" y1="47264" x2="32800" y2="47264"/>
                        <a14:backgroundMark x1="33667" y1="47015" x2="33667" y2="47015"/>
                        <a14:backgroundMark x1="27400" y1="64925" x2="27400" y2="64925"/>
                        <a14:backgroundMark x1="32400" y1="62521" x2="32400" y2="62521"/>
                        <a14:backgroundMark x1="28800" y1="61194" x2="28800" y2="61194"/>
                        <a14:backgroundMark x1="37800" y1="51575" x2="37800" y2="51575"/>
                        <a14:backgroundMark x1="39333" y1="51575" x2="39333" y2="51575"/>
                        <a14:backgroundMark x1="40400" y1="50912" x2="40400" y2="50912"/>
                        <a14:backgroundMark x1="38333" y1="45937" x2="38333" y2="45937"/>
                        <a14:backgroundMark x1="39333" y1="45771" x2="39333" y2="45771"/>
                        <a14:backgroundMark x1="40533" y1="45108" x2="40533" y2="45108"/>
                        <a14:backgroundMark x1="41800" y1="44693" x2="41800" y2="44693"/>
                        <a14:backgroundMark x1="43133" y1="43781" x2="43133" y2="43781"/>
                        <a14:backgroundMark x1="44533" y1="43781" x2="44533" y2="43781"/>
                        <a14:backgroundMark x1="45600" y1="43781" x2="45600" y2="43781"/>
                        <a14:backgroundMark x1="46800" y1="43781" x2="46800" y2="43781"/>
                        <a14:backgroundMark x1="48200" y1="43367" x2="48200" y2="43367"/>
                        <a14:backgroundMark x1="48000" y1="46352" x2="48000" y2="46352"/>
                        <a14:backgroundMark x1="45400" y1="46849" x2="45400" y2="46849"/>
                        <a14:backgroundMark x1="44533" y1="47264" x2="44533" y2="47264"/>
                        <a14:backgroundMark x1="43000" y1="48507" x2="43000" y2="48507"/>
                        <a14:backgroundMark x1="41800" y1="48922" x2="41800" y2="48922"/>
                        <a14:backgroundMark x1="54733" y1="43118" x2="54733" y2="43118"/>
                        <a14:backgroundMark x1="56467" y1="42952" x2="56467" y2="42952"/>
                        <a14:backgroundMark x1="56667" y1="44859" x2="56667" y2="44859"/>
                        <a14:backgroundMark x1="56867" y1="47015" x2="56867" y2="47015"/>
                        <a14:backgroundMark x1="54267" y1="46186" x2="54267" y2="46186"/>
                        <a14:backgroundMark x1="54400" y1="47678" x2="54400" y2="47678"/>
                        <a14:backgroundMark x1="54267" y1="45771" x2="54267" y2="45771"/>
                        <a14:backgroundMark x1="31400" y1="62769" x2="31400" y2="62769"/>
                        <a14:backgroundMark x1="37800" y1="60116" x2="37800" y2="60116"/>
                        <a14:backgroundMark x1="39200" y1="59701" x2="39200" y2="59701"/>
                        <a14:backgroundMark x1="40400" y1="59536" x2="40400" y2="59536"/>
                        <a14:backgroundMark x1="41800" y1="59038" x2="41800" y2="59038"/>
                        <a14:backgroundMark x1="43000" y1="59038" x2="43000" y2="59038"/>
                        <a14:backgroundMark x1="44533" y1="58458" x2="44533" y2="58458"/>
                        <a14:backgroundMark x1="45600" y1="58458" x2="45600" y2="58458"/>
                        <a14:backgroundMark x1="47000" y1="58209" x2="47000" y2="58209"/>
                        <a14:backgroundMark x1="48200" y1="58209" x2="48200" y2="58209"/>
                        <a14:backgroundMark x1="34000" y1="61692" x2="34000" y2="61692"/>
                        <a14:backgroundMark x1="34000" y1="48093" x2="34000" y2="4809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3980268"/>
            <a:ext cx="1247122" cy="10027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345FB160-588F-49E7-A4CB-03D89FFC0A94}"/>
              </a:ext>
            </a:extLst>
          </p:cNvPr>
          <p:cNvPicPr>
            <a:picLocks noGrp="1" noRot="1" noChangeAspect="1" noMove="1" noResize="1" noEditPoints="1" noAdjustHandles="1" noChangeArrowheads="1" noChangeShapeType="1" noCrop="1"/>
          </p:cNvPicPr>
          <p:nvPr/>
        </p:nvPicPr>
        <p:blipFill rotWithShape="1">
          <a:blip r:embed="rId10" cstate="print">
            <a:extLst>
              <a:ext uri="{BEBA8EAE-BF5A-486C-A8C5-ECC9F3942E4B}">
                <a14:imgProps xmlns:a14="http://schemas.microsoft.com/office/drawing/2010/main">
                  <a14:imgLayer r:embed="rId11">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63333" t="45706" r="27767" b="15293"/>
          <a:stretch/>
        </p:blipFill>
        <p:spPr bwMode="auto">
          <a:xfrm>
            <a:off x="6755514" y="4614510"/>
            <a:ext cx="314535" cy="5065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53C43700-95C5-4D3E-90A2-E865ADADB2BE}"/>
              </a:ext>
            </a:extLst>
          </p:cNvPr>
          <p:cNvPicPr>
            <a:picLocks noGrp="1" noRot="1" noChangeAspect="1" noMove="1" noResize="1" noEditPoints="1" noAdjustHandles="1" noChangeArrowheads="1" noChangeShapeType="1" noCrop="1"/>
          </p:cNvPicPr>
          <p:nvPr/>
        </p:nvPicPr>
        <p:blipFill rotWithShape="1">
          <a:blip r:embed="rId14" cstate="print">
            <a:extLst>
              <a:ext uri="{BEBA8EAE-BF5A-486C-A8C5-ECC9F3942E4B}">
                <a14:imgProps xmlns:a14="http://schemas.microsoft.com/office/drawing/2010/main">
                  <a14:imgLayer r:embed="rId15">
                    <a14:imgEffect>
                      <a14:backgroundRemoval t="9864" b="89966" l="8625" r="90875">
                        <a14:foregroundMark x1="12188" y1="50340" x2="11500" y2="70408"/>
                        <a14:foregroundMark x1="33688" y1="51190" x2="35313" y2="70918"/>
                        <a14:foregroundMark x1="45188" y1="49490" x2="45375" y2="70408"/>
                        <a14:foregroundMark x1="56146" y1="55782" x2="57813" y2="69388"/>
                        <a14:foregroundMark x1="55375" y1="49490" x2="56146" y2="55782"/>
                        <a14:foregroundMark x1="67875" y1="47789" x2="67813" y2="72959"/>
                        <a14:foregroundMark x1="79375" y1="51361" x2="78875" y2="70748"/>
                        <a14:foregroundMark x1="90875" y1="51190" x2="89875" y2="70408"/>
                        <a14:foregroundMark x1="14688" y1="62075" x2="14688" y2="62075"/>
                        <a14:foregroundMark x1="8625" y1="60034" x2="8625" y2="60034"/>
                        <a14:foregroundMark x1="57875" y1="54422" x2="57875" y2="54422"/>
                        <a14:backgroundMark x1="57125" y1="55782" x2="57125" y2="55782"/>
                      </a14:backgroundRemoval>
                    </a14:imgEffect>
                  </a14:imgLayer>
                </a14:imgProps>
              </a:ext>
              <a:ext uri="{28A0092B-C50C-407E-A947-70E740481C1C}">
                <a14:useLocalDpi xmlns:a14="http://schemas.microsoft.com/office/drawing/2010/main" val="0"/>
              </a:ext>
            </a:extLst>
          </a:blip>
          <a:srcRect l="85416" t="47498" r="5417" b="17720"/>
          <a:stretch/>
        </p:blipFill>
        <p:spPr bwMode="auto">
          <a:xfrm>
            <a:off x="6197058" y="4484916"/>
            <a:ext cx="323958" cy="45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3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7391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BIBLICAL REASONS FOR DISCIPLINING CHILREN</a:t>
            </a:r>
          </a:p>
        </p:txBody>
      </p:sp>
      <p:sp>
        <p:nvSpPr>
          <p:cNvPr id="14" name="TextBox 13"/>
          <p:cNvSpPr txBox="1">
            <a:spLocks noGrp="1" noRot="1" noMove="1" noResize="1" noEditPoints="1" noAdjustHandles="1" noChangeArrowheads="1" noChangeShapeType="1"/>
          </p:cNvSpPr>
          <p:nvPr/>
        </p:nvSpPr>
        <p:spPr>
          <a:xfrm>
            <a:off x="304800" y="1666220"/>
            <a:ext cx="8610600" cy="427809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CONSISTENT, BALANCED DISCIPLINE PROMISES TO PRODUCE LOVE, SECURITY AND WISDOM IN CHILDREN</a:t>
            </a:r>
          </a:p>
          <a:p>
            <a:endParaRPr lang="en-US" sz="1000" dirty="0"/>
          </a:p>
          <a:p>
            <a:r>
              <a:rPr lang="en-US" sz="2000" dirty="0"/>
              <a:t>It is extremely important that parents learn how to discipline and love with fairness and sensitivity. Parents do not want to break the spirit of their children. Strong-willed children need to have their wills brought under control and submission. However, parents do not want to destroy their children in the process of discipline. </a:t>
            </a:r>
            <a:endParaRPr lang="en-US" sz="20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12290" name="Picture 2">
            <a:extLst>
              <a:ext uri="{FF2B5EF4-FFF2-40B4-BE49-F238E27FC236}">
                <a16:creationId xmlns:a16="http://schemas.microsoft.com/office/drawing/2014/main" id="{7CA8AA1C-9CA4-46FF-B654-9DC541162A7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3733800"/>
            <a:ext cx="3200400" cy="213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95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533400" y="2038317"/>
            <a:ext cx="8343899"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n-US" sz="2600" b="1" dirty="0">
                <a:solidFill>
                  <a:schemeClr val="accent2"/>
                </a:solidFill>
              </a:rPr>
              <a:t>It takes a lot of effort to raise children correctly.</a:t>
            </a:r>
          </a:p>
          <a:p>
            <a:pPr marL="342900" indent="-342900">
              <a:buFont typeface="Wingdings" panose="05000000000000000000" pitchFamily="2" charset="2"/>
              <a:buChar char="ü"/>
            </a:pPr>
            <a:r>
              <a:rPr lang="en-US" sz="2600" b="1" dirty="0">
                <a:solidFill>
                  <a:schemeClr val="accent2"/>
                </a:solidFill>
              </a:rPr>
              <a:t>Their hearts are very impressionable and vulnerable.</a:t>
            </a:r>
          </a:p>
          <a:p>
            <a:pPr marL="342900" indent="-342900">
              <a:buFont typeface="Wingdings" panose="05000000000000000000" pitchFamily="2" charset="2"/>
              <a:buChar char="ü"/>
            </a:pPr>
            <a:r>
              <a:rPr lang="en-US" sz="2600" b="1" dirty="0">
                <a:solidFill>
                  <a:schemeClr val="accent2"/>
                </a:solidFill>
              </a:rPr>
              <a:t>This teaching has revealed how a parent can prepare the hearts of their children so fruitful lives can result.</a:t>
            </a:r>
          </a:p>
          <a:p>
            <a:pPr marL="342900" indent="-342900">
              <a:buFont typeface="Wingdings" panose="05000000000000000000" pitchFamily="2" charset="2"/>
              <a:buChar char="ü"/>
            </a:pPr>
            <a:r>
              <a:rPr lang="en-US" sz="2600" b="1" dirty="0">
                <a:solidFill>
                  <a:schemeClr val="accent2"/>
                </a:solidFill>
              </a:rPr>
              <a:t>This lesson has also presented four ways to nurture children so they will live godly lives.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55300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339650"/>
          </a:xfrm>
          <a:prstGeom prst="rect">
            <a:avLst/>
          </a:prstGeom>
          <a:noFill/>
        </p:spPr>
        <p:txBody>
          <a:bodyPr wrap="square" rtlCol="0">
            <a:spAutoFit/>
          </a:bodyPr>
          <a:lstStyle/>
          <a:p>
            <a:r>
              <a:rPr lang="en-US" sz="3200" b="1" dirty="0">
                <a:solidFill>
                  <a:srgbClr val="0070C0"/>
                </a:solidFill>
              </a:rPr>
              <a:t>Divide into four (4) small groups. Discuss each of the following areas. Have each group report their findings. Discuss what it means to nurture the heart of your child?</a:t>
            </a:r>
          </a:p>
          <a:p>
            <a:endParaRPr lang="en-US" b="1" dirty="0">
              <a:solidFill>
                <a:srgbClr val="0070C0"/>
              </a:solidFill>
            </a:endParaRPr>
          </a:p>
          <a:p>
            <a:pPr marL="457200" indent="-457200">
              <a:buFont typeface="Arial" panose="020B0604020202020204" pitchFamily="34" charset="0"/>
              <a:buChar char="•"/>
            </a:pPr>
            <a:r>
              <a:rPr lang="en-US" sz="3200" dirty="0">
                <a:solidFill>
                  <a:srgbClr val="0070C0"/>
                </a:solidFill>
              </a:rPr>
              <a:t>Provide scheduled time</a:t>
            </a:r>
          </a:p>
          <a:p>
            <a:pPr marL="457200" indent="-457200">
              <a:buFont typeface="Arial" panose="020B0604020202020204" pitchFamily="34" charset="0"/>
              <a:buChar char="•"/>
            </a:pPr>
            <a:r>
              <a:rPr lang="en-US" sz="3200" dirty="0">
                <a:solidFill>
                  <a:srgbClr val="0070C0"/>
                </a:solidFill>
              </a:rPr>
              <a:t>Give loving physical touches</a:t>
            </a:r>
          </a:p>
          <a:p>
            <a:pPr marL="457200" indent="-457200">
              <a:buFont typeface="Arial" panose="020B0604020202020204" pitchFamily="34" charset="0"/>
              <a:buChar char="•"/>
            </a:pPr>
            <a:r>
              <a:rPr lang="en-US" sz="3200" dirty="0">
                <a:solidFill>
                  <a:srgbClr val="0070C0"/>
                </a:solidFill>
              </a:rPr>
              <a:t>Have meaningful communication</a:t>
            </a:r>
          </a:p>
          <a:p>
            <a:pPr marL="457200" indent="-457200">
              <a:buFont typeface="Arial" panose="020B0604020202020204" pitchFamily="34" charset="0"/>
              <a:buChar char="•"/>
            </a:pPr>
            <a:r>
              <a:rPr lang="en-US" sz="3200" dirty="0">
                <a:solidFill>
                  <a:srgbClr val="0070C0"/>
                </a:solidFill>
              </a:rPr>
              <a:t>Provide balanced and fair discipline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60898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3508653"/>
          </a:xfrm>
          <a:prstGeom prst="rect">
            <a:avLst/>
          </a:prstGeom>
          <a:noFill/>
        </p:spPr>
        <p:txBody>
          <a:bodyPr wrap="square" rtlCol="0">
            <a:spAutoFit/>
          </a:bodyPr>
          <a:lstStyle/>
          <a:p>
            <a:r>
              <a:rPr lang="en-US" sz="3200" b="1" dirty="0">
                <a:solidFill>
                  <a:srgbClr val="0070C0"/>
                </a:solidFill>
              </a:rPr>
              <a:t>Review the differences between “active” listening and “passive” listening.</a:t>
            </a:r>
          </a:p>
          <a:p>
            <a:endParaRPr lang="en-US"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800" dirty="0">
                <a:solidFill>
                  <a:srgbClr val="0070C0"/>
                </a:solidFill>
              </a:rPr>
              <a:t>How is the child </a:t>
            </a:r>
            <a:r>
              <a:rPr lang="en-US" sz="2800" u="sng" dirty="0">
                <a:solidFill>
                  <a:srgbClr val="0070C0"/>
                </a:solidFill>
              </a:rPr>
              <a:t>negatively affected</a:t>
            </a:r>
            <a:r>
              <a:rPr lang="en-US" sz="2800" dirty="0">
                <a:solidFill>
                  <a:srgbClr val="0070C0"/>
                </a:solidFill>
              </a:rPr>
              <a:t> when their parents practice “passive” listening?</a:t>
            </a:r>
          </a:p>
          <a:p>
            <a:pPr marL="342900" indent="-342900">
              <a:buFont typeface="Arial" panose="020B0604020202020204" pitchFamily="34" charset="0"/>
              <a:buChar char="•"/>
            </a:pPr>
            <a:r>
              <a:rPr lang="en-US" sz="2800" dirty="0">
                <a:solidFill>
                  <a:srgbClr val="0070C0"/>
                </a:solidFill>
              </a:rPr>
              <a:t>How is a child </a:t>
            </a:r>
            <a:r>
              <a:rPr lang="en-US" sz="2800" u="sng" dirty="0">
                <a:solidFill>
                  <a:srgbClr val="0070C0"/>
                </a:solidFill>
              </a:rPr>
              <a:t>positively affected</a:t>
            </a:r>
            <a:r>
              <a:rPr lang="en-US" sz="2800" dirty="0">
                <a:solidFill>
                  <a:srgbClr val="0070C0"/>
                </a:solidFill>
              </a:rPr>
              <a:t> when their parents practice “active” listening skills of communication?</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365509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001095"/>
          </a:xfrm>
          <a:prstGeom prst="rect">
            <a:avLst/>
          </a:prstGeom>
          <a:noFill/>
        </p:spPr>
        <p:txBody>
          <a:bodyPr wrap="square" rtlCol="0">
            <a:spAutoFit/>
          </a:bodyPr>
          <a:lstStyle/>
          <a:p>
            <a:r>
              <a:rPr lang="en-US" sz="2400" b="1" dirty="0">
                <a:solidFill>
                  <a:srgbClr val="0070C0"/>
                </a:solidFill>
              </a:rPr>
              <a:t>Read and discuss the following Bible verses regarding discipline.</a:t>
            </a:r>
          </a:p>
          <a:p>
            <a:endParaRPr lang="en-US" sz="1400"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i="1" dirty="0">
                <a:solidFill>
                  <a:srgbClr val="0070C0"/>
                </a:solidFill>
              </a:rPr>
              <a:t>The condition of a child’s heart demands understanding discipline </a:t>
            </a:r>
            <a:r>
              <a:rPr lang="en-US" sz="2400" b="1" dirty="0">
                <a:solidFill>
                  <a:srgbClr val="0070C0"/>
                </a:solidFill>
              </a:rPr>
              <a:t>(Psalm 51:5, Isaiah 53:6, Proverbs 22:15, Proverbs 19:18)</a:t>
            </a:r>
          </a:p>
          <a:p>
            <a:pPr marL="342900" indent="-342900">
              <a:buFont typeface="Arial" panose="020B0604020202020204" pitchFamily="34" charset="0"/>
              <a:buChar char="•"/>
            </a:pPr>
            <a:r>
              <a:rPr lang="en-US" sz="2400" i="1" dirty="0">
                <a:solidFill>
                  <a:srgbClr val="0070C0"/>
                </a:solidFill>
              </a:rPr>
              <a:t>Discuss how correction and instruction can be balanced and fair. </a:t>
            </a:r>
            <a:r>
              <a:rPr lang="en-US" sz="2400" b="1" dirty="0">
                <a:solidFill>
                  <a:srgbClr val="0070C0"/>
                </a:solidFill>
              </a:rPr>
              <a:t>(Ephesians 6:4, Hebrews 12:5-6, Proverbs 29:15)</a:t>
            </a:r>
          </a:p>
          <a:p>
            <a:pPr marL="342900" indent="-342900">
              <a:buFont typeface="Arial" panose="020B0604020202020204" pitchFamily="34" charset="0"/>
              <a:buChar char="•"/>
            </a:pPr>
            <a:r>
              <a:rPr lang="en-US" sz="2400" i="1" dirty="0">
                <a:solidFill>
                  <a:srgbClr val="0070C0"/>
                </a:solidFill>
              </a:rPr>
              <a:t>How can parents produce love, security and wisdom in their children? </a:t>
            </a:r>
            <a:r>
              <a:rPr lang="en-US" sz="2400" b="1" dirty="0">
                <a:solidFill>
                  <a:srgbClr val="0070C0"/>
                </a:solidFill>
              </a:rPr>
              <a:t>(Proverbs 13:24)</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spTree>
    <p:extLst>
      <p:ext uri="{BB962C8B-B14F-4D97-AF65-F5344CB8AC3E}">
        <p14:creationId xmlns:p14="http://schemas.microsoft.com/office/powerpoint/2010/main" val="55949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2120" y="1971857"/>
            <a:ext cx="8153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t>Make a list of way you can nurture your children better. If you are married, discuss with your spouse. </a:t>
            </a:r>
          </a:p>
          <a:p>
            <a:pPr marL="342900" indent="-342900">
              <a:buFont typeface="Arial" panose="020B0604020202020204" pitchFamily="34" charset="0"/>
              <a:buChar char="•"/>
            </a:pPr>
            <a:r>
              <a:rPr lang="en-US" sz="2000" dirty="0"/>
              <a:t>Consider how you should communicate with your children. Some of these ways include:</a:t>
            </a:r>
          </a:p>
          <a:p>
            <a:pPr marL="800100" lvl="1" indent="-342900">
              <a:buFont typeface="Arial" panose="020B0604020202020204" pitchFamily="34" charset="0"/>
              <a:buChar char="•"/>
            </a:pPr>
            <a:r>
              <a:rPr lang="en-US" sz="2000" dirty="0"/>
              <a:t>Use tender words</a:t>
            </a:r>
          </a:p>
          <a:p>
            <a:pPr marL="800100" lvl="1" indent="-342900">
              <a:buFont typeface="Arial" panose="020B0604020202020204" pitchFamily="34" charset="0"/>
              <a:buChar char="•"/>
            </a:pPr>
            <a:r>
              <a:rPr lang="en-US" sz="2000" dirty="0"/>
              <a:t>Give frequent eye contact</a:t>
            </a:r>
          </a:p>
          <a:p>
            <a:pPr marL="800100" lvl="1" indent="-342900">
              <a:buFont typeface="Arial" panose="020B0604020202020204" pitchFamily="34" charset="0"/>
              <a:buChar char="•"/>
            </a:pPr>
            <a:r>
              <a:rPr lang="en-US" sz="2000" dirty="0"/>
              <a:t>Practice active listening</a:t>
            </a:r>
          </a:p>
          <a:p>
            <a:pPr marL="800100" lvl="1" indent="-342900">
              <a:buFont typeface="Arial" panose="020B0604020202020204" pitchFamily="34" charset="0"/>
              <a:buChar char="•"/>
            </a:pPr>
            <a:r>
              <a:rPr lang="en-US" sz="2000" dirty="0"/>
              <a:t>Provide balanced and fail discipline</a:t>
            </a:r>
          </a:p>
          <a:p>
            <a:pPr marL="342900" indent="-342900">
              <a:buFont typeface="Arial" panose="020B0604020202020204" pitchFamily="34" charset="0"/>
              <a:buChar char="•"/>
            </a:pPr>
            <a:r>
              <a:rPr lang="en-US" sz="2000" dirty="0"/>
              <a:t>Do you always communicate effectively with your children?</a:t>
            </a:r>
          </a:p>
          <a:p>
            <a:pPr marL="342900" indent="-342900">
              <a:buFont typeface="Arial" panose="020B0604020202020204" pitchFamily="34" charset="0"/>
              <a:buChar char="•"/>
            </a:pPr>
            <a:r>
              <a:rPr lang="en-US" sz="2000" dirty="0"/>
              <a:t>Which one is hardest for you to do?</a:t>
            </a:r>
          </a:p>
          <a:p>
            <a:pPr marL="342900" indent="-342900">
              <a:buFont typeface="Arial" panose="020B0604020202020204" pitchFamily="34" charset="0"/>
              <a:buChar char="•"/>
            </a:pPr>
            <a:r>
              <a:rPr lang="en-US" sz="2000" dirty="0"/>
              <a:t>Discuss with your spouse how you can improve communication with your children. Write your thoughts. Practice these skills in your daily life.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200" b="1" dirty="0">
                <a:latin typeface="Impact" pitchFamily="34" charset="0"/>
              </a:rPr>
              <a:t>Raising healthy children: NURTURE &amp; TRAIN</a:t>
            </a:r>
          </a:p>
        </p:txBody>
      </p:sp>
    </p:spTree>
    <p:extLst>
      <p:ext uri="{BB962C8B-B14F-4D97-AF65-F5344CB8AC3E}">
        <p14:creationId xmlns:p14="http://schemas.microsoft.com/office/powerpoint/2010/main" val="350400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200" b="1" dirty="0">
                <a:latin typeface="Impact" pitchFamily="34" charset="0"/>
              </a:rPr>
              <a:t>Raising healthy children: NURTURE &amp; TRAIN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200" b="1" dirty="0">
                <a:latin typeface="Impact" pitchFamily="34" charset="0"/>
              </a:rPr>
              <a:t>Raising healthy children: NURTURE &amp; TRAIN</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21852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t>Train a child in the way he should go, and when he is old he will not turn from it.</a:t>
            </a:r>
          </a:p>
          <a:p>
            <a:endParaRPr lang="en-US" sz="3600" dirty="0"/>
          </a:p>
          <a:p>
            <a:r>
              <a:rPr lang="en-US" sz="2800" dirty="0"/>
              <a:t>Proverbs 22:6</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A1C9711B-BE5D-DCF4-CCC1-05DC57E895FE}"/>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9E220C6D-40A2-025D-B1C1-72CF5A464E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8A0850B9-36E1-FACC-B2D0-CB7EAADB28EA}"/>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3165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As discussed in Lesson 7, a child’s heart is like a field that needs to have the soil prepared to receive good seed (Mark 4:1-20). Children must be nurtured and cultivated if they are to bear positive, healthy, godly fruit.</a:t>
            </a:r>
          </a:p>
          <a:p>
            <a:endParaRPr lang="en-US" sz="1050" dirty="0"/>
          </a:p>
          <a:p>
            <a:r>
              <a:rPr lang="en-US" sz="2200" dirty="0"/>
              <a:t>When a farmer prepares his field, he must:</a:t>
            </a:r>
          </a:p>
          <a:p>
            <a:pPr marL="342900" indent="-342900">
              <a:buFont typeface="Arial" panose="020B0604020202020204" pitchFamily="34" charset="0"/>
              <a:buChar char="•"/>
            </a:pPr>
            <a:r>
              <a:rPr lang="en-US" sz="2200" dirty="0"/>
              <a:t>Clear the field of rocks and limbs</a:t>
            </a:r>
          </a:p>
          <a:p>
            <a:pPr marL="342900" indent="-342900">
              <a:buFont typeface="Arial" panose="020B0604020202020204" pitchFamily="34" charset="0"/>
              <a:buChar char="•"/>
            </a:pPr>
            <a:r>
              <a:rPr lang="en-US" sz="2200" dirty="0"/>
              <a:t>Plow the field to prepare for seed</a:t>
            </a:r>
          </a:p>
          <a:p>
            <a:pPr marL="342900" indent="-342900">
              <a:buFont typeface="Arial" panose="020B0604020202020204" pitchFamily="34" charset="0"/>
              <a:buChar char="•"/>
            </a:pPr>
            <a:r>
              <a:rPr lang="en-US" sz="2200" dirty="0"/>
              <a:t>Protect the field from things that would destroy it (animals/insects)</a:t>
            </a:r>
          </a:p>
          <a:p>
            <a:pPr marL="342900" indent="-342900">
              <a:buFont typeface="Arial" panose="020B0604020202020204" pitchFamily="34" charset="0"/>
              <a:buChar char="•"/>
            </a:pPr>
            <a:r>
              <a:rPr lang="en-US" sz="2200" dirty="0"/>
              <a:t>Cultivate and water the field so it will bear fruit</a:t>
            </a:r>
          </a:p>
          <a:p>
            <a:pPr marL="342900" indent="-342900">
              <a:buFont typeface="Arial" panose="020B0604020202020204" pitchFamily="34" charset="0"/>
              <a:buChar char="•"/>
            </a:pPr>
            <a:endParaRPr lang="en-US" sz="1400" dirty="0"/>
          </a:p>
          <a:p>
            <a:r>
              <a:rPr lang="en-US" sz="2200" dirty="0"/>
              <a:t>The focus of this lesson is to nurture and train your children with care, like the farmer who tends his field.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200" b="1" dirty="0">
                <a:latin typeface="Impact" pitchFamily="34" charset="0"/>
              </a:rPr>
              <a:t>Raising healthy children: NURTURE &amp; TRAIN</a:t>
            </a:r>
          </a:p>
        </p:txBody>
      </p:sp>
      <p:pic>
        <p:nvPicPr>
          <p:cNvPr id="2052" name="Picture 4">
            <a:extLst>
              <a:ext uri="{FF2B5EF4-FFF2-40B4-BE49-F238E27FC236}">
                <a16:creationId xmlns:a16="http://schemas.microsoft.com/office/drawing/2014/main" id="{0519D09E-8A77-4071-9F78-9578CDEDBA9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59492"/>
            <a:ext cx="2219325" cy="14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i="1" dirty="0"/>
              <a:t>“Nurturing”</a:t>
            </a:r>
            <a:r>
              <a:rPr lang="en-US" sz="2400" b="1" dirty="0"/>
              <a:t> means giving specific attention to something in order to encourage growth.</a:t>
            </a:r>
          </a:p>
          <a:p>
            <a:endParaRPr lang="en-US" sz="2400" b="1" i="1" dirty="0"/>
          </a:p>
          <a:p>
            <a:r>
              <a:rPr lang="en-US" sz="2400" b="1" dirty="0"/>
              <a:t>How can parents nurture their children? Let’s look at four ways:</a:t>
            </a:r>
          </a:p>
          <a:p>
            <a:endParaRPr lang="en-US" sz="1100" b="1" dirty="0"/>
          </a:p>
          <a:p>
            <a:pPr marL="457200" indent="-457200">
              <a:buFont typeface="+mj-lt"/>
              <a:buAutoNum type="arabicPeriod"/>
            </a:pPr>
            <a:r>
              <a:rPr lang="en-US" sz="2400" dirty="0"/>
              <a:t>Spend time with your children.</a:t>
            </a:r>
          </a:p>
          <a:p>
            <a:pPr marL="457200" indent="-457200">
              <a:buFont typeface="+mj-lt"/>
              <a:buAutoNum type="arabicPeriod"/>
            </a:pPr>
            <a:r>
              <a:rPr lang="en-US" sz="2400" dirty="0"/>
              <a:t>Give loving physical touches. </a:t>
            </a:r>
          </a:p>
          <a:p>
            <a:pPr marL="457200" indent="-457200">
              <a:buFont typeface="+mj-lt"/>
              <a:buAutoNum type="arabicPeriod"/>
            </a:pPr>
            <a:r>
              <a:rPr lang="en-US" sz="2400" dirty="0"/>
              <a:t>Have meaningful communication.</a:t>
            </a:r>
          </a:p>
          <a:p>
            <a:pPr marL="457200" indent="-457200">
              <a:buFont typeface="+mj-lt"/>
              <a:buAutoNum type="arabicPeriod"/>
            </a:pPr>
            <a:r>
              <a:rPr lang="en-US" sz="2400" dirty="0"/>
              <a:t>Provide balanced and fair discipline. </a:t>
            </a:r>
          </a:p>
          <a:p>
            <a:pPr lvl="1"/>
            <a:r>
              <a:rPr lang="en-US" sz="1600" dirty="0"/>
              <a:t>(</a:t>
            </a:r>
            <a:r>
              <a:rPr lang="en-US" sz="1600" i="1" dirty="0"/>
              <a:t>The last section will teach Biblical reasons for disciplining children)</a:t>
            </a:r>
            <a:endParaRPr lang="en-US" sz="14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10" name="Picture 2">
            <a:extLst>
              <a:ext uri="{FF2B5EF4-FFF2-40B4-BE49-F238E27FC236}">
                <a16:creationId xmlns:a16="http://schemas.microsoft.com/office/drawing/2014/main" id="{2062E746-37FE-434F-8768-98F04854312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482319"/>
            <a:ext cx="1787790" cy="151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SPEND TIME WITH YOUR CHILDREN</a:t>
            </a:r>
          </a:p>
          <a:p>
            <a:endParaRPr lang="en-US" sz="1400" dirty="0"/>
          </a:p>
          <a:p>
            <a:endParaRPr lang="en-US" dirty="0"/>
          </a:p>
          <a:p>
            <a:endParaRPr lang="en-US" dirty="0"/>
          </a:p>
          <a:p>
            <a:endParaRPr lang="en-US" dirty="0"/>
          </a:p>
          <a:p>
            <a:endParaRPr lang="en-US" sz="600" dirty="0"/>
          </a:p>
          <a:p>
            <a:r>
              <a:rPr lang="en-US" dirty="0"/>
              <a:t>There is no substitute for the time a parent spends with their child. Children understand love by the amount of time given to them. </a:t>
            </a:r>
          </a:p>
          <a:p>
            <a:endParaRPr lang="en-US" sz="1600" dirty="0"/>
          </a:p>
          <a:p>
            <a:r>
              <a:rPr lang="en-US" dirty="0"/>
              <a:t>Some parents may not see this as a wise use of their time, but that could not be further from the truth. Spending time together is what helps build the family bond.</a:t>
            </a:r>
          </a:p>
          <a:p>
            <a:endParaRPr lang="en-US" sz="1200" dirty="0"/>
          </a:p>
          <a:p>
            <a:r>
              <a:rPr lang="en-US" dirty="0"/>
              <a:t>Parents must be diligent about spending time with their children. They may need to </a:t>
            </a:r>
            <a:r>
              <a:rPr lang="en-US" b="1" dirty="0"/>
              <a:t>schedule time</a:t>
            </a:r>
            <a:r>
              <a:rPr lang="en-US" dirty="0"/>
              <a:t> in their daily life for their children and protect this time. Unless they make it a priority, other “good” things will end up taking their time instead of their children.</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3074" name="Picture 2">
            <a:extLst>
              <a:ext uri="{FF2B5EF4-FFF2-40B4-BE49-F238E27FC236}">
                <a16:creationId xmlns:a16="http://schemas.microsoft.com/office/drawing/2014/main" id="{CB256EA6-1367-4AC3-9DCA-42E28C814F0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784056"/>
            <a:ext cx="2667000" cy="1269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575460E4-EEA7-42F2-A42E-AD75D86E70A5}"/>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366" y="2189440"/>
            <a:ext cx="1295634" cy="8637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42994C5-C899-4F46-A114-D3F084ABBC4A}"/>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99" y="2189440"/>
            <a:ext cx="1538415" cy="8637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C7E6DF8-AD4E-4438-94C2-8D29A8558884}"/>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0692" y="2189440"/>
            <a:ext cx="1296908" cy="86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9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SPEND TIME WITH YOUR CHILDREN</a:t>
            </a:r>
          </a:p>
          <a:p>
            <a:endParaRPr lang="en-US" sz="1400" dirty="0"/>
          </a:p>
          <a:p>
            <a:r>
              <a:rPr lang="en-US" sz="2200" b="1" dirty="0"/>
              <a:t>Children need both “learning time” AND “playing time” with their parents. </a:t>
            </a:r>
            <a:r>
              <a:rPr lang="en-US" sz="2200" dirty="0"/>
              <a:t>Taking this time will help the child feel valuable. Time spent with loving parents can help defend the child against fear and insecurity. </a:t>
            </a:r>
          </a:p>
          <a:p>
            <a:endParaRPr lang="en-US" sz="2200" dirty="0"/>
          </a:p>
          <a:p>
            <a:endParaRPr lang="en-US" sz="2200" dirty="0"/>
          </a:p>
          <a:p>
            <a:endParaRPr lang="en-US" sz="2200" dirty="0"/>
          </a:p>
          <a:p>
            <a:endParaRPr lang="en-US" sz="2200" dirty="0"/>
          </a:p>
          <a:p>
            <a:endParaRPr lang="en-US" sz="2200" dirty="0"/>
          </a:p>
          <a:p>
            <a:r>
              <a:rPr lang="en-US" sz="2200" dirty="0"/>
              <a:t>Fathers and mothers must make time with their children a priority.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5122" name="Picture 2">
            <a:extLst>
              <a:ext uri="{FF2B5EF4-FFF2-40B4-BE49-F238E27FC236}">
                <a16:creationId xmlns:a16="http://schemas.microsoft.com/office/drawing/2014/main" id="{E2C39A59-5763-4CF0-ABCF-323D1E48505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474085"/>
            <a:ext cx="2513529" cy="16748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211F854-DB45-436D-A0E0-DF5475102E88}"/>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3474084"/>
            <a:ext cx="2679700" cy="167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3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41780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GIVE LOVING PHYSICAL TOUCHES</a:t>
            </a:r>
          </a:p>
          <a:p>
            <a:endParaRPr lang="en-US" sz="1200" dirty="0"/>
          </a:p>
          <a:p>
            <a:r>
              <a:rPr lang="en-US" sz="1900" dirty="0"/>
              <a:t>Another way to nurture is with loving touches and positive physical contact. They need to be held, kissed and hugged often. They also need other forms of physical contact to communicate they are touchable and loveable. Some of these include:</a:t>
            </a:r>
          </a:p>
          <a:p>
            <a:endParaRPr lang="en-US" sz="1050" dirty="0"/>
          </a:p>
          <a:p>
            <a:pPr marL="342900" indent="-342900">
              <a:buFont typeface="Arial" panose="020B0604020202020204" pitchFamily="34" charset="0"/>
              <a:buChar char="•"/>
            </a:pPr>
            <a:r>
              <a:rPr lang="en-US" sz="1900" dirty="0"/>
              <a:t>A hand on the shoulder</a:t>
            </a:r>
          </a:p>
          <a:p>
            <a:pPr marL="342900" indent="-342900">
              <a:buFont typeface="Arial" panose="020B0604020202020204" pitchFamily="34" charset="0"/>
              <a:buChar char="•"/>
            </a:pPr>
            <a:r>
              <a:rPr lang="en-US" sz="1900" dirty="0"/>
              <a:t>Holding hands</a:t>
            </a:r>
          </a:p>
          <a:p>
            <a:pPr marL="342900" indent="-342900">
              <a:buFont typeface="Arial" panose="020B0604020202020204" pitchFamily="34" charset="0"/>
              <a:buChar char="•"/>
            </a:pPr>
            <a:r>
              <a:rPr lang="en-US" sz="1900" dirty="0"/>
              <a:t>Stroking their hair</a:t>
            </a:r>
          </a:p>
          <a:p>
            <a:pPr marL="342900" indent="-342900">
              <a:buFont typeface="Arial" panose="020B0604020202020204" pitchFamily="34" charset="0"/>
              <a:buChar char="•"/>
            </a:pPr>
            <a:r>
              <a:rPr lang="en-US" sz="1900" dirty="0"/>
              <a:t>Rubbing their back</a:t>
            </a:r>
          </a:p>
          <a:p>
            <a:pPr marL="342900" indent="-342900">
              <a:buFont typeface="Arial" panose="020B0604020202020204" pitchFamily="34" charset="0"/>
              <a:buChar char="•"/>
            </a:pPr>
            <a:r>
              <a:rPr lang="en-US" sz="1900" dirty="0"/>
              <a:t>A kiss on the cheek or head</a:t>
            </a:r>
          </a:p>
          <a:p>
            <a:endParaRPr lang="en-US" sz="1000" dirty="0"/>
          </a:p>
          <a:p>
            <a:r>
              <a:rPr lang="en-US" sz="1900" dirty="0"/>
              <a:t>Obviously, the older the child becomes, the more sensitivity is required. </a:t>
            </a:r>
            <a:r>
              <a:rPr lang="en-US" sz="1900" b="1" dirty="0"/>
              <a:t>Regardless of age children always need to be hugged.</a:t>
            </a:r>
            <a:r>
              <a:rPr lang="en-US" sz="1900" dirty="0"/>
              <a:t> It has been proven that children who are starved of affection exhibit destructive behaviors and have more health problems.</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6146" name="Picture 2">
            <a:extLst>
              <a:ext uri="{FF2B5EF4-FFF2-40B4-BE49-F238E27FC236}">
                <a16:creationId xmlns:a16="http://schemas.microsoft.com/office/drawing/2014/main" id="{0BEA7D1A-707C-48D4-B2B8-076BC90CD5D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8625" y="3200400"/>
            <a:ext cx="1409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C0ADF1B-C155-4D7B-ADEC-54F0B37EFC8C}"/>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7093" y="3886200"/>
            <a:ext cx="1410802" cy="939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795C906-B28E-4D53-8F2B-F03853AE92EE}"/>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3200400"/>
            <a:ext cx="97383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A7E17B01-1D1C-4CDC-8215-2678875FD512}"/>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8397" y="3521810"/>
            <a:ext cx="1410803" cy="84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3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Franklin Gothic Book"/>
                <a:ea typeface="+mn-ea"/>
                <a:cs typeface="+mn-cs"/>
              </a:rPr>
              <a:t>NURTURE THE HEARTS OF CHILDREN</a:t>
            </a:r>
          </a:p>
        </p:txBody>
      </p:sp>
      <p:sp>
        <p:nvSpPr>
          <p:cNvPr id="14" name="TextBox 13"/>
          <p:cNvSpPr txBox="1">
            <a:spLocks noGrp="1" noRot="1" noMove="1" noResize="1" noEditPoints="1" noAdjustHandles="1" noChangeArrowheads="1" noChangeShapeType="1"/>
          </p:cNvSpPr>
          <p:nvPr/>
        </p:nvSpPr>
        <p:spPr>
          <a:xfrm>
            <a:off x="304800" y="1666220"/>
            <a:ext cx="8610600" cy="26930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GIVE LOVING PHYSICAL TOUCHES</a:t>
            </a:r>
          </a:p>
          <a:p>
            <a:endParaRPr lang="en-US" sz="1200" dirty="0"/>
          </a:p>
          <a:p>
            <a:r>
              <a:rPr lang="en-US" sz="1900" dirty="0"/>
              <a:t>Physical touch should always be given in the spirit of purity. Many nations/cultures deal with sexual abuse of children. Often, this sexual abuse happens in the home with relatives. This is demonic and evil. </a:t>
            </a:r>
          </a:p>
          <a:p>
            <a:endParaRPr lang="en-US" sz="1900" dirty="0"/>
          </a:p>
          <a:p>
            <a:r>
              <a:rPr lang="en-US" sz="1900" dirty="0"/>
              <a:t>The kind of physical touch being discussed here is the kind that communicates goldy love and nurturing. It will never embarrass or violate the integrity or personhood of a child.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32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Raising healthy children: NURTURE &amp; TRAIN</a:t>
            </a:r>
            <a:endParaRPr lang="en-US" sz="3800" b="1" dirty="0">
              <a:latin typeface="Impact" pitchFamily="34" charset="0"/>
            </a:endParaRPr>
          </a:p>
        </p:txBody>
      </p:sp>
      <p:pic>
        <p:nvPicPr>
          <p:cNvPr id="7170" name="Picture 2">
            <a:extLst>
              <a:ext uri="{FF2B5EF4-FFF2-40B4-BE49-F238E27FC236}">
                <a16:creationId xmlns:a16="http://schemas.microsoft.com/office/drawing/2014/main" id="{C1B81EAB-12B1-48DC-8635-97FCDB00B9A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900" y="4191000"/>
            <a:ext cx="23622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9736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2190</TotalTime>
  <Words>2508</Words>
  <Application>Microsoft Office PowerPoint</Application>
  <PresentationFormat>On-screen Show (4:3)</PresentationFormat>
  <Paragraphs>270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Franklin Gothic Book</vt:lpstr>
      <vt:lpstr>Franklin Gothic Medium</vt:lpstr>
      <vt:lpstr>Impact</vt:lpstr>
      <vt:lpstr>Wingdings</vt:lpstr>
      <vt:lpstr>Wingdings 2</vt:lpstr>
      <vt:lpstr>Trek</vt:lpstr>
      <vt:lpstr>RAISING HEALTHY: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lpstr>Raising healthy children: NURTURE &amp; TRAIN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211</cp:revision>
  <dcterms:created xsi:type="dcterms:W3CDTF">2009-07-22T00:00:56Z</dcterms:created>
  <dcterms:modified xsi:type="dcterms:W3CDTF">2022-06-11T20:35:41Z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