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6" r:id="rId3"/>
    <p:sldId id="265" r:id="rId4"/>
    <p:sldId id="276"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12" r:id="rId21"/>
    <p:sldId id="309" r:id="rId22"/>
    <p:sldId id="310" r:id="rId23"/>
    <p:sldId id="311" r:id="rId24"/>
    <p:sldId id="313" r:id="rId25"/>
    <p:sldId id="314" r:id="rId26"/>
    <p:sldId id="315" r:id="rId27"/>
    <p:sldId id="291" r:id="rId28"/>
    <p:sldId id="293" r:id="rId29"/>
    <p:sldId id="274" r:id="rId30"/>
    <p:sldId id="289" r:id="rId31"/>
    <p:sldId id="290" r:id="rId32"/>
    <p:sldId id="292" r:id="rId33"/>
    <p:sldId id="269" r:id="rId34"/>
    <p:sldId id="27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F7360-423C-4A28-84A3-CEBBF2C7299D}" v="19" dt="2020-05-18T19:24:43.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718" autoAdjust="0"/>
  </p:normalViewPr>
  <p:slideViewPr>
    <p:cSldViewPr>
      <p:cViewPr varScale="1">
        <p:scale>
          <a:sx n="105" d="100"/>
          <a:sy n="105" d="100"/>
        </p:scale>
        <p:origin x="18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ughes" userId="effa051925f1405f" providerId="LiveId" clId="{F0CF7360-423C-4A28-84A3-CEBBF2C7299D}"/>
    <pc:docChg chg="undo custSel addSld delSld modSld sldOrd">
      <pc:chgData name="Jo Hughes" userId="effa051925f1405f" providerId="LiveId" clId="{F0CF7360-423C-4A28-84A3-CEBBF2C7299D}" dt="2020-05-18T19:25:35.502" v="603" actId="1076"/>
      <pc:docMkLst>
        <pc:docMk/>
      </pc:docMkLst>
      <pc:sldChg chg="modSp mod">
        <pc:chgData name="Jo Hughes" userId="effa051925f1405f" providerId="LiveId" clId="{F0CF7360-423C-4A28-84A3-CEBBF2C7299D}" dt="2020-05-18T16:41:30.588" v="28" actId="20577"/>
        <pc:sldMkLst>
          <pc:docMk/>
          <pc:sldMk cId="0" sldId="257"/>
        </pc:sldMkLst>
        <pc:spChg chg="mod">
          <ac:chgData name="Jo Hughes" userId="effa051925f1405f" providerId="LiveId" clId="{F0CF7360-423C-4A28-84A3-CEBBF2C7299D}" dt="2020-05-18T16:41:30.588" v="28" actId="20577"/>
          <ac:spMkLst>
            <pc:docMk/>
            <pc:sldMk cId="0" sldId="257"/>
            <ac:spMk id="11" creationId="{00000000-0000-0000-0000-000000000000}"/>
          </ac:spMkLst>
        </pc:spChg>
        <pc:picChg chg="mod">
          <ac:chgData name="Jo Hughes" userId="effa051925f1405f" providerId="LiveId" clId="{F0CF7360-423C-4A28-84A3-CEBBF2C7299D}" dt="2020-05-18T16:41:29.922" v="27" actId="1076"/>
          <ac:picMkLst>
            <pc:docMk/>
            <pc:sldMk cId="0" sldId="257"/>
            <ac:picMk id="1026" creationId="{00000000-0000-0000-0000-000000000000}"/>
          </ac:picMkLst>
        </pc:picChg>
      </pc:sldChg>
      <pc:sldChg chg="modSp mod">
        <pc:chgData name="Jo Hughes" userId="effa051925f1405f" providerId="LiveId" clId="{F0CF7360-423C-4A28-84A3-CEBBF2C7299D}" dt="2020-05-18T16:38:50.400" v="8" actId="20577"/>
        <pc:sldMkLst>
          <pc:docMk/>
          <pc:sldMk cId="0" sldId="259"/>
        </pc:sldMkLst>
        <pc:spChg chg="mod">
          <ac:chgData name="Jo Hughes" userId="effa051925f1405f" providerId="LiveId" clId="{F0CF7360-423C-4A28-84A3-CEBBF2C7299D}" dt="2020-05-18T16:38:50.400" v="8" actId="20577"/>
          <ac:spMkLst>
            <pc:docMk/>
            <pc:sldMk cId="0" sldId="259"/>
            <ac:spMk id="16386" creationId="{00000000-0000-0000-0000-000000000000}"/>
          </ac:spMkLst>
        </pc:spChg>
      </pc:sldChg>
      <pc:sldChg chg="modSp mod">
        <pc:chgData name="Jo Hughes" userId="effa051925f1405f" providerId="LiveId" clId="{F0CF7360-423C-4A28-84A3-CEBBF2C7299D}" dt="2020-05-18T16:42:17.490" v="39" actId="20577"/>
        <pc:sldMkLst>
          <pc:docMk/>
          <pc:sldMk cId="0" sldId="260"/>
        </pc:sldMkLst>
        <pc:spChg chg="mod">
          <ac:chgData name="Jo Hughes" userId="effa051925f1405f" providerId="LiveId" clId="{F0CF7360-423C-4A28-84A3-CEBBF2C7299D}" dt="2020-05-18T16:42:16.165" v="37" actId="1076"/>
          <ac:spMkLst>
            <pc:docMk/>
            <pc:sldMk cId="0" sldId="260"/>
            <ac:spMk id="12" creationId="{00000000-0000-0000-0000-000000000000}"/>
          </ac:spMkLst>
        </pc:spChg>
        <pc:spChg chg="mod">
          <ac:chgData name="Jo Hughes" userId="effa051925f1405f" providerId="LiveId" clId="{F0CF7360-423C-4A28-84A3-CEBBF2C7299D}" dt="2020-05-18T16:42:17.490" v="39" actId="20577"/>
          <ac:spMkLst>
            <pc:docMk/>
            <pc:sldMk cId="0" sldId="260"/>
            <ac:spMk id="14" creationId="{00000000-0000-0000-0000-000000000000}"/>
          </ac:spMkLst>
        </pc:spChg>
      </pc:sldChg>
      <pc:sldChg chg="modSp mod">
        <pc:chgData name="Jo Hughes" userId="effa051925f1405f" providerId="LiveId" clId="{F0CF7360-423C-4A28-84A3-CEBBF2C7299D}" dt="2020-05-18T18:43:22.069" v="312" actId="20577"/>
        <pc:sldMkLst>
          <pc:docMk/>
          <pc:sldMk cId="0" sldId="261"/>
        </pc:sldMkLst>
        <pc:graphicFrameChg chg="modGraphic">
          <ac:chgData name="Jo Hughes" userId="effa051925f1405f" providerId="LiveId" clId="{F0CF7360-423C-4A28-84A3-CEBBF2C7299D}" dt="2020-05-18T18:43:22.069" v="312" actId="20577"/>
          <ac:graphicFrameMkLst>
            <pc:docMk/>
            <pc:sldMk cId="0" sldId="261"/>
            <ac:graphicFrameMk id="7" creationId="{00000000-0000-0000-0000-000000000000}"/>
          </ac:graphicFrameMkLst>
        </pc:graphicFrameChg>
      </pc:sldChg>
      <pc:sldChg chg="modSp mod">
        <pc:chgData name="Jo Hughes" userId="effa051925f1405f" providerId="LiveId" clId="{F0CF7360-423C-4A28-84A3-CEBBF2C7299D}" dt="2020-05-18T16:39:04.240" v="11" actId="14734"/>
        <pc:sldMkLst>
          <pc:docMk/>
          <pc:sldMk cId="0" sldId="263"/>
        </pc:sldMkLst>
        <pc:graphicFrameChg chg="modGraphic">
          <ac:chgData name="Jo Hughes" userId="effa051925f1405f" providerId="LiveId" clId="{F0CF7360-423C-4A28-84A3-CEBBF2C7299D}" dt="2020-05-18T16:39:04.240" v="11" actId="14734"/>
          <ac:graphicFrameMkLst>
            <pc:docMk/>
            <pc:sldMk cId="0" sldId="263"/>
            <ac:graphicFrameMk id="9" creationId="{00000000-0000-0000-0000-000000000000}"/>
          </ac:graphicFrameMkLst>
        </pc:graphicFrameChg>
      </pc:sldChg>
      <pc:sldChg chg="modSp mod">
        <pc:chgData name="Jo Hughes" userId="effa051925f1405f" providerId="LiveId" clId="{F0CF7360-423C-4A28-84A3-CEBBF2C7299D}" dt="2020-05-18T19:05:05.272" v="539" actId="20577"/>
        <pc:sldMkLst>
          <pc:docMk/>
          <pc:sldMk cId="0" sldId="264"/>
        </pc:sldMkLst>
        <pc:graphicFrameChg chg="mod modGraphic">
          <ac:chgData name="Jo Hughes" userId="effa051925f1405f" providerId="LiveId" clId="{F0CF7360-423C-4A28-84A3-CEBBF2C7299D}" dt="2020-05-18T19:05:05.272" v="539" actId="20577"/>
          <ac:graphicFrameMkLst>
            <pc:docMk/>
            <pc:sldMk cId="0" sldId="264"/>
            <ac:graphicFrameMk id="7" creationId="{00000000-0000-0000-0000-000000000000}"/>
          </ac:graphicFrameMkLst>
        </pc:graphicFrameChg>
      </pc:sldChg>
      <pc:sldChg chg="modSp add mod ord">
        <pc:chgData name="Jo Hughes" userId="effa051925f1405f" providerId="LiveId" clId="{F0CF7360-423C-4A28-84A3-CEBBF2C7299D}" dt="2020-05-18T18:25:36.815" v="95"/>
        <pc:sldMkLst>
          <pc:docMk/>
          <pc:sldMk cId="1480731593" sldId="265"/>
        </pc:sldMkLst>
        <pc:spChg chg="mod">
          <ac:chgData name="Jo Hughes" userId="effa051925f1405f" providerId="LiveId" clId="{F0CF7360-423C-4A28-84A3-CEBBF2C7299D}" dt="2020-05-18T18:24:03.879" v="90" actId="20577"/>
          <ac:spMkLst>
            <pc:docMk/>
            <pc:sldMk cId="1480731593" sldId="265"/>
            <ac:spMk id="12" creationId="{00000000-0000-0000-0000-000000000000}"/>
          </ac:spMkLst>
        </pc:spChg>
        <pc:spChg chg="mod">
          <ac:chgData name="Jo Hughes" userId="effa051925f1405f" providerId="LiveId" clId="{F0CF7360-423C-4A28-84A3-CEBBF2C7299D}" dt="2020-05-18T18:25:04.363" v="93" actId="20577"/>
          <ac:spMkLst>
            <pc:docMk/>
            <pc:sldMk cId="1480731593" sldId="265"/>
            <ac:spMk id="14" creationId="{00000000-0000-0000-0000-000000000000}"/>
          </ac:spMkLst>
        </pc:spChg>
      </pc:sldChg>
      <pc:sldChg chg="modSp add del mod">
        <pc:chgData name="Jo Hughes" userId="effa051925f1405f" providerId="LiveId" clId="{F0CF7360-423C-4A28-84A3-CEBBF2C7299D}" dt="2020-05-18T16:39:24.130" v="15" actId="2696"/>
        <pc:sldMkLst>
          <pc:docMk/>
          <pc:sldMk cId="2835197464" sldId="265"/>
        </pc:sldMkLst>
        <pc:graphicFrameChg chg="modGraphic">
          <ac:chgData name="Jo Hughes" userId="effa051925f1405f" providerId="LiveId" clId="{F0CF7360-423C-4A28-84A3-CEBBF2C7299D}" dt="2020-05-18T16:38:50.975" v="9" actId="20577"/>
          <ac:graphicFrameMkLst>
            <pc:docMk/>
            <pc:sldMk cId="2835197464" sldId="265"/>
            <ac:graphicFrameMk id="7" creationId="{00000000-0000-0000-0000-000000000000}"/>
          </ac:graphicFrameMkLst>
        </pc:graphicFrameChg>
      </pc:sldChg>
      <pc:sldChg chg="modSp add mod">
        <pc:chgData name="Jo Hughes" userId="effa051925f1405f" providerId="LiveId" clId="{F0CF7360-423C-4A28-84A3-CEBBF2C7299D}" dt="2020-05-18T18:41:27.060" v="306" actId="20577"/>
        <pc:sldMkLst>
          <pc:docMk/>
          <pc:sldMk cId="2501650710" sldId="266"/>
        </pc:sldMkLst>
        <pc:spChg chg="mod">
          <ac:chgData name="Jo Hughes" userId="effa051925f1405f" providerId="LiveId" clId="{F0CF7360-423C-4A28-84A3-CEBBF2C7299D}" dt="2020-05-18T18:27:52.852" v="136" actId="20577"/>
          <ac:spMkLst>
            <pc:docMk/>
            <pc:sldMk cId="2501650710" sldId="266"/>
            <ac:spMk id="12" creationId="{00000000-0000-0000-0000-000000000000}"/>
          </ac:spMkLst>
        </pc:spChg>
        <pc:spChg chg="mod">
          <ac:chgData name="Jo Hughes" userId="effa051925f1405f" providerId="LiveId" clId="{F0CF7360-423C-4A28-84A3-CEBBF2C7299D}" dt="2020-05-18T18:41:27.060" v="306" actId="20577"/>
          <ac:spMkLst>
            <pc:docMk/>
            <pc:sldMk cId="2501650710" sldId="266"/>
            <ac:spMk id="14" creationId="{00000000-0000-0000-0000-000000000000}"/>
          </ac:spMkLst>
        </pc:spChg>
      </pc:sldChg>
      <pc:sldChg chg="modSp add del mod ord">
        <pc:chgData name="Jo Hughes" userId="effa051925f1405f" providerId="LiveId" clId="{F0CF7360-423C-4A28-84A3-CEBBF2C7299D}" dt="2020-05-18T16:42:42.800" v="41" actId="2696"/>
        <pc:sldMkLst>
          <pc:docMk/>
          <pc:sldMk cId="3177704985" sldId="266"/>
        </pc:sldMkLst>
        <pc:spChg chg="mod">
          <ac:chgData name="Jo Hughes" userId="effa051925f1405f" providerId="LiveId" clId="{F0CF7360-423C-4A28-84A3-CEBBF2C7299D}" dt="2020-05-18T16:42:18.152" v="40" actId="14100"/>
          <ac:spMkLst>
            <pc:docMk/>
            <pc:sldMk cId="3177704985" sldId="266"/>
            <ac:spMk id="16386" creationId="{00000000-0000-0000-0000-000000000000}"/>
          </ac:spMkLst>
        </pc:spChg>
      </pc:sldChg>
      <pc:sldChg chg="modSp add del mod ord">
        <pc:chgData name="Jo Hughes" userId="effa051925f1405f" providerId="LiveId" clId="{F0CF7360-423C-4A28-84A3-CEBBF2C7299D}" dt="2020-05-18T18:53:10.295" v="451" actId="2696"/>
        <pc:sldMkLst>
          <pc:docMk/>
          <pc:sldMk cId="979227814" sldId="267"/>
        </pc:sldMkLst>
        <pc:spChg chg="mod">
          <ac:chgData name="Jo Hughes" userId="effa051925f1405f" providerId="LiveId" clId="{F0CF7360-423C-4A28-84A3-CEBBF2C7299D}" dt="2020-05-18T18:51:33.904" v="446" actId="404"/>
          <ac:spMkLst>
            <pc:docMk/>
            <pc:sldMk cId="979227814" sldId="267"/>
            <ac:spMk id="12" creationId="{00000000-0000-0000-0000-000000000000}"/>
          </ac:spMkLst>
        </pc:spChg>
        <pc:spChg chg="mod">
          <ac:chgData name="Jo Hughes" userId="effa051925f1405f" providerId="LiveId" clId="{F0CF7360-423C-4A28-84A3-CEBBF2C7299D}" dt="2020-05-18T18:52:14.563" v="448" actId="1076"/>
          <ac:spMkLst>
            <pc:docMk/>
            <pc:sldMk cId="979227814" sldId="267"/>
            <ac:spMk id="14" creationId="{00000000-0000-0000-0000-000000000000}"/>
          </ac:spMkLst>
        </pc:spChg>
        <pc:picChg chg="mod">
          <ac:chgData name="Jo Hughes" userId="effa051925f1405f" providerId="LiveId" clId="{F0CF7360-423C-4A28-84A3-CEBBF2C7299D}" dt="2020-05-18T18:52:27.978" v="449" actId="1076"/>
          <ac:picMkLst>
            <pc:docMk/>
            <pc:sldMk cId="979227814" sldId="267"/>
            <ac:picMk id="6" creationId="{00000000-0000-0000-0000-000000000000}"/>
          </ac:picMkLst>
        </pc:picChg>
      </pc:sldChg>
      <pc:sldChg chg="add del">
        <pc:chgData name="Jo Hughes" userId="effa051925f1405f" providerId="LiveId" clId="{F0CF7360-423C-4A28-84A3-CEBBF2C7299D}" dt="2020-05-18T16:42:15.149" v="35"/>
        <pc:sldMkLst>
          <pc:docMk/>
          <pc:sldMk cId="2413404428" sldId="267"/>
        </pc:sldMkLst>
      </pc:sldChg>
      <pc:sldChg chg="modSp add del mod">
        <pc:chgData name="Jo Hughes" userId="effa051925f1405f" providerId="LiveId" clId="{F0CF7360-423C-4A28-84A3-CEBBF2C7299D}" dt="2020-05-18T19:07:30.115" v="547" actId="2696"/>
        <pc:sldMkLst>
          <pc:docMk/>
          <pc:sldMk cId="1343107191" sldId="268"/>
        </pc:sldMkLst>
        <pc:spChg chg="mod">
          <ac:chgData name="Jo Hughes" userId="effa051925f1405f" providerId="LiveId" clId="{F0CF7360-423C-4A28-84A3-CEBBF2C7299D}" dt="2020-05-18T19:06:42.350" v="542" actId="1076"/>
          <ac:spMkLst>
            <pc:docMk/>
            <pc:sldMk cId="1343107191" sldId="268"/>
            <ac:spMk id="12" creationId="{00000000-0000-0000-0000-000000000000}"/>
          </ac:spMkLst>
        </pc:spChg>
        <pc:spChg chg="mod">
          <ac:chgData name="Jo Hughes" userId="effa051925f1405f" providerId="LiveId" clId="{F0CF7360-423C-4A28-84A3-CEBBF2C7299D}" dt="2020-05-18T19:07:08.483" v="545" actId="14100"/>
          <ac:spMkLst>
            <pc:docMk/>
            <pc:sldMk cId="1343107191" sldId="268"/>
            <ac:spMk id="14" creationId="{00000000-0000-0000-0000-000000000000}"/>
          </ac:spMkLst>
        </pc:spChg>
      </pc:sldChg>
      <pc:sldChg chg="add">
        <pc:chgData name="Jo Hughes" userId="effa051925f1405f" providerId="LiveId" clId="{F0CF7360-423C-4A28-84A3-CEBBF2C7299D}" dt="2020-05-18T19:06:24.049" v="540"/>
        <pc:sldMkLst>
          <pc:docMk/>
          <pc:sldMk cId="3504003213" sldId="269"/>
        </pc:sldMkLst>
      </pc:sldChg>
      <pc:sldChg chg="modSp add mod ord">
        <pc:chgData name="Jo Hughes" userId="effa051925f1405f" providerId="LiveId" clId="{F0CF7360-423C-4A28-84A3-CEBBF2C7299D}" dt="2020-05-18T19:08:44.868" v="576" actId="20577"/>
        <pc:sldMkLst>
          <pc:docMk/>
          <pc:sldMk cId="0" sldId="274"/>
        </pc:sldMkLst>
        <pc:spChg chg="mod">
          <ac:chgData name="Jo Hughes" userId="effa051925f1405f" providerId="LiveId" clId="{F0CF7360-423C-4A28-84A3-CEBBF2C7299D}" dt="2020-05-18T19:08:44.868" v="576" actId="20577"/>
          <ac:spMkLst>
            <pc:docMk/>
            <pc:sldMk cId="0" sldId="274"/>
            <ac:spMk id="11" creationId="{00000000-0000-0000-0000-000000000000}"/>
          </ac:spMkLst>
        </pc:spChg>
        <pc:grpChg chg="mod">
          <ac:chgData name="Jo Hughes" userId="effa051925f1405f" providerId="LiveId" clId="{F0CF7360-423C-4A28-84A3-CEBBF2C7299D}" dt="2020-05-18T19:08:12.846" v="551" actId="1076"/>
          <ac:grpSpMkLst>
            <pc:docMk/>
            <pc:sldMk cId="0" sldId="274"/>
            <ac:grpSpMk id="15" creationId="{00000000-0000-0000-0000-000000000000}"/>
          </ac:grpSpMkLst>
        </pc:grpChg>
      </pc:sldChg>
      <pc:sldChg chg="modSp mod ord">
        <pc:chgData name="Jo Hughes" userId="effa051925f1405f" providerId="LiveId" clId="{F0CF7360-423C-4A28-84A3-CEBBF2C7299D}" dt="2020-05-18T19:25:35.502" v="603" actId="1076"/>
        <pc:sldMkLst>
          <pc:docMk/>
          <pc:sldMk cId="0" sldId="275"/>
        </pc:sldMkLst>
        <pc:spChg chg="mod">
          <ac:chgData name="Jo Hughes" userId="effa051925f1405f" providerId="LiveId" clId="{F0CF7360-423C-4A28-84A3-CEBBF2C7299D}" dt="2020-05-18T19:25:35.502" v="603" actId="1076"/>
          <ac:spMkLst>
            <pc:docMk/>
            <pc:sldMk cId="0" sldId="275"/>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6/11/2022</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freepngimg.com/png/15984-key-png-image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r>
              <a:rPr lang="en-US" sz="4800" b="1" dirty="0">
                <a:latin typeface="Impact" pitchFamily="34" charset="0"/>
              </a:rPr>
              <a:t>RAISING HEALTHY CHILDREN GOD’S WAY</a:t>
            </a: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Lesson- 7</a:t>
            </a: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12" name="Picture 11"/>
          <p:cNvPicPr>
            <a:picLocks noGrp="1" noRot="1" noChangeAspect="1" noMove="1" noResize="1" noEditPoints="1" noAdjustHandles="1" noChangeArrowheads="1" noChangeShapeType="1" noCrop="1"/>
          </p:cNvPicPr>
          <p:nvPr/>
        </p:nvPicPr>
        <p:blipFill>
          <a:blip r:embed="rId4"/>
          <a:stretch>
            <a:fillRect/>
          </a:stretch>
        </p:blipFill>
        <p:spPr>
          <a:xfrm>
            <a:off x="0" y="6005512"/>
            <a:ext cx="9144000" cy="8524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PARENTING TODAY</a:t>
            </a:r>
          </a:p>
        </p:txBody>
      </p:sp>
      <p:sp>
        <p:nvSpPr>
          <p:cNvPr id="14" name="TextBox 13"/>
          <p:cNvSpPr txBox="1">
            <a:spLocks noGrp="1" noRot="1" noMove="1" noResize="1" noEditPoints="1" noAdjustHandles="1" noChangeArrowheads="1" noChangeShapeType="1"/>
          </p:cNvSpPr>
          <p:nvPr/>
        </p:nvSpPr>
        <p:spPr>
          <a:xfrm>
            <a:off x="304800" y="1666220"/>
            <a:ext cx="8610600" cy="2831544"/>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PROPER ENVIRONMENT</a:t>
            </a:r>
          </a:p>
          <a:p>
            <a:endParaRPr lang="en-US" sz="1400" dirty="0"/>
          </a:p>
          <a:p>
            <a:r>
              <a:rPr lang="en-US" sz="2000" dirty="0"/>
              <a:t>In nature, the environment in which a thing lives is very influential. The environment affects the growth of that thing. A plant will not grow healthy and fruitful in a bad environment. </a:t>
            </a:r>
          </a:p>
          <a:p>
            <a:endParaRPr lang="en-US" sz="2000" dirty="0"/>
          </a:p>
          <a:p>
            <a:r>
              <a:rPr lang="en-US" sz="2000" dirty="0"/>
              <a:t>This principle is true of the family as well. If parents develop a proper environment in which their children live and grow, they will become healthy, productive and stable individuals.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pic>
        <p:nvPicPr>
          <p:cNvPr id="7172" name="Picture 4" descr="How to Maintain Your Vegetable Garden"/>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243261"/>
            <a:ext cx="2076598" cy="155544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Family Service of El Paso -"/>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9611" y="4227080"/>
            <a:ext cx="2387600" cy="156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811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PARENTING TODAY</a:t>
            </a:r>
          </a:p>
        </p:txBody>
      </p:sp>
      <p:sp>
        <p:nvSpPr>
          <p:cNvPr id="14" name="TextBox 13"/>
          <p:cNvSpPr txBox="1">
            <a:spLocks noGrp="1" noRot="1" noMove="1" noResize="1" noEditPoints="1" noAdjustHandles="1" noChangeArrowheads="1" noChangeShapeType="1"/>
          </p:cNvSpPr>
          <p:nvPr/>
        </p:nvSpPr>
        <p:spPr>
          <a:xfrm>
            <a:off x="304800" y="1666220"/>
            <a:ext cx="8610600" cy="4370427"/>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PROPER ENVIRONMENT</a:t>
            </a:r>
          </a:p>
          <a:p>
            <a:endParaRPr lang="en-US" sz="1100" dirty="0"/>
          </a:p>
          <a:p>
            <a:r>
              <a:rPr lang="en-US" dirty="0"/>
              <a:t>Jesus told a story in Mark 4:1-20 called the Parable of the Sower. (A parable is a heavenly story with an earthly meaning) This story is about a man who sowed seeds in a place with different types of soil. Jesus talked about how the soil determined the growth and fruit bearing of the seed.</a:t>
            </a:r>
          </a:p>
          <a:p>
            <a:endParaRPr lang="en-US" sz="1200" dirty="0"/>
          </a:p>
          <a:p>
            <a:pPr marL="285750" indent="-285750">
              <a:buFont typeface="Arial" panose="020B0604020202020204" pitchFamily="34" charset="0"/>
              <a:buChar char="•"/>
            </a:pPr>
            <a:r>
              <a:rPr lang="en-US" dirty="0"/>
              <a:t>Hard soil—seed would not grow (Mark 4:15)</a:t>
            </a:r>
          </a:p>
          <a:p>
            <a:pPr marL="285750" indent="-285750">
              <a:buFont typeface="Arial" panose="020B0604020202020204" pitchFamily="34" charset="0"/>
              <a:buChar char="•"/>
            </a:pPr>
            <a:r>
              <a:rPr lang="en-US" dirty="0"/>
              <a:t>Rocky soil—seed grew, but unhealthy (Mark 4:16-17)</a:t>
            </a:r>
          </a:p>
          <a:p>
            <a:pPr marL="285750" indent="-285750">
              <a:buFont typeface="Arial" panose="020B0604020202020204" pitchFamily="34" charset="0"/>
              <a:buChar char="•"/>
            </a:pPr>
            <a:r>
              <a:rPr lang="en-US" dirty="0"/>
              <a:t>Weed/Thorn soil—seed grows, but is killed by the bad things around it (Mark 4:18-19)</a:t>
            </a:r>
          </a:p>
          <a:p>
            <a:pPr marL="285750" indent="-285750">
              <a:buFont typeface="Arial" panose="020B0604020202020204" pitchFamily="34" charset="0"/>
              <a:buChar char="•"/>
            </a:pPr>
            <a:r>
              <a:rPr lang="en-US" dirty="0"/>
              <a:t>Rich soil—seed grows healthy and produces fruit (Mark 4:20)</a:t>
            </a:r>
          </a:p>
          <a:p>
            <a:endParaRPr lang="en-US" sz="1200" dirty="0"/>
          </a:p>
          <a:p>
            <a:r>
              <a:rPr lang="en-US" dirty="0"/>
              <a:t>Jesus explained that the soil was like the environments of people’s hearts. The seed is like the Word of God. When the environment (soil) is good, God’s Word can take hold and prosper.</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pic>
        <p:nvPicPr>
          <p:cNvPr id="8194" name="Picture 2" descr="Cathy's Corner: Parable of the Sower | Bible Fun For Kids"/>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b="8675"/>
          <a:stretch/>
        </p:blipFill>
        <p:spPr bwMode="auto">
          <a:xfrm>
            <a:off x="5910262" y="3093206"/>
            <a:ext cx="2971800" cy="96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274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PARENTING TODAY</a:t>
            </a:r>
          </a:p>
        </p:txBody>
      </p:sp>
      <p:sp>
        <p:nvSpPr>
          <p:cNvPr id="14" name="TextBox 13"/>
          <p:cNvSpPr txBox="1">
            <a:spLocks noGrp="1" noRot="1" noMove="1" noResize="1" noEditPoints="1" noAdjustHandles="1" noChangeArrowheads="1" noChangeShapeType="1"/>
          </p:cNvSpPr>
          <p:nvPr/>
        </p:nvSpPr>
        <p:spPr>
          <a:xfrm>
            <a:off x="304800" y="1666220"/>
            <a:ext cx="8610600" cy="4170372"/>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PREPARE THE SOIL OF CHILDREN’S HEARTS</a:t>
            </a:r>
          </a:p>
          <a:p>
            <a:endParaRPr lang="en-US" sz="1100" dirty="0"/>
          </a:p>
          <a:p>
            <a:r>
              <a:rPr lang="en-US" sz="2200" dirty="0"/>
              <a:t>Just like a gardener needs to prepare the soil for proper growth, parents must prepare the hearts of their children to bear God’s fruit in their lives. Parents determine the environment in which their children live. </a:t>
            </a:r>
          </a:p>
          <a:p>
            <a:endParaRPr lang="en-US" sz="2200" dirty="0"/>
          </a:p>
          <a:p>
            <a:r>
              <a:rPr lang="en-US" sz="2200" dirty="0"/>
              <a:t>Parents want their children’s hearts to be open so they can influence their lives by imparting values and truth. They do NOT want their children to be resentful, rebellious, or hardened.</a:t>
            </a:r>
          </a:p>
          <a:p>
            <a:endParaRPr lang="en-US" sz="1600" dirty="0"/>
          </a:p>
          <a:p>
            <a:endParaRPr lang="en-US" sz="1600" dirty="0"/>
          </a:p>
          <a:p>
            <a:r>
              <a:rPr lang="en-US" sz="2200" dirty="0"/>
              <a:t>Deuteronomy 6:1-9 shows the instructions given by God to Moses for parents to learn how to prepare their children’s hearts.</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pic>
        <p:nvPicPr>
          <p:cNvPr id="9218" name="Picture 2" descr="About | Heart Gallery New Mexico"/>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343400"/>
            <a:ext cx="1071027"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643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PARENTING TODAY</a:t>
            </a:r>
          </a:p>
        </p:txBody>
      </p:sp>
      <p:sp>
        <p:nvSpPr>
          <p:cNvPr id="14" name="TextBox 13"/>
          <p:cNvSpPr txBox="1">
            <a:spLocks noGrp="1" noRot="1" noMove="1" noResize="1" noEditPoints="1" noAdjustHandles="1" noChangeArrowheads="1" noChangeShapeType="1"/>
          </p:cNvSpPr>
          <p:nvPr/>
        </p:nvSpPr>
        <p:spPr>
          <a:xfrm>
            <a:off x="304800" y="1666220"/>
            <a:ext cx="8610600" cy="4231928"/>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PREPARE THE SOIL OF CHILDREN’S HEARTS</a:t>
            </a:r>
          </a:p>
          <a:p>
            <a:endParaRPr lang="en-US" sz="1100" dirty="0"/>
          </a:p>
          <a:p>
            <a:r>
              <a:rPr lang="en-US" i="1" dirty="0"/>
              <a:t>These are the commands, decrees and laws the LORD your God directed me to </a:t>
            </a:r>
            <a:r>
              <a:rPr lang="en-US" b="1" i="1" dirty="0"/>
              <a:t>teach</a:t>
            </a:r>
            <a:r>
              <a:rPr lang="en-US" i="1" dirty="0"/>
              <a:t> you to observe in the land that you are crossing the Jordan to possess, so that you, your children and their children after them may fear the LORD your God as long as you live by keeping all his decrees and commands that I give you, and so that you may enjoy long life. Hear, O Israel, and be careful to obey so that it may go well with you and that you may increase greatly in the land flowing with milk and honey, just as the LORD, the God of your fathers, promised you. Hear, O Israel; The LORD our God, the LORD is one. Love the LORD your God with all your heart and with all your soul and with all your strength. These commandments that I give you today are to be upon your hearts. </a:t>
            </a:r>
            <a:r>
              <a:rPr lang="en-US" b="1" i="1" dirty="0"/>
              <a:t>Impress them on your children.</a:t>
            </a:r>
            <a:r>
              <a:rPr lang="en-US" i="1" dirty="0"/>
              <a:t> Talk about them when you </a:t>
            </a:r>
            <a:r>
              <a:rPr lang="en-US" b="1" i="1" dirty="0"/>
              <a:t> sit at home</a:t>
            </a:r>
            <a:r>
              <a:rPr lang="en-US" i="1" dirty="0"/>
              <a:t> and when you </a:t>
            </a:r>
            <a:r>
              <a:rPr lang="en-US" b="1" i="1" dirty="0"/>
              <a:t> walk along the road</a:t>
            </a:r>
            <a:r>
              <a:rPr lang="en-US" i="1" dirty="0"/>
              <a:t>, when you </a:t>
            </a:r>
            <a:r>
              <a:rPr lang="en-US" b="1" i="1" dirty="0"/>
              <a:t>lie down</a:t>
            </a:r>
            <a:r>
              <a:rPr lang="en-US" i="1" dirty="0"/>
              <a:t> and when you </a:t>
            </a:r>
            <a:r>
              <a:rPr lang="en-US" b="1" i="1" dirty="0"/>
              <a:t> get up.</a:t>
            </a:r>
            <a:r>
              <a:rPr lang="en-US" i="1" dirty="0"/>
              <a:t> Tie them as symbols on your hands and bind them on your foreheads. Write them on the doorframes of your houses and on your gates. (Deuteronomy 6:1-9 emphasis added)</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pic>
        <p:nvPicPr>
          <p:cNvPr id="10242" name="Picture 2" descr="Pin on Top 10 Mezuzahs For A New Home"/>
          <p:cNvPicPr>
            <a:picLocks noGrp="1" noRot="1" noChangeAspect="1" noMove="1" noResize="1" noEditPoints="1" noAdjustHandles="1" noChangeArrowheads="1" noChangeShapeType="1" noCrop="1"/>
          </p:cNvPicPr>
          <p:nvPr/>
        </p:nvPicPr>
        <p:blipFill rotWithShape="1">
          <a:blip r:embed="rId4">
            <a:extLst>
              <a:ext uri="{BEBA8EAE-BF5A-486C-A8C5-ECC9F3942E4B}">
                <a14:imgProps xmlns:a14="http://schemas.microsoft.com/office/drawing/2010/main">
                  <a14:imgLayer r:embed="rId5">
                    <a14:imgEffect>
                      <a14:backgroundRemoval t="2250" b="97000" l="39000" r="64500"/>
                    </a14:imgEffect>
                  </a14:imgLayer>
                </a14:imgProps>
              </a:ext>
              <a:ext uri="{28A0092B-C50C-407E-A947-70E740481C1C}">
                <a14:useLocalDpi xmlns:a14="http://schemas.microsoft.com/office/drawing/2010/main" val="0"/>
              </a:ext>
            </a:extLst>
          </a:blip>
          <a:srcRect l="35917" r="32084"/>
          <a:stretch/>
        </p:blipFill>
        <p:spPr bwMode="auto">
          <a:xfrm rot="3575220">
            <a:off x="7005571" y="374935"/>
            <a:ext cx="826422" cy="2582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495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PARENTING TODAY</a:t>
            </a:r>
          </a:p>
        </p:txBody>
      </p:sp>
      <p:sp>
        <p:nvSpPr>
          <p:cNvPr id="14" name="TextBox 13"/>
          <p:cNvSpPr txBox="1">
            <a:spLocks noGrp="1" noRot="1" noMove="1" noResize="1" noEditPoints="1" noAdjustHandles="1" noChangeArrowheads="1" noChangeShapeType="1"/>
          </p:cNvSpPr>
          <p:nvPr/>
        </p:nvSpPr>
        <p:spPr>
          <a:xfrm>
            <a:off x="304800" y="1666220"/>
            <a:ext cx="8610600" cy="3123932"/>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PREPARE THE SOIL OF CHILDREN’S HEARTS</a:t>
            </a:r>
          </a:p>
          <a:p>
            <a:endParaRPr lang="en-US" sz="1100" dirty="0"/>
          </a:p>
          <a:p>
            <a:r>
              <a:rPr lang="en-US" dirty="0"/>
              <a:t>Moses was writing God’s instructions to teach the Israelite children. This was done when they were preparing to enter a land filled with idolatrous and pagan people. Moses gives important information to the parents about how to teach their children. God knew they would be surrounded by a culture contrary to the righteous, truthful living God had called them to. God knew that if they were to remain faithful to Him, they would need to establish a godly heritage in their children.</a:t>
            </a:r>
          </a:p>
          <a:p>
            <a:endParaRPr lang="en-US" dirty="0"/>
          </a:p>
          <a:p>
            <a:r>
              <a:rPr lang="en-US" dirty="0"/>
              <a:t>According to Moses, the following things prepare the soil of children’s hearts: </a:t>
            </a:r>
            <a:r>
              <a:rPr lang="en-US" b="1" dirty="0"/>
              <a:t>clear guidance, consistency, demonstrated example and unconditional love</a:t>
            </a:r>
            <a:r>
              <a:rPr lang="en-US" dirty="0"/>
              <a:t>.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pic>
        <p:nvPicPr>
          <p:cNvPr id="11266" name="Picture 2" descr="Divorce and Separation - Spencerport Central School District"/>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7137" y="4888966"/>
            <a:ext cx="1609725" cy="107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451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PARENTING TODAY</a:t>
            </a:r>
          </a:p>
        </p:txBody>
      </p:sp>
      <p:sp>
        <p:nvSpPr>
          <p:cNvPr id="14" name="TextBox 13"/>
          <p:cNvSpPr txBox="1">
            <a:spLocks noGrp="1" noRot="1" noMove="1" noResize="1" noEditPoints="1" noAdjustHandles="1" noChangeArrowheads="1" noChangeShapeType="1"/>
          </p:cNvSpPr>
          <p:nvPr/>
        </p:nvSpPr>
        <p:spPr>
          <a:xfrm>
            <a:off x="304800" y="1666220"/>
            <a:ext cx="8610600" cy="4231928"/>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CLEAR GUIDANCE</a:t>
            </a:r>
          </a:p>
          <a:p>
            <a:endParaRPr lang="en-US" sz="1400" b="1" dirty="0"/>
          </a:p>
          <a:p>
            <a:r>
              <a:rPr lang="en-US" sz="2000" dirty="0"/>
              <a:t>Parents are the ones called to teach their children. All children need direction—to know what is right and wrong. Children resent it when they do not have boundaries or clear direction. (Proverbs 29:15)</a:t>
            </a:r>
          </a:p>
          <a:p>
            <a:endParaRPr lang="en-US" sz="2000" dirty="0"/>
          </a:p>
          <a:p>
            <a:r>
              <a:rPr lang="en-US" sz="2000" dirty="0"/>
              <a:t>A child left to their own devices will simply adopt the values and behaviors around them. Parents are to be the primary teachers appointed by God to instruct their children’s lives. </a:t>
            </a:r>
          </a:p>
          <a:p>
            <a:endParaRPr lang="en-US" sz="2000" dirty="0"/>
          </a:p>
          <a:p>
            <a:r>
              <a:rPr lang="en-US" sz="2000" dirty="0"/>
              <a:t>Parents are commanded to make sure their children learn God’s truth. If they are not taught His truth at a young age, they may embrace wrong teachings and it is very hard to change their mind as they grown older.</a:t>
            </a:r>
          </a:p>
          <a:p>
            <a:endParaRPr lang="en-US" sz="1050"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pic>
        <p:nvPicPr>
          <p:cNvPr id="12290" name="Picture 2" descr="The Most Important Biblical Truths You Must Teach Your Kids - Our Kingdom  Culture"/>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9466" y="1170911"/>
            <a:ext cx="1673467" cy="1071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291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PARENTING TODAY</a:t>
            </a:r>
          </a:p>
        </p:txBody>
      </p:sp>
      <p:sp>
        <p:nvSpPr>
          <p:cNvPr id="14" name="TextBox 13"/>
          <p:cNvSpPr txBox="1">
            <a:spLocks noGrp="1" noRot="1" noMove="1" noResize="1" noEditPoints="1" noAdjustHandles="1" noChangeArrowheads="1" noChangeShapeType="1"/>
          </p:cNvSpPr>
          <p:nvPr/>
        </p:nvSpPr>
        <p:spPr>
          <a:xfrm>
            <a:off x="304800" y="1666220"/>
            <a:ext cx="8610600" cy="4185761"/>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CONSISTENCY</a:t>
            </a:r>
          </a:p>
          <a:p>
            <a:endParaRPr lang="en-US" sz="1100" b="1" dirty="0"/>
          </a:p>
          <a:p>
            <a:r>
              <a:rPr lang="en-US" sz="1500" dirty="0"/>
              <a:t>Children are greatly affected by the consistency they see in their parents. Moses tells parents to “impress them on your children.” This can also be translated as “teach them diligently.” The word “diligently” comes from a Hebrew word meaning “to sharpen.” Just as a knife must be run over a stone many times to sharpen it, children must be taught over and over about God’s truths. </a:t>
            </a:r>
          </a:p>
          <a:p>
            <a:endParaRPr lang="en-US" sz="1200" dirty="0"/>
          </a:p>
          <a:p>
            <a:r>
              <a:rPr lang="en-US" sz="1500" dirty="0"/>
              <a:t>Parenting should also be as fair as possible. Do not discipline one time and then not another. Do not demand something of one child and not another. The hearts of children will be open when their parents are consistent. </a:t>
            </a:r>
          </a:p>
          <a:p>
            <a:endParaRPr lang="en-US" sz="1200" dirty="0"/>
          </a:p>
          <a:p>
            <a:r>
              <a:rPr lang="en-US" sz="1500" dirty="0"/>
              <a:t>These commands are to be carried out:</a:t>
            </a:r>
          </a:p>
          <a:p>
            <a:r>
              <a:rPr lang="en-US" sz="1500" dirty="0"/>
              <a:t>…when you sit at home</a:t>
            </a:r>
          </a:p>
          <a:p>
            <a:r>
              <a:rPr lang="en-US" sz="1500" dirty="0"/>
              <a:t>…when you walk along the road</a:t>
            </a:r>
          </a:p>
          <a:p>
            <a:r>
              <a:rPr lang="en-US" sz="1500" dirty="0"/>
              <a:t>…when you lie down</a:t>
            </a:r>
          </a:p>
          <a:p>
            <a:r>
              <a:rPr lang="en-US" sz="1500" dirty="0"/>
              <a:t>…when you get up</a:t>
            </a:r>
          </a:p>
          <a:p>
            <a:endParaRPr lang="en-US" sz="1200" dirty="0"/>
          </a:p>
          <a:p>
            <a:r>
              <a:rPr lang="en-US" sz="1500" dirty="0"/>
              <a:t>In other words, ALL THE TIME. Consistency is what makes the difference.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pic>
        <p:nvPicPr>
          <p:cNvPr id="13314" name="Picture 2" descr="Connect with Your Kids With the Walk and Talk Challenge This Summe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873513"/>
            <a:ext cx="2303675" cy="1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767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PARENTING TODAY</a:t>
            </a:r>
          </a:p>
        </p:txBody>
      </p:sp>
      <p:sp>
        <p:nvSpPr>
          <p:cNvPr id="14" name="TextBox 13"/>
          <p:cNvSpPr txBox="1">
            <a:spLocks noGrp="1" noRot="1" noMove="1" noResize="1" noEditPoints="1" noAdjustHandles="1" noChangeArrowheads="1" noChangeShapeType="1"/>
          </p:cNvSpPr>
          <p:nvPr/>
        </p:nvSpPr>
        <p:spPr>
          <a:xfrm>
            <a:off x="374072" y="1666220"/>
            <a:ext cx="8541327" cy="4231928"/>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DEMONSTRATED EXAMPLE</a:t>
            </a:r>
          </a:p>
          <a:p>
            <a:endParaRPr lang="en-US" sz="1100" b="1" dirty="0"/>
          </a:p>
          <a:p>
            <a:r>
              <a:rPr lang="en-US" sz="1900" b="1" dirty="0"/>
              <a:t>Parents are commanded to live what they teach. </a:t>
            </a:r>
            <a:r>
              <a:rPr lang="en-US" sz="1900" dirty="0"/>
              <a:t>The admonition is to be doers of the Word before attempting to teach His Word. (Luke 6:47-49, John 13:17, James 1:22, 1 John 2:17)</a:t>
            </a:r>
          </a:p>
          <a:p>
            <a:endParaRPr lang="en-US" sz="1100" dirty="0"/>
          </a:p>
          <a:p>
            <a:r>
              <a:rPr lang="en-US" sz="1900" dirty="0"/>
              <a:t>Parents are to know God’s Word and obey His commands. They were to live out their faith as a testament to their unbelieving neighbors, merchants and other people they met. Living this example showed their children how to live properly in a land that was opposed to God and how to share God’s love with others as well. </a:t>
            </a:r>
          </a:p>
          <a:p>
            <a:endParaRPr lang="en-US" sz="1050" dirty="0"/>
          </a:p>
          <a:p>
            <a:r>
              <a:rPr lang="en-US" sz="1900" dirty="0"/>
              <a:t>Children are not manipulated by popular culture nearly as much when they see their parents living out what they say they believe. </a:t>
            </a:r>
            <a:r>
              <a:rPr lang="en-US" sz="1900" b="1" dirty="0"/>
              <a:t>Parents have the incredible privilege of molding godly values into the hearts of their children simply by living consistent lives.</a:t>
            </a:r>
            <a:endParaRPr lang="en-US" sz="1900"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pic>
        <p:nvPicPr>
          <p:cNvPr id="14338" name="Picture 2" descr="How to teach your child to cook | Nutrition Scotland"/>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0025" y="1131761"/>
            <a:ext cx="1603375" cy="106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135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PARENTING TODAY</a:t>
            </a:r>
          </a:p>
        </p:txBody>
      </p:sp>
      <p:sp>
        <p:nvSpPr>
          <p:cNvPr id="14" name="TextBox 13"/>
          <p:cNvSpPr txBox="1">
            <a:spLocks noGrp="1" noRot="1" noMove="1" noResize="1" noEditPoints="1" noAdjustHandles="1" noChangeArrowheads="1" noChangeShapeType="1"/>
          </p:cNvSpPr>
          <p:nvPr/>
        </p:nvSpPr>
        <p:spPr>
          <a:xfrm>
            <a:off x="304800" y="1820879"/>
            <a:ext cx="8541327" cy="4016484"/>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UNCONDITIONAL LOVE</a:t>
            </a:r>
          </a:p>
          <a:p>
            <a:endParaRPr lang="en-US" sz="1100" b="1" dirty="0"/>
          </a:p>
          <a:p>
            <a:r>
              <a:rPr lang="en-US" sz="2200" dirty="0"/>
              <a:t>Moses instructs parents to love God “with all their heart.” This unconditional love is to be expressed in human relationships as well. </a:t>
            </a:r>
          </a:p>
          <a:p>
            <a:endParaRPr lang="en-US" sz="2200" dirty="0"/>
          </a:p>
          <a:p>
            <a:r>
              <a:rPr lang="en-US" sz="2200" dirty="0"/>
              <a:t>Jesus affirmed this commandment. (Matthew 22:36-40)</a:t>
            </a:r>
          </a:p>
          <a:p>
            <a:endParaRPr lang="en-US" sz="2200" dirty="0"/>
          </a:p>
          <a:p>
            <a:r>
              <a:rPr lang="en-US" sz="2200" dirty="0"/>
              <a:t>Parents are instructed to love their children and communicate acceptance to them at all times—unconditionally. The command “love your neighbor as yourself” should first be practiced in the home. Practicing this love will open their hearts and make them “good soil” for planting Godly “seed.”</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pic>
        <p:nvPicPr>
          <p:cNvPr id="15362" name="Picture 2" descr="Ten Ways to Show Your Child Love Today - one tough job"/>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399" y="1172733"/>
            <a:ext cx="1978025" cy="1128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288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PARENTING TODAY</a:t>
            </a:r>
          </a:p>
        </p:txBody>
      </p:sp>
      <p:sp>
        <p:nvSpPr>
          <p:cNvPr id="14" name="TextBox 13"/>
          <p:cNvSpPr txBox="1">
            <a:spLocks noGrp="1" noRot="1" noMove="1" noResize="1" noEditPoints="1" noAdjustHandles="1" noChangeArrowheads="1" noChangeShapeType="1"/>
          </p:cNvSpPr>
          <p:nvPr/>
        </p:nvSpPr>
        <p:spPr>
          <a:xfrm>
            <a:off x="304800" y="1820879"/>
            <a:ext cx="8541327" cy="2677656"/>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Parents do not intend to hurt their children, but many times </a:t>
            </a:r>
            <a:r>
              <a:rPr lang="en-US" sz="2400"/>
              <a:t>they wound </a:t>
            </a:r>
            <a:r>
              <a:rPr lang="en-US" sz="2400" dirty="0"/>
              <a:t>them without realizing it. If these wounds are not corrected, they can be carried into adulthood and affect future generations.</a:t>
            </a:r>
          </a:p>
          <a:p>
            <a:endParaRPr lang="en-US" sz="2400" dirty="0"/>
          </a:p>
          <a:p>
            <a:r>
              <a:rPr lang="en-US" sz="2400" dirty="0"/>
              <a:t>How do parents wound their children? What can parents do to help heal their children’s hearts when they do get hurt? </a:t>
            </a:r>
            <a:endParaRPr lang="en-US" sz="2200"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pic>
        <p:nvPicPr>
          <p:cNvPr id="16386" name="Picture 2" descr="Father hugging his crying son - larsenlegalutah"/>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4547121"/>
            <a:ext cx="3886200" cy="140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251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3800" b="1" dirty="0">
                <a:latin typeface="Impact" pitchFamily="34" charset="0"/>
              </a:rPr>
              <a:t>Raising healthy children god’s way</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66700" y="2065780"/>
            <a:ext cx="8610600" cy="338554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 </a:t>
            </a:r>
          </a:p>
          <a:p>
            <a:pPr marL="514350" indent="-514350">
              <a:buAutoNum type="arabicPeriod"/>
            </a:pPr>
            <a:r>
              <a:rPr lang="en-US" sz="2800" dirty="0"/>
              <a:t>To understand that the most important responsibility of a parent is to teach their children about Christ</a:t>
            </a:r>
          </a:p>
          <a:p>
            <a:pPr marL="514350" indent="-514350">
              <a:buAutoNum type="arabicPeriod"/>
            </a:pPr>
            <a:r>
              <a:rPr lang="en-US" sz="2800" dirty="0"/>
              <a:t>To understand the importance of parenting</a:t>
            </a:r>
          </a:p>
          <a:p>
            <a:pPr marL="514350" indent="-514350">
              <a:buAutoNum type="arabicPeriod"/>
            </a:pPr>
            <a:r>
              <a:rPr lang="en-US" sz="2800" dirty="0"/>
              <a:t>To know that being a parent is rewarding, but it also very hard work</a:t>
            </a:r>
          </a:p>
          <a:p>
            <a:pPr algn="ctr"/>
            <a:endParaRPr lang="en-US" sz="2800" b="1" dirty="0"/>
          </a:p>
          <a:p>
            <a:pPr algn="ctr"/>
            <a:r>
              <a:rPr lang="en-US" sz="2800" b="1" dirty="0"/>
              <a:t>DISCUSSION QUESTIONS AT END</a:t>
            </a:r>
            <a:endParaRPr lang="en-US" b="1"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PARENTING TODAY</a:t>
            </a:r>
          </a:p>
        </p:txBody>
      </p:sp>
      <p:sp>
        <p:nvSpPr>
          <p:cNvPr id="14" name="TextBox 13"/>
          <p:cNvSpPr txBox="1">
            <a:spLocks noGrp="1" noRot="1" noMove="1" noResize="1" noEditPoints="1" noAdjustHandles="1" noChangeArrowheads="1" noChangeShapeType="1"/>
          </p:cNvSpPr>
          <p:nvPr/>
        </p:nvSpPr>
        <p:spPr>
          <a:xfrm>
            <a:off x="304800" y="1820879"/>
            <a:ext cx="8541327" cy="2123658"/>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i="1" dirty="0"/>
              <a:t>Fathers, </a:t>
            </a:r>
            <a:r>
              <a:rPr lang="en-US" sz="2200" b="1" i="1" dirty="0"/>
              <a:t>do not exasperate [provoke] your children</a:t>
            </a:r>
            <a:r>
              <a:rPr lang="en-US" sz="2200" i="1" dirty="0"/>
              <a:t>; instead, bring them up in the training and instruction of the Lord. (Ephesians 6:4)</a:t>
            </a:r>
          </a:p>
          <a:p>
            <a:endParaRPr lang="en-US" sz="2200" dirty="0"/>
          </a:p>
          <a:p>
            <a:r>
              <a:rPr lang="en-US" sz="2200" dirty="0"/>
              <a:t>“Provoke” means to stir up feelings of anger or frustration. Parents are to be careful not to intentionally anger or frustrate their children, but to focus on teaching them God’s truth.</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pic>
        <p:nvPicPr>
          <p:cNvPr id="20482" name="Picture 2" descr="Angry Child - No Greater Joy Ministries"/>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053697"/>
            <a:ext cx="2743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2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PARENTING TODAY</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graphicFrame>
        <p:nvGraphicFramePr>
          <p:cNvPr id="8" name="Table 7"/>
          <p:cNvGraphicFramePr>
            <a:graphicFrameLocks noGrp="1" noDrilldown="1" noMove="1" noResize="1"/>
          </p:cNvGraphicFramePr>
          <p:nvPr>
            <p:extLst>
              <p:ext uri="{D42A27DB-BD31-4B8C-83A1-F6EECF244321}">
                <p14:modId xmlns:p14="http://schemas.microsoft.com/office/powerpoint/2010/main" val="3719982627"/>
              </p:ext>
            </p:extLst>
          </p:nvPr>
        </p:nvGraphicFramePr>
        <p:xfrm>
          <a:off x="419100" y="1676400"/>
          <a:ext cx="8305800" cy="4267200"/>
        </p:xfrm>
        <a:graphic>
          <a:graphicData uri="http://schemas.openxmlformats.org/drawingml/2006/table">
            <a:tbl>
              <a:tblPr firstRow="1" bandRow="1">
                <a:tableStyleId>{93296810-A885-4BE3-A3E7-6D5BEEA58F35}</a:tableStyleId>
              </a:tblPr>
              <a:tblGrid>
                <a:gridCol w="8305800">
                  <a:extLst>
                    <a:ext uri="{9D8B030D-6E8A-4147-A177-3AD203B41FA5}">
                      <a16:colId xmlns:a16="http://schemas.microsoft.com/office/drawing/2014/main" val="20000"/>
                    </a:ext>
                  </a:extLst>
                </a:gridCol>
              </a:tblGrid>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2"/>
                          </a:solidFill>
                          <a:effectLst/>
                        </a:rPr>
                        <a:t>Ways a child can be PROVOKED</a:t>
                      </a:r>
                    </a:p>
                  </a:txBody>
                  <a:tcPr marT="182880" marB="0" anchor="ctr">
                    <a:solidFill>
                      <a:schemeClr val="accent2">
                        <a:lumMod val="75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effectLst/>
                        </a:rPr>
                        <a:t>Public</a:t>
                      </a:r>
                      <a:r>
                        <a:rPr lang="en-US" sz="2800" b="1" baseline="0" dirty="0">
                          <a:solidFill>
                            <a:schemeClr val="tx1"/>
                          </a:solidFill>
                          <a:effectLst/>
                        </a:rPr>
                        <a:t> humiliation</a:t>
                      </a:r>
                      <a:r>
                        <a:rPr lang="en-US" sz="2800" b="0" baseline="0" dirty="0">
                          <a:solidFill>
                            <a:schemeClr val="tx1"/>
                          </a:solidFill>
                          <a:effectLst/>
                        </a:rPr>
                        <a:t>-do not yell at or discipline in front of others</a:t>
                      </a:r>
                      <a:endParaRPr lang="en-US" sz="2800" b="0" dirty="0">
                        <a:solidFill>
                          <a:schemeClr val="tx1"/>
                        </a:solidFill>
                        <a:effectLst/>
                      </a:endParaRPr>
                    </a:p>
                  </a:txBody>
                  <a:tcPr marB="91440" anchor="ct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t>Favoritism</a:t>
                      </a:r>
                      <a:r>
                        <a:rPr lang="en-US" sz="2800" b="0" dirty="0"/>
                        <a:t>-do</a:t>
                      </a:r>
                      <a:r>
                        <a:rPr lang="en-US" sz="2800" b="0" baseline="0" dirty="0"/>
                        <a:t> not show more love/attention to one child over another</a:t>
                      </a:r>
                      <a:endParaRPr lang="en-US" sz="2800" b="0" dirty="0"/>
                    </a:p>
                  </a:txBody>
                  <a:tcPr marT="91440">
                    <a:solidFill>
                      <a:schemeClr val="accent2">
                        <a:lumMod val="40000"/>
                        <a:lumOff val="60000"/>
                      </a:schemeClr>
                    </a:solidFill>
                  </a:tcPr>
                </a:tc>
                <a:extLst>
                  <a:ext uri="{0D108BD9-81ED-4DB2-BD59-A6C34878D82A}">
                    <a16:rowId xmlns:a16="http://schemas.microsoft.com/office/drawing/2014/main" val="10002"/>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t>Cruel</a:t>
                      </a:r>
                      <a:r>
                        <a:rPr lang="en-US" sz="2800" b="1" baseline="0" dirty="0"/>
                        <a:t> words</a:t>
                      </a:r>
                      <a:r>
                        <a:rPr lang="en-US" sz="2800" b="0" baseline="0" dirty="0"/>
                        <a:t>-do not curse at or use mean words</a:t>
                      </a:r>
                      <a:endParaRPr lang="en-US" sz="2800" b="0" dirty="0"/>
                    </a:p>
                  </a:txBody>
                  <a:tcPr marT="182880">
                    <a:solidFill>
                      <a:schemeClr val="accent2">
                        <a:lumMod val="20000"/>
                        <a:lumOff val="80000"/>
                      </a:schemeClr>
                    </a:solidFill>
                  </a:tcPr>
                </a:tc>
                <a:extLst>
                  <a:ext uri="{0D108BD9-81ED-4DB2-BD59-A6C34878D82A}">
                    <a16:rowId xmlns:a16="http://schemas.microsoft.com/office/drawing/2014/main" val="10003"/>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t>Broken promises</a:t>
                      </a:r>
                      <a:r>
                        <a:rPr lang="en-US" sz="2800" b="0" dirty="0"/>
                        <a:t>-do</a:t>
                      </a:r>
                      <a:r>
                        <a:rPr lang="en-US" sz="2800" b="0" baseline="0" dirty="0"/>
                        <a:t> not tell them you will do something only to disappoint them by not doing it</a:t>
                      </a:r>
                      <a:endParaRPr lang="en-US" sz="2800" b="1" dirty="0"/>
                    </a:p>
                  </a:txBody>
                  <a:tcPr marT="182880">
                    <a:solidFill>
                      <a:schemeClr val="accent2">
                        <a:lumMod val="40000"/>
                        <a:lumOff val="60000"/>
                      </a:schemeClr>
                    </a:solidFill>
                  </a:tcPr>
                </a:tc>
                <a:extLst>
                  <a:ext uri="{0D108BD9-81ED-4DB2-BD59-A6C34878D82A}">
                    <a16:rowId xmlns:a16="http://schemas.microsoft.com/office/drawing/2014/main" val="1232569372"/>
                  </a:ext>
                </a:extLst>
              </a:tr>
            </a:tbl>
          </a:graphicData>
        </a:graphic>
      </p:graphicFrame>
    </p:spTree>
    <p:extLst>
      <p:ext uri="{BB962C8B-B14F-4D97-AF65-F5344CB8AC3E}">
        <p14:creationId xmlns:p14="http://schemas.microsoft.com/office/powerpoint/2010/main" val="229559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PARENTING TODAY</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graphicFrame>
        <p:nvGraphicFramePr>
          <p:cNvPr id="8" name="Table 7"/>
          <p:cNvGraphicFramePr>
            <a:graphicFrameLocks noGrp="1" noDrilldown="1" noMove="1" noResize="1"/>
          </p:cNvGraphicFramePr>
          <p:nvPr>
            <p:extLst>
              <p:ext uri="{D42A27DB-BD31-4B8C-83A1-F6EECF244321}">
                <p14:modId xmlns:p14="http://schemas.microsoft.com/office/powerpoint/2010/main" val="2721132528"/>
              </p:ext>
            </p:extLst>
          </p:nvPr>
        </p:nvGraphicFramePr>
        <p:xfrm>
          <a:off x="419100" y="1676400"/>
          <a:ext cx="8305800" cy="4267200"/>
        </p:xfrm>
        <a:graphic>
          <a:graphicData uri="http://schemas.openxmlformats.org/drawingml/2006/table">
            <a:tbl>
              <a:tblPr firstRow="1" bandRow="1">
                <a:tableStyleId>{93296810-A885-4BE3-A3E7-6D5BEEA58F35}</a:tableStyleId>
              </a:tblPr>
              <a:tblGrid>
                <a:gridCol w="8305800">
                  <a:extLst>
                    <a:ext uri="{9D8B030D-6E8A-4147-A177-3AD203B41FA5}">
                      <a16:colId xmlns:a16="http://schemas.microsoft.com/office/drawing/2014/main" val="20000"/>
                    </a:ext>
                  </a:extLst>
                </a:gridCol>
              </a:tblGrid>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2"/>
                          </a:solidFill>
                          <a:effectLst/>
                        </a:rPr>
                        <a:t>Ways a child can be PROVOKED</a:t>
                      </a:r>
                    </a:p>
                  </a:txBody>
                  <a:tcPr marT="182880" marB="0" anchor="ctr">
                    <a:solidFill>
                      <a:schemeClr val="accent2">
                        <a:lumMod val="75000"/>
                      </a:schemeClr>
                    </a:solidFill>
                  </a:tcPr>
                </a:tc>
                <a:extLst>
                  <a:ext uri="{0D108BD9-81ED-4DB2-BD59-A6C34878D82A}">
                    <a16:rowId xmlns:a16="http://schemas.microsoft.com/office/drawing/2014/main" val="10000"/>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1" dirty="0"/>
                        <a:t>Neglect</a:t>
                      </a:r>
                      <a:r>
                        <a:rPr lang="en-US" sz="2300" b="0" dirty="0"/>
                        <a:t>-</a:t>
                      </a:r>
                      <a:r>
                        <a:rPr lang="en-US" sz="2300" b="0" baseline="0" dirty="0"/>
                        <a:t>spend consistent time playing and communicating, provide for their basic physical needs (food, clothing, shelter)</a:t>
                      </a:r>
                      <a:endParaRPr lang="en-US" sz="2300" b="1" dirty="0"/>
                    </a:p>
                  </a:txBody>
                  <a:tcPr marT="182880">
                    <a:solidFill>
                      <a:schemeClr val="accent2">
                        <a:lumMod val="20000"/>
                        <a:lumOff val="80000"/>
                      </a:schemeClr>
                    </a:solidFill>
                  </a:tcPr>
                </a:tc>
                <a:extLst>
                  <a:ext uri="{0D108BD9-81ED-4DB2-BD59-A6C34878D82A}">
                    <a16:rowId xmlns:a16="http://schemas.microsoft.com/office/drawing/2014/main" val="3736851741"/>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1" dirty="0"/>
                        <a:t>Unfair/Harsh</a:t>
                      </a:r>
                      <a:r>
                        <a:rPr lang="en-US" sz="2300" b="1" baseline="0" dirty="0"/>
                        <a:t> punishment</a:t>
                      </a:r>
                      <a:r>
                        <a:rPr lang="en-US" sz="2300" b="0" baseline="0" dirty="0"/>
                        <a:t>-discipline fairly</a:t>
                      </a:r>
                      <a:endParaRPr lang="en-US" sz="2300" b="1" dirty="0"/>
                    </a:p>
                  </a:txBody>
                  <a:tcPr marT="182880">
                    <a:solidFill>
                      <a:schemeClr val="accent2">
                        <a:lumMod val="40000"/>
                        <a:lumOff val="60000"/>
                      </a:schemeClr>
                    </a:solidFill>
                  </a:tcPr>
                </a:tc>
                <a:extLst>
                  <a:ext uri="{0D108BD9-81ED-4DB2-BD59-A6C34878D82A}">
                    <a16:rowId xmlns:a16="http://schemas.microsoft.com/office/drawing/2014/main" val="1645067925"/>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1" dirty="0"/>
                        <a:t>Performance based acceptance</a:t>
                      </a:r>
                      <a:r>
                        <a:rPr lang="en-US" sz="2300" b="0" dirty="0"/>
                        <a:t>-do not give</a:t>
                      </a:r>
                      <a:r>
                        <a:rPr lang="en-US" sz="2300" b="0" baseline="0" dirty="0"/>
                        <a:t> your children love and affection ONLY when they have lived up to a standard of performance</a:t>
                      </a:r>
                      <a:endParaRPr lang="en-US" sz="2300" b="1" dirty="0"/>
                    </a:p>
                  </a:txBody>
                  <a:tcPr marT="182880">
                    <a:solidFill>
                      <a:schemeClr val="accent2">
                        <a:lumMod val="20000"/>
                        <a:lumOff val="80000"/>
                      </a:schemeClr>
                    </a:solidFill>
                  </a:tcPr>
                </a:tc>
                <a:extLst>
                  <a:ext uri="{0D108BD9-81ED-4DB2-BD59-A6C34878D82A}">
                    <a16:rowId xmlns:a16="http://schemas.microsoft.com/office/drawing/2014/main" val="3135714136"/>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1" dirty="0"/>
                        <a:t>Refusal</a:t>
                      </a:r>
                      <a:r>
                        <a:rPr lang="en-US" sz="2300" b="1" baseline="0" dirty="0"/>
                        <a:t> to admit wrong</a:t>
                      </a:r>
                      <a:r>
                        <a:rPr lang="en-US" sz="2300" b="0" baseline="0" dirty="0"/>
                        <a:t>-show humility by admitting when you have done wrong</a:t>
                      </a:r>
                      <a:endParaRPr lang="en-US" sz="2300" b="1" dirty="0"/>
                    </a:p>
                  </a:txBody>
                  <a:tcPr marT="182880">
                    <a:solidFill>
                      <a:schemeClr val="accent2">
                        <a:lumMod val="40000"/>
                        <a:lumOff val="60000"/>
                      </a:schemeClr>
                    </a:solidFill>
                  </a:tcPr>
                </a:tc>
                <a:extLst>
                  <a:ext uri="{0D108BD9-81ED-4DB2-BD59-A6C34878D82A}">
                    <a16:rowId xmlns:a16="http://schemas.microsoft.com/office/drawing/2014/main" val="4162022645"/>
                  </a:ext>
                </a:extLst>
              </a:tr>
            </a:tbl>
          </a:graphicData>
        </a:graphic>
      </p:graphicFrame>
    </p:spTree>
    <p:extLst>
      <p:ext uri="{BB962C8B-B14F-4D97-AF65-F5344CB8AC3E}">
        <p14:creationId xmlns:p14="http://schemas.microsoft.com/office/powerpoint/2010/main" val="1350662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PARENTING TODAY</a:t>
            </a:r>
          </a:p>
        </p:txBody>
      </p:sp>
      <p:sp>
        <p:nvSpPr>
          <p:cNvPr id="14" name="TextBox 13"/>
          <p:cNvSpPr txBox="1">
            <a:spLocks noGrp="1" noRot="1" noMove="1" noResize="1" noEditPoints="1" noAdjustHandles="1" noChangeArrowheads="1" noChangeShapeType="1"/>
          </p:cNvSpPr>
          <p:nvPr/>
        </p:nvSpPr>
        <p:spPr>
          <a:xfrm>
            <a:off x="304800" y="1820879"/>
            <a:ext cx="8541327" cy="2123658"/>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dirty="0"/>
              <a:t>Most parents would admit that at one time or another they make mistakes while raising their children. The good news about being followers of Christ is that His love can cover a multitude of sins, even parental ones. (1 Peter 4:8) Doing nothing can deepen a wound, but when a parent takes the steps to heal their child’s heart through Christ’s love, His grace will always redeem.</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pic>
        <p:nvPicPr>
          <p:cNvPr id="17412" name="Picture 4" descr="Why I Apologize to My Children — and You Should Too"/>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53901" y="4057781"/>
            <a:ext cx="3436198" cy="180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407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PARENTING TODAY</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graphicFrame>
        <p:nvGraphicFramePr>
          <p:cNvPr id="8" name="Table 7"/>
          <p:cNvGraphicFramePr>
            <a:graphicFrameLocks noGrp="1" noDrilldown="1" noMove="1" noResize="1"/>
          </p:cNvGraphicFramePr>
          <p:nvPr>
            <p:extLst>
              <p:ext uri="{D42A27DB-BD31-4B8C-83A1-F6EECF244321}">
                <p14:modId xmlns:p14="http://schemas.microsoft.com/office/powerpoint/2010/main" val="3034391654"/>
              </p:ext>
            </p:extLst>
          </p:nvPr>
        </p:nvGraphicFramePr>
        <p:xfrm>
          <a:off x="419100" y="1676400"/>
          <a:ext cx="8305800" cy="3185160"/>
        </p:xfrm>
        <a:graphic>
          <a:graphicData uri="http://schemas.openxmlformats.org/drawingml/2006/table">
            <a:tbl>
              <a:tblPr firstRow="1" bandRow="1">
                <a:tableStyleId>{93296810-A885-4BE3-A3E7-6D5BEEA58F35}</a:tableStyleId>
              </a:tblPr>
              <a:tblGrid>
                <a:gridCol w="8305800">
                  <a:extLst>
                    <a:ext uri="{9D8B030D-6E8A-4147-A177-3AD203B41FA5}">
                      <a16:colId xmlns:a16="http://schemas.microsoft.com/office/drawing/2014/main" val="20000"/>
                    </a:ext>
                  </a:extLst>
                </a:gridCol>
              </a:tblGrid>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2"/>
                          </a:solidFill>
                          <a:effectLst/>
                        </a:rPr>
                        <a:t>Ways to HELP HEAL a child’s</a:t>
                      </a:r>
                      <a:r>
                        <a:rPr lang="en-US" sz="2400" baseline="0" dirty="0">
                          <a:solidFill>
                            <a:schemeClr val="bg2"/>
                          </a:solidFill>
                          <a:effectLst/>
                        </a:rPr>
                        <a:t> heart</a:t>
                      </a:r>
                      <a:endParaRPr lang="en-US" sz="2400" dirty="0">
                        <a:solidFill>
                          <a:schemeClr val="bg2"/>
                        </a:solidFill>
                        <a:effectLst/>
                      </a:endParaRPr>
                    </a:p>
                  </a:txBody>
                  <a:tcPr marT="182880" marB="0" anchor="ctr">
                    <a:solidFill>
                      <a:schemeClr val="accent2">
                        <a:lumMod val="75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effectLst/>
                        </a:rPr>
                        <a:t>Be honest</a:t>
                      </a:r>
                      <a:r>
                        <a:rPr lang="en-US" sz="2800" b="0" dirty="0">
                          <a:solidFill>
                            <a:schemeClr val="tx1"/>
                          </a:solidFill>
                          <a:effectLst/>
                        </a:rPr>
                        <a:t>-</a:t>
                      </a:r>
                      <a:r>
                        <a:rPr lang="en-US" sz="2800" b="0" baseline="0" dirty="0">
                          <a:solidFill>
                            <a:schemeClr val="tx1"/>
                          </a:solidFill>
                          <a:effectLst/>
                        </a:rPr>
                        <a:t> always admit your mistakes and do not make excuses for your wrong behavior</a:t>
                      </a:r>
                      <a:endParaRPr lang="en-US" sz="2800" b="0" dirty="0">
                        <a:solidFill>
                          <a:schemeClr val="tx1"/>
                        </a:solidFill>
                        <a:effectLst/>
                      </a:endParaRPr>
                    </a:p>
                  </a:txBody>
                  <a:tcPr marB="91440" anchor="ct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t>Be humble</a:t>
                      </a:r>
                      <a:r>
                        <a:rPr lang="en-US" sz="2800" b="0" dirty="0"/>
                        <a:t>-be</a:t>
                      </a:r>
                      <a:r>
                        <a:rPr lang="en-US" sz="2800" b="0" baseline="0" dirty="0"/>
                        <a:t> willing to ask your child’s forgiveness </a:t>
                      </a:r>
                      <a:endParaRPr lang="en-US" sz="2800" b="0" dirty="0"/>
                    </a:p>
                  </a:txBody>
                  <a:tcPr marT="91440">
                    <a:solidFill>
                      <a:schemeClr val="accent2">
                        <a:lumMod val="40000"/>
                        <a:lumOff val="60000"/>
                      </a:schemeClr>
                    </a:solidFill>
                  </a:tcPr>
                </a:tc>
                <a:extLst>
                  <a:ext uri="{0D108BD9-81ED-4DB2-BD59-A6C34878D82A}">
                    <a16:rowId xmlns:a16="http://schemas.microsoft.com/office/drawing/2014/main" val="10002"/>
                  </a:ext>
                </a:extLst>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baseline="0" dirty="0"/>
                        <a:t>Be tender</a:t>
                      </a:r>
                      <a:r>
                        <a:rPr lang="en-US" sz="2800" b="0" baseline="0" dirty="0"/>
                        <a:t>-speak softly and gently, touch your child in a loving way (Proverbs 15:1)</a:t>
                      </a:r>
                      <a:endParaRPr lang="en-US" sz="2800" b="0" dirty="0"/>
                    </a:p>
                  </a:txBody>
                  <a:tcPr marT="182880">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64749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PARENTING TODAY</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graphicFrame>
        <p:nvGraphicFramePr>
          <p:cNvPr id="8" name="Table 7"/>
          <p:cNvGraphicFramePr>
            <a:graphicFrameLocks noGrp="1" noDrilldown="1" noMove="1" noResize="1"/>
          </p:cNvGraphicFramePr>
          <p:nvPr>
            <p:extLst>
              <p:ext uri="{D42A27DB-BD31-4B8C-83A1-F6EECF244321}">
                <p14:modId xmlns:p14="http://schemas.microsoft.com/office/powerpoint/2010/main" val="2618741952"/>
              </p:ext>
            </p:extLst>
          </p:nvPr>
        </p:nvGraphicFramePr>
        <p:xfrm>
          <a:off x="419100" y="1676400"/>
          <a:ext cx="8305800" cy="3810000"/>
        </p:xfrm>
        <a:graphic>
          <a:graphicData uri="http://schemas.openxmlformats.org/drawingml/2006/table">
            <a:tbl>
              <a:tblPr firstRow="1" bandRow="1">
                <a:tableStyleId>{93296810-A885-4BE3-A3E7-6D5BEEA58F35}</a:tableStyleId>
              </a:tblPr>
              <a:tblGrid>
                <a:gridCol w="8305800">
                  <a:extLst>
                    <a:ext uri="{9D8B030D-6E8A-4147-A177-3AD203B41FA5}">
                      <a16:colId xmlns:a16="http://schemas.microsoft.com/office/drawing/2014/main" val="20000"/>
                    </a:ext>
                  </a:extLst>
                </a:gridCol>
              </a:tblGrid>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2"/>
                          </a:solidFill>
                          <a:effectLst/>
                        </a:rPr>
                        <a:t>Ways to HELP HEAL a child’s</a:t>
                      </a:r>
                      <a:r>
                        <a:rPr lang="en-US" sz="2400" baseline="0" dirty="0">
                          <a:solidFill>
                            <a:schemeClr val="bg2"/>
                          </a:solidFill>
                          <a:effectLst/>
                        </a:rPr>
                        <a:t> heart</a:t>
                      </a:r>
                      <a:endParaRPr lang="en-US" sz="2400" dirty="0">
                        <a:solidFill>
                          <a:schemeClr val="bg2"/>
                        </a:solidFill>
                        <a:effectLst/>
                      </a:endParaRPr>
                    </a:p>
                  </a:txBody>
                  <a:tcPr marT="182880" marB="0" anchor="ctr">
                    <a:solidFill>
                      <a:schemeClr val="accent2">
                        <a:lumMod val="75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effectLst/>
                        </a:rPr>
                        <a:t>Be consistent</a:t>
                      </a:r>
                      <a:r>
                        <a:rPr lang="en-US" sz="2800" b="0" dirty="0">
                          <a:solidFill>
                            <a:schemeClr val="tx1"/>
                          </a:solidFill>
                          <a:effectLst/>
                        </a:rPr>
                        <a:t>-consistent</a:t>
                      </a:r>
                      <a:r>
                        <a:rPr lang="en-US" sz="2800" b="0" baseline="0" dirty="0">
                          <a:solidFill>
                            <a:schemeClr val="tx1"/>
                          </a:solidFill>
                          <a:effectLst/>
                        </a:rPr>
                        <a:t>, loving, godly behavior is the key to healing hearts, building trust and rebuilding the heart—it is the parent’s job to change damaging behavior</a:t>
                      </a:r>
                      <a:endParaRPr lang="en-US" sz="2800" b="0" dirty="0">
                        <a:solidFill>
                          <a:schemeClr val="tx1"/>
                        </a:solidFill>
                        <a:effectLst/>
                      </a:endParaRPr>
                    </a:p>
                  </a:txBody>
                  <a:tcPr marB="91440" anchor="ctr">
                    <a:solidFill>
                      <a:schemeClr val="accent3">
                        <a:lumMod val="20000"/>
                        <a:lumOff val="80000"/>
                      </a:schemeClr>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t>Be Christ-centered</a:t>
                      </a:r>
                      <a:r>
                        <a:rPr lang="en-US" sz="2800" b="0" dirty="0"/>
                        <a:t>-it is helpful to pray a</a:t>
                      </a:r>
                      <a:r>
                        <a:rPr lang="en-US" sz="2800" b="0" baseline="0" dirty="0"/>
                        <a:t> prayer or repentance in front of the hurt child to show them that you want to change and do better </a:t>
                      </a:r>
                      <a:endParaRPr lang="en-US" sz="2800" b="0" dirty="0"/>
                    </a:p>
                  </a:txBody>
                  <a:tcPr marT="91440">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80097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PARENTING TODAY</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graphicFrame>
        <p:nvGraphicFramePr>
          <p:cNvPr id="8" name="Table 7"/>
          <p:cNvGraphicFramePr>
            <a:graphicFrameLocks noGrp="1" noDrilldown="1" noMove="1" noResize="1"/>
          </p:cNvGraphicFramePr>
          <p:nvPr>
            <p:extLst>
              <p:ext uri="{D42A27DB-BD31-4B8C-83A1-F6EECF244321}">
                <p14:modId xmlns:p14="http://schemas.microsoft.com/office/powerpoint/2010/main" val="3332468661"/>
              </p:ext>
            </p:extLst>
          </p:nvPr>
        </p:nvGraphicFramePr>
        <p:xfrm>
          <a:off x="419100" y="1676400"/>
          <a:ext cx="8305800" cy="4099560"/>
        </p:xfrm>
        <a:graphic>
          <a:graphicData uri="http://schemas.openxmlformats.org/drawingml/2006/table">
            <a:tbl>
              <a:tblPr firstRow="1" bandRow="1">
                <a:tableStyleId>{93296810-A885-4BE3-A3E7-6D5BEEA58F35}</a:tableStyleId>
              </a:tblPr>
              <a:tblGrid>
                <a:gridCol w="8305800">
                  <a:extLst>
                    <a:ext uri="{9D8B030D-6E8A-4147-A177-3AD203B41FA5}">
                      <a16:colId xmlns:a16="http://schemas.microsoft.com/office/drawing/2014/main" val="20000"/>
                    </a:ext>
                  </a:extLst>
                </a:gridCol>
              </a:tblGrid>
              <a:tr h="381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2"/>
                          </a:solidFill>
                          <a:effectLst/>
                        </a:rPr>
                        <a:t>Ways to HELP HEAL a child’s</a:t>
                      </a:r>
                      <a:r>
                        <a:rPr lang="en-US" sz="2400" baseline="0" dirty="0">
                          <a:solidFill>
                            <a:schemeClr val="bg2"/>
                          </a:solidFill>
                          <a:effectLst/>
                        </a:rPr>
                        <a:t> heart</a:t>
                      </a:r>
                      <a:endParaRPr lang="en-US" sz="2400" dirty="0">
                        <a:solidFill>
                          <a:schemeClr val="bg2"/>
                        </a:solidFill>
                        <a:effectLst/>
                      </a:endParaRPr>
                    </a:p>
                  </a:txBody>
                  <a:tcPr marT="182880" marB="0" anchor="ctr">
                    <a:solidFill>
                      <a:schemeClr val="accent2">
                        <a:lumMod val="75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effectLst/>
                        </a:rPr>
                        <a:t>Example Prayer:</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0" i="1" dirty="0">
                          <a:solidFill>
                            <a:schemeClr val="tx1"/>
                          </a:solidFill>
                          <a:effectLst/>
                        </a:rPr>
                        <a:t>Dear Lord Jesus,</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0" i="1" dirty="0">
                          <a:solidFill>
                            <a:schemeClr val="tx1"/>
                          </a:solidFill>
                          <a:effectLst/>
                        </a:rPr>
                        <a:t>I have acted very wrong</a:t>
                      </a:r>
                      <a:r>
                        <a:rPr lang="en-US" sz="2800" b="0" i="1" baseline="0" dirty="0">
                          <a:solidFill>
                            <a:schemeClr val="tx1"/>
                          </a:solidFill>
                          <a:effectLst/>
                        </a:rPr>
                        <a:t> with my son (daughter). Will you forgive me for what I have done? Please heal the heart of my child and let them know my love for them. Change my heart so I will never act this way again. Thank you for your forgiveness. Heal our hearts, Lord, so we may honor you. Amen</a:t>
                      </a:r>
                      <a:endParaRPr lang="en-US" sz="2800" b="0" i="1" dirty="0">
                        <a:solidFill>
                          <a:schemeClr val="tx1"/>
                        </a:solidFill>
                        <a:effectLst/>
                      </a:endParaRPr>
                    </a:p>
                  </a:txBody>
                  <a:tcPr marB="91440" anchor="ct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pic>
        <p:nvPicPr>
          <p:cNvPr id="21506" name="Picture 2" descr="10 Powerful Prayers to Pray Over Your Children (For All Ages) | Compassion  UK"/>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7886" y="2031980"/>
            <a:ext cx="1637531" cy="1092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843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340427" y="1425833"/>
            <a:ext cx="70104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A Brief Summary</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533400" y="2038317"/>
            <a:ext cx="8343899" cy="36317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anose="05000000000000000000" pitchFamily="2" charset="2"/>
              <a:buChar char="ü"/>
            </a:pPr>
            <a:r>
              <a:rPr lang="en-US" sz="2600" b="1" dirty="0">
                <a:solidFill>
                  <a:schemeClr val="accent2"/>
                </a:solidFill>
              </a:rPr>
              <a:t>It takes a lot of effort to raise children correctly.</a:t>
            </a:r>
          </a:p>
          <a:p>
            <a:pPr marL="342900" indent="-342900">
              <a:buFont typeface="Wingdings" panose="05000000000000000000" pitchFamily="2" charset="2"/>
              <a:buChar char="ü"/>
            </a:pPr>
            <a:r>
              <a:rPr lang="en-US" sz="2600" b="1" dirty="0">
                <a:solidFill>
                  <a:schemeClr val="accent2"/>
                </a:solidFill>
              </a:rPr>
              <a:t>It is important that parents recognize they can wound their children through incorrect parenting.</a:t>
            </a:r>
          </a:p>
          <a:p>
            <a:pPr marL="342900" indent="-342900">
              <a:buFont typeface="Wingdings" panose="05000000000000000000" pitchFamily="2" charset="2"/>
              <a:buChar char="ü"/>
            </a:pPr>
            <a:r>
              <a:rPr lang="en-US" sz="2600" b="1" dirty="0">
                <a:solidFill>
                  <a:schemeClr val="accent2"/>
                </a:solidFill>
              </a:rPr>
              <a:t>They can also help heal children so they can mature into good parents themselves.</a:t>
            </a:r>
          </a:p>
          <a:p>
            <a:pPr marL="342900" indent="-342900">
              <a:buFont typeface="Wingdings" panose="05000000000000000000" pitchFamily="2" charset="2"/>
              <a:buChar char="ü"/>
            </a:pPr>
            <a:r>
              <a:rPr lang="en-US" sz="2600" b="1" dirty="0">
                <a:solidFill>
                  <a:schemeClr val="accent2"/>
                </a:solidFill>
              </a:rPr>
              <a:t>Children’s hearts are impressionable and vulnerable.</a:t>
            </a:r>
          </a:p>
          <a:p>
            <a:pPr marL="342900" indent="-342900">
              <a:buFont typeface="Wingdings" panose="05000000000000000000" pitchFamily="2" charset="2"/>
              <a:buChar char="ü"/>
            </a:pPr>
            <a:r>
              <a:rPr lang="en-US" sz="2600" b="1" dirty="0">
                <a:solidFill>
                  <a:schemeClr val="accent2"/>
                </a:solidFill>
              </a:rPr>
              <a:t>This teaching has revealed how a parent can prepare their hearts so fruitful lives can result.</a:t>
            </a:r>
          </a:p>
          <a:p>
            <a:pPr marL="342900" indent="-342900">
              <a:buFont typeface="Wingdings" panose="05000000000000000000" pitchFamily="2" charset="2"/>
              <a:buChar char="ü"/>
            </a:pPr>
            <a:endParaRPr lang="en-US" sz="2200" b="1" dirty="0">
              <a:solidFill>
                <a:schemeClr val="accent2"/>
              </a:solidFill>
            </a:endParaRP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spTree>
    <p:extLst>
      <p:ext uri="{BB962C8B-B14F-4D97-AF65-F5344CB8AC3E}">
        <p14:creationId xmlns:p14="http://schemas.microsoft.com/office/powerpoint/2010/main" val="3553001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340427" y="1425833"/>
            <a:ext cx="70104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A Brief Summary</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533400" y="2038317"/>
            <a:ext cx="8343899" cy="34778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b="1" dirty="0">
                <a:solidFill>
                  <a:schemeClr val="accent2"/>
                </a:solidFill>
              </a:rPr>
              <a:t>The family has always been God’s idea. It is intended to be the foundation upon which civilization is built. Marriage becomes the cornerstone of the family. Children become the promise and hope of God’s heritage continuing from generation to generation. When families are built with God’s wisdom and grace, blessing will exist without measure in the nations where these families live. </a:t>
            </a:r>
          </a:p>
          <a:p>
            <a:endParaRPr lang="en-US" sz="2200" b="1" dirty="0">
              <a:solidFill>
                <a:schemeClr val="accent2"/>
              </a:solidFill>
            </a:endParaRPr>
          </a:p>
          <a:p>
            <a:r>
              <a:rPr lang="en-US" sz="2200" b="1" dirty="0">
                <a:solidFill>
                  <a:schemeClr val="accent2"/>
                </a:solidFill>
              </a:rPr>
              <a:t>Therefore, be committed to building Christian families and learn to enjoy the presence of Christ in your home. Where His presence is welcomed, you will discover God’s peace, love and joy.</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spTree>
    <p:extLst>
      <p:ext uri="{BB962C8B-B14F-4D97-AF65-F5344CB8AC3E}">
        <p14:creationId xmlns:p14="http://schemas.microsoft.com/office/powerpoint/2010/main" val="3423978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4943058"/>
            <a:chOff x="0" y="0"/>
            <a:chExt cx="9144000" cy="4943058"/>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noGrp="1" noRot="1" noMove="1" noResize="1" noEditPoints="1" noAdjustHandles="1" noChangeArrowheads="1" noChangeShapeType="1"/>
            </p:cNvSpPr>
            <p:nvPr/>
          </p:nvSpPr>
          <p:spPr>
            <a:xfrm>
              <a:off x="685800" y="2819400"/>
              <a:ext cx="4792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DISCUSSION</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QUESTIONS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2" name="Picture 1" descr="Discussion clipart - Hurca!"/>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51500" b="90000" l="53375" r="89875">
                        <a14:foregroundMark x1="60125" y1="60000" x2="60125" y2="60000"/>
                        <a14:foregroundMark x1="65750" y1="71875" x2="65750" y2="71875"/>
                      </a14:backgroundRemoval>
                    </a14:imgEffect>
                  </a14:imgLayer>
                </a14:imgProps>
              </a:ext>
              <a:ext uri="{28A0092B-C50C-407E-A947-70E740481C1C}">
                <a14:useLocalDpi xmlns:a14="http://schemas.microsoft.com/office/drawing/2010/main" val="0"/>
              </a:ext>
            </a:extLst>
          </a:blip>
          <a:srcRect l="48888" t="50000" r="5556" b="5556"/>
          <a:stretch/>
        </p:blipFill>
        <p:spPr>
          <a:xfrm>
            <a:off x="4879150" y="1530711"/>
            <a:ext cx="4217670" cy="4114800"/>
          </a:xfrm>
          <a:prstGeom prst="rect">
            <a:avLst/>
          </a:prstGeom>
        </p:spPr>
      </p:pic>
      <p:pic>
        <p:nvPicPr>
          <p:cNvPr id="16" name="Picture 15"/>
          <p:cNvPicPr>
            <a:picLocks noGrp="1" noRot="1" noChangeAspect="1" noMove="1" noResize="1" noEditPoints="1" noAdjustHandles="1" noChangeArrowheads="1" noChangeShapeType="1" noCrop="1"/>
          </p:cNvPicPr>
          <p:nvPr/>
        </p:nvPicPr>
        <p:blipFill>
          <a:blip r:embed="rId5"/>
          <a:stretch>
            <a:fillRect/>
          </a:stretch>
        </p:blipFill>
        <p:spPr>
          <a:xfrm>
            <a:off x="0" y="6005512"/>
            <a:ext cx="9144000" cy="852488"/>
          </a:xfrm>
          <a:prstGeom prst="rect">
            <a:avLst/>
          </a:prstGeom>
        </p:spPr>
      </p:pic>
      <p:sp>
        <p:nvSpPr>
          <p:cNvPr id="1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07459" y="1466695"/>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a:t>
            </a:r>
          </a:p>
        </p:txBody>
      </p:sp>
      <p:sp>
        <p:nvSpPr>
          <p:cNvPr id="14" name="TextBox 13"/>
          <p:cNvSpPr txBox="1">
            <a:spLocks noGrp="1" noRot="1" noMove="1" noResize="1" noEditPoints="1" noAdjustHandles="1" noChangeArrowheads="1" noChangeShapeType="1"/>
          </p:cNvSpPr>
          <p:nvPr/>
        </p:nvSpPr>
        <p:spPr>
          <a:xfrm>
            <a:off x="304800" y="2074545"/>
            <a:ext cx="8610600"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…we will tell the next generation the praiseworthy deeds of the LORD, his power, and the wonders he has done…so the next generation would know them, even the children yet to be born, and they in turn would tell their children. Then they would put their trust in the God and would not forget his deeds but would keep his commands.</a:t>
            </a:r>
          </a:p>
          <a:p>
            <a:endParaRPr lang="en-US" sz="2400" dirty="0"/>
          </a:p>
          <a:p>
            <a:r>
              <a:rPr lang="en-US" sz="2400" dirty="0"/>
              <a:t>Psalm 78:4, 6-7</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grpSp>
        <p:nvGrpSpPr>
          <p:cNvPr id="9" name="Group 8">
            <a:extLst>
              <a:ext uri="{FF2B5EF4-FFF2-40B4-BE49-F238E27FC236}">
                <a16:creationId xmlns:a16="http://schemas.microsoft.com/office/drawing/2014/main" id="{6F0FE158-3723-BC42-BBBD-9CAE2FAF578D}"/>
              </a:ext>
            </a:extLst>
          </p:cNvPr>
          <p:cNvGrpSpPr/>
          <p:nvPr/>
        </p:nvGrpSpPr>
        <p:grpSpPr>
          <a:xfrm>
            <a:off x="2638425" y="4117777"/>
            <a:ext cx="3867150" cy="2158678"/>
            <a:chOff x="2638425" y="4117777"/>
            <a:chExt cx="3867150" cy="2158678"/>
          </a:xfrm>
        </p:grpSpPr>
        <p:pic>
          <p:nvPicPr>
            <p:cNvPr id="10" name="Picture 2" descr="Open Bible transparent PNG - StickPNG">
              <a:extLst>
                <a:ext uri="{FF2B5EF4-FFF2-40B4-BE49-F238E27FC236}">
                  <a16:creationId xmlns:a16="http://schemas.microsoft.com/office/drawing/2014/main" id="{92CD4336-D6B0-D2C3-A57A-54D6ABA3DB8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weapon&#10;&#10;Description automatically generated">
              <a:extLst>
                <a:ext uri="{FF2B5EF4-FFF2-40B4-BE49-F238E27FC236}">
                  <a16:creationId xmlns:a16="http://schemas.microsoft.com/office/drawing/2014/main" id="{79120916-34F3-672A-4188-488073142112}"/>
                </a:ext>
              </a:extLst>
            </p:cNvPr>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04394" y="4566767"/>
              <a:ext cx="2378330" cy="756629"/>
            </a:xfrm>
            <a:prstGeom prst="rect">
              <a:avLst/>
            </a:prstGeom>
          </p:spPr>
        </p:pic>
      </p:grpSp>
    </p:spTree>
    <p:extLst>
      <p:ext uri="{BB962C8B-B14F-4D97-AF65-F5344CB8AC3E}">
        <p14:creationId xmlns:p14="http://schemas.microsoft.com/office/powerpoint/2010/main" val="1480731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333500" y="1186071"/>
            <a:ext cx="7658100" cy="4647426"/>
          </a:xfrm>
          <a:prstGeom prst="rect">
            <a:avLst/>
          </a:prstGeom>
          <a:noFill/>
        </p:spPr>
        <p:txBody>
          <a:bodyPr wrap="square" rtlCol="0">
            <a:spAutoFit/>
          </a:bodyPr>
          <a:lstStyle/>
          <a:p>
            <a:r>
              <a:rPr lang="en-US" sz="2400" b="1" dirty="0">
                <a:solidFill>
                  <a:srgbClr val="0070C0"/>
                </a:solidFill>
              </a:rPr>
              <a:t>Read the following Bible verses about being a “doer” of God’s Word before being about to be a “teacher” of His word to children.</a:t>
            </a:r>
          </a:p>
          <a:p>
            <a:endParaRPr lang="en-US" sz="2400" b="1" u="sng" dirty="0">
              <a:solidFill>
                <a:srgbClr val="0070C0"/>
              </a:solidFill>
              <a:effectLst>
                <a:outerShdw blurRad="38100" dist="38100" dir="2700000" algn="tl">
                  <a:srgbClr val="000000">
                    <a:alpha val="43137"/>
                  </a:srgbClr>
                </a:outerShdw>
              </a:effectLst>
            </a:endParaRPr>
          </a:p>
          <a:p>
            <a:endParaRPr lang="en-US" sz="2400" b="1" u="sng" dirty="0">
              <a:solidFill>
                <a:srgbClr val="0070C0"/>
              </a:solidFill>
              <a:effectLst>
                <a:outerShdw blurRad="38100" dist="38100" dir="2700000" algn="tl">
                  <a:srgbClr val="000000">
                    <a:alpha val="43137"/>
                  </a:srgbClr>
                </a:outerShdw>
              </a:effectLst>
            </a:endParaRPr>
          </a:p>
          <a:p>
            <a:endParaRPr lang="en-US" sz="2400" b="1" u="sng" dirty="0">
              <a:solidFill>
                <a:srgbClr val="0070C0"/>
              </a:solidFill>
              <a:effectLst>
                <a:outerShdw blurRad="38100" dist="38100" dir="2700000" algn="tl">
                  <a:srgbClr val="000000">
                    <a:alpha val="43137"/>
                  </a:srgbClr>
                </a:outerShdw>
              </a:effectLst>
            </a:endParaRPr>
          </a:p>
          <a:p>
            <a:endParaRPr lang="en-US" sz="2400" b="1" u="sng" dirty="0">
              <a:solidFill>
                <a:srgbClr val="0070C0"/>
              </a:solidFill>
              <a:effectLst>
                <a:outerShdw blurRad="38100" dist="38100" dir="2700000" algn="tl">
                  <a:srgbClr val="000000">
                    <a:alpha val="43137"/>
                  </a:srgbClr>
                </a:outerShdw>
              </a:effectLst>
            </a:endParaRPr>
          </a:p>
          <a:p>
            <a:pPr marL="457200" indent="-457200">
              <a:buFont typeface="Arial" panose="020B0604020202020204" pitchFamily="34" charset="0"/>
              <a:buChar char="•"/>
            </a:pPr>
            <a:r>
              <a:rPr lang="en-US" sz="3200" dirty="0">
                <a:solidFill>
                  <a:srgbClr val="0070C0"/>
                </a:solidFill>
              </a:rPr>
              <a:t>What do these verses instruct the believer to do?</a:t>
            </a:r>
          </a:p>
          <a:p>
            <a:pPr marL="457200" indent="-457200">
              <a:buFont typeface="Arial" panose="020B0604020202020204" pitchFamily="34" charset="0"/>
              <a:buChar char="•"/>
            </a:pPr>
            <a:r>
              <a:rPr lang="en-US" sz="3200" dirty="0">
                <a:solidFill>
                  <a:srgbClr val="0070C0"/>
                </a:solidFill>
              </a:rPr>
              <a:t>How does this relate to being a good parent?</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7"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sp>
        <p:nvSpPr>
          <p:cNvPr id="3" name="TextBox 2"/>
          <p:cNvSpPr txBox="1">
            <a:spLocks noGrp="1" noRot="1" noMove="1" noResize="1" noEditPoints="1" noAdjustHandles="1" noChangeArrowheads="1" noChangeShapeType="1"/>
          </p:cNvSpPr>
          <p:nvPr/>
        </p:nvSpPr>
        <p:spPr>
          <a:xfrm>
            <a:off x="2209800" y="2514600"/>
            <a:ext cx="2493888" cy="954107"/>
          </a:xfrm>
          <a:prstGeom prst="rect">
            <a:avLst/>
          </a:prstGeom>
          <a:noFill/>
        </p:spPr>
        <p:txBody>
          <a:bodyPr wrap="none" rtlCol="0">
            <a:spAutoFit/>
          </a:bodyPr>
          <a:lstStyle/>
          <a:p>
            <a:pPr marL="285750" indent="-285750">
              <a:buFont typeface="Arial" panose="020B0604020202020204" pitchFamily="34" charset="0"/>
              <a:buChar char="•"/>
            </a:pPr>
            <a:r>
              <a:rPr lang="en-US" sz="2800" b="1" dirty="0">
                <a:solidFill>
                  <a:srgbClr val="0070C0"/>
                </a:solidFill>
              </a:rPr>
              <a:t>Luke 6:47-49</a:t>
            </a:r>
          </a:p>
          <a:p>
            <a:pPr marL="285750" indent="-285750">
              <a:buFont typeface="Arial" panose="020B0604020202020204" pitchFamily="34" charset="0"/>
              <a:buChar char="•"/>
            </a:pPr>
            <a:r>
              <a:rPr lang="en-US" sz="2800" b="1" dirty="0">
                <a:solidFill>
                  <a:srgbClr val="0070C0"/>
                </a:solidFill>
              </a:rPr>
              <a:t>James 1:22</a:t>
            </a:r>
          </a:p>
        </p:txBody>
      </p:sp>
      <p:sp>
        <p:nvSpPr>
          <p:cNvPr id="10" name="TextBox 9"/>
          <p:cNvSpPr txBox="1">
            <a:spLocks noGrp="1" noRot="1" noMove="1" noResize="1" noEditPoints="1" noAdjustHandles="1" noChangeArrowheads="1" noChangeShapeType="1"/>
          </p:cNvSpPr>
          <p:nvPr/>
        </p:nvSpPr>
        <p:spPr>
          <a:xfrm>
            <a:off x="4800600" y="2514599"/>
            <a:ext cx="2267865" cy="954107"/>
          </a:xfrm>
          <a:prstGeom prst="rect">
            <a:avLst/>
          </a:prstGeom>
          <a:noFill/>
        </p:spPr>
        <p:txBody>
          <a:bodyPr wrap="none" rtlCol="0">
            <a:spAutoFit/>
          </a:bodyPr>
          <a:lstStyle/>
          <a:p>
            <a:pPr marL="285750" indent="-285750">
              <a:buFont typeface="Arial" panose="020B0604020202020204" pitchFamily="34" charset="0"/>
              <a:buChar char="•"/>
            </a:pPr>
            <a:r>
              <a:rPr lang="en-US" sz="2800" b="1" dirty="0">
                <a:solidFill>
                  <a:srgbClr val="0070C0"/>
                </a:solidFill>
              </a:rPr>
              <a:t>John 13:17</a:t>
            </a:r>
          </a:p>
          <a:p>
            <a:pPr marL="285750" indent="-285750">
              <a:buFont typeface="Arial" panose="020B0604020202020204" pitchFamily="34" charset="0"/>
              <a:buChar char="•"/>
            </a:pPr>
            <a:r>
              <a:rPr lang="en-US" sz="2800" b="1" dirty="0">
                <a:solidFill>
                  <a:srgbClr val="0070C0"/>
                </a:solidFill>
              </a:rPr>
              <a:t>1 John 2:17</a:t>
            </a:r>
          </a:p>
        </p:txBody>
      </p:sp>
    </p:spTree>
    <p:extLst>
      <p:ext uri="{BB962C8B-B14F-4D97-AF65-F5344CB8AC3E}">
        <p14:creationId xmlns:p14="http://schemas.microsoft.com/office/powerpoint/2010/main" val="3608984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333500" y="1186071"/>
            <a:ext cx="7658100" cy="4601260"/>
          </a:xfrm>
          <a:prstGeom prst="rect">
            <a:avLst/>
          </a:prstGeom>
          <a:noFill/>
        </p:spPr>
        <p:txBody>
          <a:bodyPr wrap="square" rtlCol="0">
            <a:spAutoFit/>
          </a:bodyPr>
          <a:lstStyle/>
          <a:p>
            <a:r>
              <a:rPr lang="en-US" sz="2400" b="1" dirty="0">
                <a:solidFill>
                  <a:srgbClr val="0070C0"/>
                </a:solidFill>
              </a:rPr>
              <a:t>Read the following Bible verses in class. Discuss each of the following instructions on how to prepare the “soil” of a child’s heart.</a:t>
            </a:r>
          </a:p>
          <a:p>
            <a:endParaRPr lang="en-US" sz="1400" b="1" u="sng" dirty="0">
              <a:solidFill>
                <a:srgbClr val="0070C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300" b="1" u="sng" dirty="0">
                <a:solidFill>
                  <a:srgbClr val="0070C0"/>
                </a:solidFill>
              </a:rPr>
              <a:t>Clear guidance</a:t>
            </a:r>
            <a:r>
              <a:rPr lang="en-US" sz="2300" dirty="0">
                <a:solidFill>
                  <a:srgbClr val="0070C0"/>
                </a:solidFill>
              </a:rPr>
              <a:t> (Proverbs 29:15)—why is it so important to provide guidance to a child?</a:t>
            </a:r>
          </a:p>
          <a:p>
            <a:pPr marL="342900" indent="-342900">
              <a:buFont typeface="Arial" panose="020B0604020202020204" pitchFamily="34" charset="0"/>
              <a:buChar char="•"/>
            </a:pPr>
            <a:r>
              <a:rPr lang="en-US" sz="2300" b="1" u="sng" dirty="0">
                <a:solidFill>
                  <a:srgbClr val="0070C0"/>
                </a:solidFill>
              </a:rPr>
              <a:t>Consistency</a:t>
            </a:r>
            <a:r>
              <a:rPr lang="en-US" sz="2300" dirty="0">
                <a:solidFill>
                  <a:srgbClr val="0070C0"/>
                </a:solidFill>
              </a:rPr>
              <a:t> (Deuteronomy 6:7)—Discuss the four instances when these commands were to be carried out.</a:t>
            </a:r>
          </a:p>
          <a:p>
            <a:pPr marL="342900" indent="-342900">
              <a:buFont typeface="Arial" panose="020B0604020202020204" pitchFamily="34" charset="0"/>
              <a:buChar char="•"/>
            </a:pPr>
            <a:r>
              <a:rPr lang="en-US" sz="2300" b="1" u="sng" dirty="0">
                <a:solidFill>
                  <a:srgbClr val="0070C0"/>
                </a:solidFill>
              </a:rPr>
              <a:t>Demonstrated example</a:t>
            </a:r>
            <a:r>
              <a:rPr lang="en-US" sz="2300" dirty="0">
                <a:solidFill>
                  <a:srgbClr val="0070C0"/>
                </a:solidFill>
              </a:rPr>
              <a:t> (Deuteronomy 6:1-3)—why is it important to lead by example?</a:t>
            </a:r>
          </a:p>
          <a:p>
            <a:pPr marL="342900" indent="-342900">
              <a:buFont typeface="Arial" panose="020B0604020202020204" pitchFamily="34" charset="0"/>
              <a:buChar char="•"/>
            </a:pPr>
            <a:r>
              <a:rPr lang="en-US" sz="2300" b="1" u="sng" dirty="0">
                <a:solidFill>
                  <a:srgbClr val="0070C0"/>
                </a:solidFill>
              </a:rPr>
              <a:t>Unconditional love</a:t>
            </a:r>
            <a:r>
              <a:rPr lang="en-US" sz="2300" dirty="0">
                <a:solidFill>
                  <a:srgbClr val="0070C0"/>
                </a:solidFill>
              </a:rPr>
              <a:t> (Deuteronomy 6:5)—Discuss the meaning of unconditional love. Why are parents instructed to love “with all their heart?”</a:t>
            </a:r>
            <a:endParaRPr lang="en-US" sz="2300" b="1" u="sng" dirty="0">
              <a:solidFill>
                <a:srgbClr val="0070C0"/>
              </a:solidFill>
            </a:endParaRP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7"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spTree>
    <p:extLst>
      <p:ext uri="{BB962C8B-B14F-4D97-AF65-F5344CB8AC3E}">
        <p14:creationId xmlns:p14="http://schemas.microsoft.com/office/powerpoint/2010/main" val="3655090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333500" y="1186071"/>
            <a:ext cx="7658100" cy="4739759"/>
          </a:xfrm>
          <a:prstGeom prst="rect">
            <a:avLst/>
          </a:prstGeom>
          <a:noFill/>
        </p:spPr>
        <p:txBody>
          <a:bodyPr wrap="square" rtlCol="0">
            <a:spAutoFit/>
          </a:bodyPr>
          <a:lstStyle/>
          <a:p>
            <a:r>
              <a:rPr lang="en-US" sz="2400" b="1" dirty="0">
                <a:solidFill>
                  <a:srgbClr val="0070C0"/>
                </a:solidFill>
              </a:rPr>
              <a:t>Review “Ways a child can be provoked” and “Ways to help heal your child’s heart.”</a:t>
            </a:r>
          </a:p>
          <a:p>
            <a:endParaRPr lang="en-US" sz="1400" b="1" u="sng" dirty="0">
              <a:solidFill>
                <a:srgbClr val="0070C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sz="2400" dirty="0">
                <a:solidFill>
                  <a:srgbClr val="0070C0"/>
                </a:solidFill>
              </a:rPr>
              <a:t>Can you remember something your parents did that wounded your heart when you were a child? If so, share and discuss how this could have been prevented and how it could have been healed.</a:t>
            </a:r>
          </a:p>
          <a:p>
            <a:pPr marL="342900" indent="-342900">
              <a:buFont typeface="Arial" panose="020B0604020202020204" pitchFamily="34" charset="0"/>
              <a:buChar char="•"/>
            </a:pPr>
            <a:r>
              <a:rPr lang="en-US" sz="2400" dirty="0">
                <a:solidFill>
                  <a:srgbClr val="0070C0"/>
                </a:solidFill>
              </a:rPr>
              <a:t>Discuss the concept of “exasperating [provoking] your children to anger.</a:t>
            </a:r>
          </a:p>
          <a:p>
            <a:pPr marL="342900" indent="-342900">
              <a:buFont typeface="Arial" panose="020B0604020202020204" pitchFamily="34" charset="0"/>
              <a:buChar char="•"/>
            </a:pPr>
            <a:r>
              <a:rPr lang="en-US" sz="2400" dirty="0">
                <a:solidFill>
                  <a:srgbClr val="0070C0"/>
                </a:solidFill>
              </a:rPr>
              <a:t>What does this mean? How can it be prevented?</a:t>
            </a:r>
          </a:p>
          <a:p>
            <a:pPr marL="342900" indent="-342900">
              <a:buFont typeface="Arial" panose="020B0604020202020204" pitchFamily="34" charset="0"/>
              <a:buChar char="•"/>
            </a:pPr>
            <a:r>
              <a:rPr lang="en-US" sz="2400" dirty="0">
                <a:solidFill>
                  <a:srgbClr val="0070C0"/>
                </a:solidFill>
              </a:rPr>
              <a:t>Of the five things a parent needs to practice in healing their children’s hearts, which do you do well and with which do you need help?</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7"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spTree>
    <p:extLst>
      <p:ext uri="{BB962C8B-B14F-4D97-AF65-F5344CB8AC3E}">
        <p14:creationId xmlns:p14="http://schemas.microsoft.com/office/powerpoint/2010/main" val="559493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42720" y="1469419"/>
            <a:ext cx="61722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APPLICATION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452120" y="1971857"/>
            <a:ext cx="8153400" cy="38933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t>Read the following Bible verses. If you are married, do this activity with your spouse.</a:t>
            </a:r>
          </a:p>
          <a:p>
            <a:endParaRPr lang="en-US" sz="1600" b="1" dirty="0"/>
          </a:p>
          <a:p>
            <a:pPr marL="457200" indent="-457200">
              <a:buFont typeface="Arial" panose="020B0604020202020204" pitchFamily="34" charset="0"/>
              <a:buChar char="•"/>
            </a:pPr>
            <a:r>
              <a:rPr lang="en-US" sz="2500" dirty="0"/>
              <a:t>Deuteronomy 6:1-9 – write God’s instructions regarding how and when to teach your children about God</a:t>
            </a:r>
          </a:p>
          <a:p>
            <a:pPr marL="457200" indent="-457200">
              <a:buFont typeface="Arial" panose="020B0604020202020204" pitchFamily="34" charset="0"/>
              <a:buChar char="•"/>
            </a:pPr>
            <a:r>
              <a:rPr lang="en-US" sz="2500" dirty="0"/>
              <a:t>Psalm 78:1-8 – write what these verses say about why you should train your children about God. What is the result of correct training?</a:t>
            </a:r>
          </a:p>
          <a:p>
            <a:pPr marL="457200" indent="-457200">
              <a:buFont typeface="Arial" panose="020B0604020202020204" pitchFamily="34" charset="0"/>
              <a:buChar char="•"/>
            </a:pPr>
            <a:r>
              <a:rPr lang="en-US" sz="2500" dirty="0"/>
              <a:t>Consider whether you need to make changes in your focus to teach your children about God.</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spTree>
    <p:extLst>
      <p:ext uri="{BB962C8B-B14F-4D97-AF65-F5344CB8AC3E}">
        <p14:creationId xmlns:p14="http://schemas.microsoft.com/office/powerpoint/2010/main" val="3504003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0" y="6248400"/>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pic>
        <p:nvPicPr>
          <p:cNvPr id="3" name="Picture 2"/>
          <p:cNvPicPr>
            <a:picLocks noGrp="1" noRot="1" noChangeAspect="1" noMove="1" noResize="1" noEditPoints="1" noAdjustHandles="1" noChangeArrowheads="1" noChangeShapeType="1" noCrop="1"/>
          </p:cNvPicPr>
          <p:nvPr/>
        </p:nvPicPr>
        <p:blipFill>
          <a:blip r:embed="rId3"/>
          <a:stretch>
            <a:fillRect/>
          </a:stretch>
        </p:blipFill>
        <p:spPr>
          <a:xfrm>
            <a:off x="3117756" y="1372949"/>
            <a:ext cx="2962275" cy="4581525"/>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REPRESENT CHRIST TO CHILDREN</a:t>
            </a:r>
          </a:p>
        </p:txBody>
      </p:sp>
      <p:sp>
        <p:nvSpPr>
          <p:cNvPr id="14" name="TextBox 13"/>
          <p:cNvSpPr txBox="1">
            <a:spLocks noGrp="1" noRot="1" noMove="1" noResize="1" noEditPoints="1" noAdjustHandles="1" noChangeArrowheads="1" noChangeShapeType="1"/>
          </p:cNvSpPr>
          <p:nvPr/>
        </p:nvSpPr>
        <p:spPr>
          <a:xfrm>
            <a:off x="304800" y="1666220"/>
            <a:ext cx="8610600" cy="412420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More than anything else, parents are commissioned to represent Christ to their children. First and foremost, they are to be followers of Christ and ambassadors of Him (2 Corinthians 5:20).</a:t>
            </a:r>
          </a:p>
          <a:p>
            <a:endParaRPr lang="en-US" sz="1400" dirty="0"/>
          </a:p>
          <a:p>
            <a:r>
              <a:rPr lang="en-US" sz="2200" dirty="0"/>
              <a:t>As parents look at fulfilling their responsibilities, they must do so in the light of representing Christ in their home. This involves several important things:</a:t>
            </a:r>
          </a:p>
          <a:p>
            <a:pPr marL="342900" indent="-342900">
              <a:buFont typeface="Arial" panose="020B0604020202020204" pitchFamily="34" charset="0"/>
              <a:buChar char="•"/>
            </a:pPr>
            <a:r>
              <a:rPr lang="en-US" sz="2200" dirty="0"/>
              <a:t>Becoming the lens which determines how their children see God</a:t>
            </a:r>
          </a:p>
          <a:p>
            <a:pPr marL="342900" indent="-342900">
              <a:buFont typeface="Arial" panose="020B0604020202020204" pitchFamily="34" charset="0"/>
              <a:buChar char="•"/>
            </a:pPr>
            <a:r>
              <a:rPr lang="en-US" sz="2200" dirty="0"/>
              <a:t>Becoming the building plans which determine how their children will build their lives</a:t>
            </a:r>
          </a:p>
          <a:p>
            <a:pPr marL="342900" indent="-342900">
              <a:buFont typeface="Arial" panose="020B0604020202020204" pitchFamily="34" charset="0"/>
              <a:buChar char="•"/>
            </a:pPr>
            <a:r>
              <a:rPr lang="en-US" sz="2200" dirty="0"/>
              <a:t>Becoming a mirror that determines how their children see themselves</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pic>
        <p:nvPicPr>
          <p:cNvPr id="1026" name="Picture 2" descr="Parents Love Organic | Only Organic"/>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4793191"/>
            <a:ext cx="114300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666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REPRESENT CHRIST TO CHILDREN</a:t>
            </a:r>
          </a:p>
        </p:txBody>
      </p:sp>
      <p:sp>
        <p:nvSpPr>
          <p:cNvPr id="14" name="TextBox 13"/>
          <p:cNvSpPr txBox="1">
            <a:spLocks noGrp="1" noRot="1" noMove="1" noResize="1" noEditPoints="1" noAdjustHandles="1" noChangeArrowheads="1" noChangeShapeType="1"/>
          </p:cNvSpPr>
          <p:nvPr/>
        </p:nvSpPr>
        <p:spPr>
          <a:xfrm>
            <a:off x="304800" y="1666220"/>
            <a:ext cx="8610600" cy="40626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BECOMING THE LENS FOR HOW YOUR CHILDREN SEE GOD</a:t>
            </a:r>
          </a:p>
          <a:p>
            <a:endParaRPr lang="en-US" sz="1400" dirty="0"/>
          </a:p>
          <a:p>
            <a:r>
              <a:rPr lang="en-US" sz="2000" dirty="0"/>
              <a:t>Lenses in glasses enable a person to see objects more clearly. Children look to their parents to see what God is like. </a:t>
            </a:r>
          </a:p>
          <a:p>
            <a:endParaRPr lang="en-US" sz="2000" dirty="0"/>
          </a:p>
          <a:p>
            <a:r>
              <a:rPr lang="en-US" sz="2000" dirty="0"/>
              <a:t>If the lens is distorted or cracked, it will distort the object trying to be seen. This is why many children grow up to be adults who have trouble trusting God.</a:t>
            </a:r>
          </a:p>
          <a:p>
            <a:endParaRPr lang="en-US" sz="2000" dirty="0"/>
          </a:p>
          <a:p>
            <a:r>
              <a:rPr lang="en-US" sz="2000" dirty="0"/>
              <a:t>A child cannot see God or fully understand Him on their own. God gave parents to represent Himself to their children. If parents are dishonest, untrustworthy, unforgiving, or full of criticism then children will see God this way.  But if parents are available, loving and forgiving then their child will view God in these ways.</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pic>
        <p:nvPicPr>
          <p:cNvPr id="2050" name="Picture 2" descr="Child with Magnifying Glass - License, download or print for £7.44 | Photos  | Picfair"/>
          <p:cNvPicPr>
            <a:picLocks noGrp="1" noRot="1" noChangeAspect="1" noMove="1" noResize="1" noEditPoints="1" noAdjustHandles="1" noChangeArrowheads="1" noChangeShapeType="1" noCrop="1"/>
          </p:cNvPicPr>
          <p:nvPr/>
        </p:nvPicPr>
        <p:blipFill>
          <a:blip r:embed="rId4" cstate="print">
            <a:extLst>
              <a:ext uri="{BEBA8EAE-BF5A-486C-A8C5-ECC9F3942E4B}">
                <a14:imgProps xmlns:a14="http://schemas.microsoft.com/office/drawing/2010/main">
                  <a14:imgLayer r:embed="rId5">
                    <a14:imgEffect>
                      <a14:backgroundRemoval t="312" b="100000" l="8482" r="90000">
                        <a14:foregroundMark x1="17321" y1="98027" x2="17321" y2="98027"/>
                      </a14:backgroundRemoval>
                    </a14:imgEffect>
                  </a14:imgLayer>
                </a14:imgProps>
              </a:ext>
              <a:ext uri="{28A0092B-C50C-407E-A947-70E740481C1C}">
                <a14:useLocalDpi xmlns:a14="http://schemas.microsoft.com/office/drawing/2010/main" val="0"/>
              </a:ext>
            </a:extLst>
          </a:blip>
          <a:srcRect/>
          <a:stretch>
            <a:fillRect/>
          </a:stretch>
        </p:blipFill>
        <p:spPr bwMode="auto">
          <a:xfrm>
            <a:off x="7924800" y="4850609"/>
            <a:ext cx="1343189" cy="11549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emium Photo | Closeup of asian child girl looking through a magnifying  glass"/>
          <p:cNvPicPr>
            <a:picLocks noGrp="1" noRot="1" noChangeAspect="1" noMove="1" noResize="1" noEditPoints="1" noAdjustHandles="1" noChangeArrowheads="1" noChangeShapeType="1" noCrop="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425" y1="96882" x2="17093" y2="83933"/>
                        <a14:foregroundMark x1="14856" y1="86091" x2="14856" y2="86091"/>
                        <a14:foregroundMark x1="34505" y1="97122" x2="80351" y2="98801"/>
                        <a14:foregroundMark x1="56709" y1="8153" x2="47604" y2="480"/>
                        <a14:backgroundMark x1="22524" y1="21823" x2="21086" y2="28058"/>
                        <a14:backgroundMark x1="32268" y1="60192" x2="32268" y2="60192"/>
                        <a14:backgroundMark x1="58307" y1="69544" x2="58307" y2="6954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661564" y="1360658"/>
            <a:ext cx="1422268" cy="947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51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REPRESENT CHRIST TO CHILDREN</a:t>
            </a:r>
          </a:p>
        </p:txBody>
      </p:sp>
      <p:sp>
        <p:nvSpPr>
          <p:cNvPr id="14" name="TextBox 13"/>
          <p:cNvSpPr txBox="1">
            <a:spLocks noGrp="1" noRot="1" noMove="1" noResize="1" noEditPoints="1" noAdjustHandles="1" noChangeArrowheads="1" noChangeShapeType="1"/>
          </p:cNvSpPr>
          <p:nvPr/>
        </p:nvSpPr>
        <p:spPr>
          <a:xfrm>
            <a:off x="304800" y="1666220"/>
            <a:ext cx="8610600" cy="393954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BECOMING PLANS FOR HOW YOUR CHILD BUILDS THEIR LIFE</a:t>
            </a:r>
          </a:p>
          <a:p>
            <a:endParaRPr lang="en-US" sz="1400" dirty="0"/>
          </a:p>
          <a:p>
            <a:r>
              <a:rPr lang="en-US" sz="2200" dirty="0"/>
              <a:t>Just as a builder needs a plan to give him proper direction and guidance, so children need a plan for how to build their lives. </a:t>
            </a:r>
          </a:p>
          <a:p>
            <a:endParaRPr lang="en-US" dirty="0"/>
          </a:p>
          <a:p>
            <a:r>
              <a:rPr lang="en-US" sz="2200" dirty="0"/>
              <a:t>A child’s “building plans” are the actions and behaviors </a:t>
            </a:r>
          </a:p>
          <a:p>
            <a:r>
              <a:rPr lang="en-US" sz="2200" dirty="0"/>
              <a:t>of their parents.</a:t>
            </a:r>
          </a:p>
          <a:p>
            <a:endParaRPr lang="en-US" dirty="0"/>
          </a:p>
          <a:p>
            <a:r>
              <a:rPr lang="en-US" sz="2200" dirty="0"/>
              <a:t>Psalm 78:1-8 shows us how important it is for parents to provide a good building plan through Biblical and spiritual understanding and modeling. This is done so they will put their trust, hope, and confidence in God.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pic>
        <p:nvPicPr>
          <p:cNvPr id="3076" name="Picture 4" descr="The Importance of a Learning Blueprint Design - Synapse"/>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985921" y="2934123"/>
            <a:ext cx="1929479" cy="1280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296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REPRESENT CHRIST TO CHILDREN</a:t>
            </a:r>
          </a:p>
        </p:txBody>
      </p:sp>
      <p:sp>
        <p:nvSpPr>
          <p:cNvPr id="14" name="TextBox 13"/>
          <p:cNvSpPr txBox="1">
            <a:spLocks noGrp="1" noRot="1" noMove="1" noResize="1" noEditPoints="1" noAdjustHandles="1" noChangeArrowheads="1" noChangeShapeType="1"/>
          </p:cNvSpPr>
          <p:nvPr/>
        </p:nvSpPr>
        <p:spPr>
          <a:xfrm>
            <a:off x="304800" y="1666220"/>
            <a:ext cx="8610600" cy="418576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BECOMING A MIRROR FOR HOW YOUR CHILD SEES THEMSELF</a:t>
            </a:r>
          </a:p>
          <a:p>
            <a:endParaRPr lang="en-US" sz="1400" dirty="0"/>
          </a:p>
          <a:p>
            <a:r>
              <a:rPr lang="en-US" sz="1900"/>
              <a:t>A mirror’s </a:t>
            </a:r>
            <a:r>
              <a:rPr lang="en-US" sz="1900" dirty="0"/>
              <a:t>purpose is to reflect the exact image of the person looking into it. It reveals what they look like. </a:t>
            </a:r>
          </a:p>
          <a:p>
            <a:endParaRPr lang="en-US" sz="1900" dirty="0"/>
          </a:p>
          <a:p>
            <a:r>
              <a:rPr lang="en-US" sz="1900" dirty="0"/>
              <a:t>Children learn about themselves through their parent “mirrors.” How the parents treat them is how they view themselves. Constantly point out their flaws and they view themselves as flawed and failures. Speak harshly and without love and respect and they may feel worthless and unlovable. Conversely, if you treat them with respect, remind them they are loved, value their successes, and help them through trials they will feel significant, cherished, and wanted and mature into spiritually healthy adults.</a:t>
            </a:r>
          </a:p>
          <a:p>
            <a:endParaRPr lang="en-US" sz="1900" dirty="0"/>
          </a:p>
          <a:p>
            <a:r>
              <a:rPr lang="en-US" sz="1900" dirty="0"/>
              <a:t>It all depends on how a father an mother relate to their children over time.</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pic>
        <p:nvPicPr>
          <p:cNvPr id="4098" name="Picture 2" descr="Baby Begins To Develop Self-Awareness (15-24 Months) – Parenting Counts"/>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6802" y="4876799"/>
            <a:ext cx="1051947" cy="105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03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REPRESENT CHRIST TO CHILDREN</a:t>
            </a:r>
          </a:p>
        </p:txBody>
      </p:sp>
      <p:sp>
        <p:nvSpPr>
          <p:cNvPr id="14" name="TextBox 13"/>
          <p:cNvSpPr txBox="1">
            <a:spLocks noGrp="1" noRot="1" noMove="1" noResize="1" noEditPoints="1" noAdjustHandles="1" noChangeArrowheads="1" noChangeShapeType="1"/>
          </p:cNvSpPr>
          <p:nvPr/>
        </p:nvSpPr>
        <p:spPr>
          <a:xfrm>
            <a:off x="304800" y="1666220"/>
            <a:ext cx="8610600" cy="417037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sz="1900" dirty="0"/>
          </a:p>
          <a:p>
            <a:endParaRPr lang="en-US" sz="1900" dirty="0"/>
          </a:p>
          <a:p>
            <a:endParaRPr lang="en-US" sz="1900" dirty="0"/>
          </a:p>
          <a:p>
            <a:endParaRPr lang="en-US" sz="1900" dirty="0"/>
          </a:p>
          <a:p>
            <a:r>
              <a:rPr lang="en-US" sz="2100" dirty="0"/>
              <a:t>These responsibilities are actually a blessing. When fathers and mothers accept the challenge of raising healthy and godly children, joy will come as they see their children grow up to serve Christ. It is challenging, demanding, time consuming and many times exhausting. The promise of God, however, is that a person will reap what they sow (Galatians 6:8). When a parents loves, nurtures and protects their children, the foundations of their lives will be established. They will be grounded in the truth and love. Their lives will be fruitful and their children will inherit the blessing as well.</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pic>
        <p:nvPicPr>
          <p:cNvPr id="4098" name="Picture 2" descr="Baby Begins To Develop Self-Awareness (15-24 Months) – Parenting Counts"/>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1808726"/>
            <a:ext cx="1051947" cy="10519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he Importance of a Learning Blueprint Design - Synapse"/>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3880" y="1798124"/>
            <a:ext cx="1536240" cy="10193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Premium Photo | Closeup of asian child girl looking through a magnifying  glass"/>
          <p:cNvPicPr>
            <a:picLocks noGrp="1" noRot="1" noChangeAspect="1" noMove="1" noResize="1" noEditPoints="1" noAdjustHandles="1" noChangeArrowheads="1" noChangeShapeType="1" noCrop="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425" y1="96882" x2="17093" y2="83933"/>
                        <a14:foregroundMark x1="14856" y1="86091" x2="14856" y2="86091"/>
                        <a14:foregroundMark x1="34505" y1="97122" x2="80351" y2="98801"/>
                        <a14:foregroundMark x1="56709" y1="8153" x2="47604" y2="480"/>
                        <a14:backgroundMark x1="22524" y1="21823" x2="21086" y2="28058"/>
                        <a14:backgroundMark x1="32268" y1="60192" x2="32268" y2="60192"/>
                        <a14:backgroundMark x1="58307" y1="69544" x2="58307" y2="6954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80655" y="1789838"/>
            <a:ext cx="1422268" cy="947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595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524000"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PARENTING TODAY</a:t>
            </a:r>
          </a:p>
        </p:txBody>
      </p:sp>
      <p:sp>
        <p:nvSpPr>
          <p:cNvPr id="14" name="TextBox 13"/>
          <p:cNvSpPr txBox="1">
            <a:spLocks noGrp="1" noRot="1" noMove="1" noResize="1" noEditPoints="1" noAdjustHandles="1" noChangeArrowheads="1" noChangeShapeType="1"/>
          </p:cNvSpPr>
          <p:nvPr/>
        </p:nvSpPr>
        <p:spPr>
          <a:xfrm>
            <a:off x="304800" y="1666220"/>
            <a:ext cx="8610600" cy="4154984"/>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Parenting in today’s world is not easy. Parenting is one of the greatest challenges one can face, especially in a time when there is a breakdown of the family around the world.</a:t>
            </a:r>
          </a:p>
          <a:p>
            <a:endParaRPr lang="en-US" sz="2400" dirty="0"/>
          </a:p>
          <a:p>
            <a:endParaRPr lang="en-US" sz="2400" dirty="0"/>
          </a:p>
          <a:p>
            <a:endParaRPr lang="en-US" sz="2400" dirty="0"/>
          </a:p>
          <a:p>
            <a:r>
              <a:rPr lang="en-US" sz="2400" dirty="0"/>
              <a:t>Every Christian parent desires to raise healthy, godly children. But this does not happen by accident, it takes hard work. And there are several critical things that must take place. Two of these are a </a:t>
            </a:r>
            <a:r>
              <a:rPr lang="en-US" sz="2400" u="sng" dirty="0"/>
              <a:t>proper environment</a:t>
            </a:r>
            <a:r>
              <a:rPr lang="en-US" sz="2400" dirty="0"/>
              <a:t> and </a:t>
            </a:r>
            <a:r>
              <a:rPr lang="en-US" sz="2400" u="sng" dirty="0"/>
              <a:t>responsibility to prepare the soil of children’s hearts.</a:t>
            </a:r>
            <a:endParaRPr lang="en-US" sz="2200"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3800" b="1" dirty="0">
                <a:latin typeface="Impact" pitchFamily="34" charset="0"/>
              </a:rPr>
              <a:t>Raising healthy children god’s way</a:t>
            </a:r>
          </a:p>
        </p:txBody>
      </p:sp>
      <p:pic>
        <p:nvPicPr>
          <p:cNvPr id="5122" name="Picture 2" descr="Family | Family"/>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2598167"/>
            <a:ext cx="2286000" cy="128621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hoto of the Week: What Families Eat Around the World"/>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152" y="2884360"/>
            <a:ext cx="1600030" cy="100001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What families around the world will eat in one week | Oxfam Ireland"/>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2387" y="2888221"/>
            <a:ext cx="1527175" cy="101387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ome - Erie Family Cente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5768" y="2882630"/>
            <a:ext cx="1523407" cy="101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846405"/>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1913</TotalTime>
  <Words>3266</Words>
  <Application>Microsoft Office PowerPoint</Application>
  <PresentationFormat>On-screen Show (4:3)</PresentationFormat>
  <Paragraphs>242</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Franklin Gothic Book</vt:lpstr>
      <vt:lpstr>Franklin Gothic Medium</vt:lpstr>
      <vt:lpstr>Impact</vt:lpstr>
      <vt:lpstr>Wingdings</vt:lpstr>
      <vt:lpstr>Wingdings 2</vt:lpstr>
      <vt:lpstr>Trek</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lpstr>Raising healthy children god’s 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Nathan Fink</cp:lastModifiedBy>
  <cp:revision>203</cp:revision>
  <dcterms:created xsi:type="dcterms:W3CDTF">2009-07-22T00:00:56Z</dcterms:created>
  <dcterms:modified xsi:type="dcterms:W3CDTF">2022-06-11T20:35:12Z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