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66" r:id="rId3"/>
    <p:sldId id="265" r:id="rId4"/>
    <p:sldId id="260" r:id="rId5"/>
    <p:sldId id="261" r:id="rId6"/>
    <p:sldId id="276" r:id="rId7"/>
    <p:sldId id="299" r:id="rId8"/>
    <p:sldId id="300"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04" r:id="rId22"/>
    <p:sldId id="338" r:id="rId23"/>
    <p:sldId id="339" r:id="rId24"/>
    <p:sldId id="340" r:id="rId25"/>
    <p:sldId id="307" r:id="rId26"/>
    <p:sldId id="341" r:id="rId27"/>
    <p:sldId id="342" r:id="rId28"/>
    <p:sldId id="343" r:id="rId29"/>
    <p:sldId id="344" r:id="rId30"/>
    <p:sldId id="345" r:id="rId31"/>
    <p:sldId id="346" r:id="rId32"/>
    <p:sldId id="347" r:id="rId33"/>
    <p:sldId id="348" r:id="rId34"/>
    <p:sldId id="349" r:id="rId35"/>
    <p:sldId id="350" r:id="rId36"/>
    <p:sldId id="318" r:id="rId37"/>
    <p:sldId id="351" r:id="rId38"/>
    <p:sldId id="323" r:id="rId39"/>
    <p:sldId id="274" r:id="rId40"/>
    <p:sldId id="289" r:id="rId41"/>
    <p:sldId id="290" r:id="rId42"/>
    <p:sldId id="324" r:id="rId43"/>
    <p:sldId id="352" r:id="rId44"/>
    <p:sldId id="269" r:id="rId45"/>
    <p:sldId id="27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54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F7360-423C-4A28-84A3-CEBBF2C7299D}" v="19" dt="2020-05-18T19:24:43.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varScale="1">
        <p:scale>
          <a:sx n="105" d="100"/>
          <a:sy n="105" d="100"/>
        </p:scale>
        <p:origin x="17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ughes" userId="effa051925f1405f" providerId="LiveId" clId="{F0CF7360-423C-4A28-84A3-CEBBF2C7299D}"/>
    <pc:docChg chg="undo custSel addSld delSld modSld sldOrd">
      <pc:chgData name="Jo Hughes" userId="effa051925f1405f" providerId="LiveId" clId="{F0CF7360-423C-4A28-84A3-CEBBF2C7299D}" dt="2020-05-18T19:25:35.502" v="603" actId="1076"/>
      <pc:docMkLst>
        <pc:docMk/>
      </pc:docMkLst>
      <pc:sldChg chg="modSp mod">
        <pc:chgData name="Jo Hughes" userId="effa051925f1405f" providerId="LiveId" clId="{F0CF7360-423C-4A28-84A3-CEBBF2C7299D}" dt="2020-05-18T16:41:30.588" v="28" actId="20577"/>
        <pc:sldMkLst>
          <pc:docMk/>
          <pc:sldMk cId="0" sldId="257"/>
        </pc:sldMkLst>
        <pc:spChg chg="mod">
          <ac:chgData name="Jo Hughes" userId="effa051925f1405f" providerId="LiveId" clId="{F0CF7360-423C-4A28-84A3-CEBBF2C7299D}" dt="2020-05-18T16:41:30.588" v="28" actId="20577"/>
          <ac:spMkLst>
            <pc:docMk/>
            <pc:sldMk cId="0" sldId="257"/>
            <ac:spMk id="11" creationId="{00000000-0000-0000-0000-000000000000}"/>
          </ac:spMkLst>
        </pc:spChg>
        <pc:picChg chg="mod">
          <ac:chgData name="Jo Hughes" userId="effa051925f1405f" providerId="LiveId" clId="{F0CF7360-423C-4A28-84A3-CEBBF2C7299D}" dt="2020-05-18T16:41:29.922" v="27" actId="1076"/>
          <ac:picMkLst>
            <pc:docMk/>
            <pc:sldMk cId="0" sldId="257"/>
            <ac:picMk id="1026" creationId="{00000000-0000-0000-0000-000000000000}"/>
          </ac:picMkLst>
        </pc:picChg>
      </pc:sldChg>
      <pc:sldChg chg="modSp mod">
        <pc:chgData name="Jo Hughes" userId="effa051925f1405f" providerId="LiveId" clId="{F0CF7360-423C-4A28-84A3-CEBBF2C7299D}" dt="2020-05-18T16:38:50.400" v="8" actId="20577"/>
        <pc:sldMkLst>
          <pc:docMk/>
          <pc:sldMk cId="0" sldId="259"/>
        </pc:sldMkLst>
        <pc:spChg chg="mod">
          <ac:chgData name="Jo Hughes" userId="effa051925f1405f" providerId="LiveId" clId="{F0CF7360-423C-4A28-84A3-CEBBF2C7299D}" dt="2020-05-18T16:38:50.400" v="8" actId="20577"/>
          <ac:spMkLst>
            <pc:docMk/>
            <pc:sldMk cId="0" sldId="259"/>
            <ac:spMk id="16386" creationId="{00000000-0000-0000-0000-000000000000}"/>
          </ac:spMkLst>
        </pc:spChg>
      </pc:sldChg>
      <pc:sldChg chg="modSp mod">
        <pc:chgData name="Jo Hughes" userId="effa051925f1405f" providerId="LiveId" clId="{F0CF7360-423C-4A28-84A3-CEBBF2C7299D}" dt="2020-05-18T16:42:17.490" v="39" actId="20577"/>
        <pc:sldMkLst>
          <pc:docMk/>
          <pc:sldMk cId="0" sldId="260"/>
        </pc:sldMkLst>
        <pc:spChg chg="mod">
          <ac:chgData name="Jo Hughes" userId="effa051925f1405f" providerId="LiveId" clId="{F0CF7360-423C-4A28-84A3-CEBBF2C7299D}" dt="2020-05-18T16:42:16.165" v="37" actId="1076"/>
          <ac:spMkLst>
            <pc:docMk/>
            <pc:sldMk cId="0" sldId="260"/>
            <ac:spMk id="12" creationId="{00000000-0000-0000-0000-000000000000}"/>
          </ac:spMkLst>
        </pc:spChg>
        <pc:spChg chg="mod">
          <ac:chgData name="Jo Hughes" userId="effa051925f1405f" providerId="LiveId" clId="{F0CF7360-423C-4A28-84A3-CEBBF2C7299D}" dt="2020-05-18T16:42:17.490" v="39" actId="20577"/>
          <ac:spMkLst>
            <pc:docMk/>
            <pc:sldMk cId="0" sldId="260"/>
            <ac:spMk id="14" creationId="{00000000-0000-0000-0000-000000000000}"/>
          </ac:spMkLst>
        </pc:spChg>
      </pc:sldChg>
      <pc:sldChg chg="modSp mod">
        <pc:chgData name="Jo Hughes" userId="effa051925f1405f" providerId="LiveId" clId="{F0CF7360-423C-4A28-84A3-CEBBF2C7299D}" dt="2020-05-18T18:43:22.069" v="312" actId="20577"/>
        <pc:sldMkLst>
          <pc:docMk/>
          <pc:sldMk cId="0" sldId="261"/>
        </pc:sldMkLst>
        <pc:graphicFrameChg chg="modGraphic">
          <ac:chgData name="Jo Hughes" userId="effa051925f1405f" providerId="LiveId" clId="{F0CF7360-423C-4A28-84A3-CEBBF2C7299D}" dt="2020-05-18T18:43:22.069" v="312" actId="20577"/>
          <ac:graphicFrameMkLst>
            <pc:docMk/>
            <pc:sldMk cId="0" sldId="261"/>
            <ac:graphicFrameMk id="7" creationId="{00000000-0000-0000-0000-000000000000}"/>
          </ac:graphicFrameMkLst>
        </pc:graphicFrameChg>
      </pc:sldChg>
      <pc:sldChg chg="modSp mod">
        <pc:chgData name="Jo Hughes" userId="effa051925f1405f" providerId="LiveId" clId="{F0CF7360-423C-4A28-84A3-CEBBF2C7299D}" dt="2020-05-18T16:39:04.240" v="11" actId="14734"/>
        <pc:sldMkLst>
          <pc:docMk/>
          <pc:sldMk cId="0" sldId="263"/>
        </pc:sldMkLst>
        <pc:graphicFrameChg chg="modGraphic">
          <ac:chgData name="Jo Hughes" userId="effa051925f1405f" providerId="LiveId" clId="{F0CF7360-423C-4A28-84A3-CEBBF2C7299D}" dt="2020-05-18T16:39:04.240" v="11" actId="14734"/>
          <ac:graphicFrameMkLst>
            <pc:docMk/>
            <pc:sldMk cId="0" sldId="263"/>
            <ac:graphicFrameMk id="9" creationId="{00000000-0000-0000-0000-000000000000}"/>
          </ac:graphicFrameMkLst>
        </pc:graphicFrameChg>
      </pc:sldChg>
      <pc:sldChg chg="modSp mod">
        <pc:chgData name="Jo Hughes" userId="effa051925f1405f" providerId="LiveId" clId="{F0CF7360-423C-4A28-84A3-CEBBF2C7299D}" dt="2020-05-18T19:05:05.272" v="539" actId="20577"/>
        <pc:sldMkLst>
          <pc:docMk/>
          <pc:sldMk cId="0" sldId="264"/>
        </pc:sldMkLst>
        <pc:graphicFrameChg chg="mod modGraphic">
          <ac:chgData name="Jo Hughes" userId="effa051925f1405f" providerId="LiveId" clId="{F0CF7360-423C-4A28-84A3-CEBBF2C7299D}" dt="2020-05-18T19:05:05.272" v="539" actId="20577"/>
          <ac:graphicFrameMkLst>
            <pc:docMk/>
            <pc:sldMk cId="0" sldId="264"/>
            <ac:graphicFrameMk id="7" creationId="{00000000-0000-0000-0000-000000000000}"/>
          </ac:graphicFrameMkLst>
        </pc:graphicFrameChg>
      </pc:sldChg>
      <pc:sldChg chg="modSp add mod ord">
        <pc:chgData name="Jo Hughes" userId="effa051925f1405f" providerId="LiveId" clId="{F0CF7360-423C-4A28-84A3-CEBBF2C7299D}" dt="2020-05-18T18:25:36.815" v="95"/>
        <pc:sldMkLst>
          <pc:docMk/>
          <pc:sldMk cId="1480731593" sldId="265"/>
        </pc:sldMkLst>
        <pc:spChg chg="mod">
          <ac:chgData name="Jo Hughes" userId="effa051925f1405f" providerId="LiveId" clId="{F0CF7360-423C-4A28-84A3-CEBBF2C7299D}" dt="2020-05-18T18:24:03.879" v="90" actId="20577"/>
          <ac:spMkLst>
            <pc:docMk/>
            <pc:sldMk cId="1480731593" sldId="265"/>
            <ac:spMk id="12" creationId="{00000000-0000-0000-0000-000000000000}"/>
          </ac:spMkLst>
        </pc:spChg>
        <pc:spChg chg="mod">
          <ac:chgData name="Jo Hughes" userId="effa051925f1405f" providerId="LiveId" clId="{F0CF7360-423C-4A28-84A3-CEBBF2C7299D}" dt="2020-05-18T18:25:04.363" v="93" actId="20577"/>
          <ac:spMkLst>
            <pc:docMk/>
            <pc:sldMk cId="1480731593" sldId="265"/>
            <ac:spMk id="14" creationId="{00000000-0000-0000-0000-000000000000}"/>
          </ac:spMkLst>
        </pc:spChg>
      </pc:sldChg>
      <pc:sldChg chg="modSp add del mod">
        <pc:chgData name="Jo Hughes" userId="effa051925f1405f" providerId="LiveId" clId="{F0CF7360-423C-4A28-84A3-CEBBF2C7299D}" dt="2020-05-18T16:39:24.130" v="15" actId="2696"/>
        <pc:sldMkLst>
          <pc:docMk/>
          <pc:sldMk cId="2835197464" sldId="265"/>
        </pc:sldMkLst>
        <pc:graphicFrameChg chg="modGraphic">
          <ac:chgData name="Jo Hughes" userId="effa051925f1405f" providerId="LiveId" clId="{F0CF7360-423C-4A28-84A3-CEBBF2C7299D}" dt="2020-05-18T16:38:50.975" v="9" actId="20577"/>
          <ac:graphicFrameMkLst>
            <pc:docMk/>
            <pc:sldMk cId="2835197464" sldId="265"/>
            <ac:graphicFrameMk id="7" creationId="{00000000-0000-0000-0000-000000000000}"/>
          </ac:graphicFrameMkLst>
        </pc:graphicFrameChg>
      </pc:sldChg>
      <pc:sldChg chg="modSp add mod">
        <pc:chgData name="Jo Hughes" userId="effa051925f1405f" providerId="LiveId" clId="{F0CF7360-423C-4A28-84A3-CEBBF2C7299D}" dt="2020-05-18T18:41:27.060" v="306" actId="20577"/>
        <pc:sldMkLst>
          <pc:docMk/>
          <pc:sldMk cId="2501650710" sldId="266"/>
        </pc:sldMkLst>
        <pc:spChg chg="mod">
          <ac:chgData name="Jo Hughes" userId="effa051925f1405f" providerId="LiveId" clId="{F0CF7360-423C-4A28-84A3-CEBBF2C7299D}" dt="2020-05-18T18:27:52.852" v="136" actId="20577"/>
          <ac:spMkLst>
            <pc:docMk/>
            <pc:sldMk cId="2501650710" sldId="266"/>
            <ac:spMk id="12" creationId="{00000000-0000-0000-0000-000000000000}"/>
          </ac:spMkLst>
        </pc:spChg>
        <pc:spChg chg="mod">
          <ac:chgData name="Jo Hughes" userId="effa051925f1405f" providerId="LiveId" clId="{F0CF7360-423C-4A28-84A3-CEBBF2C7299D}" dt="2020-05-18T18:41:27.060" v="306" actId="20577"/>
          <ac:spMkLst>
            <pc:docMk/>
            <pc:sldMk cId="2501650710" sldId="266"/>
            <ac:spMk id="14" creationId="{00000000-0000-0000-0000-000000000000}"/>
          </ac:spMkLst>
        </pc:spChg>
      </pc:sldChg>
      <pc:sldChg chg="modSp add del mod ord">
        <pc:chgData name="Jo Hughes" userId="effa051925f1405f" providerId="LiveId" clId="{F0CF7360-423C-4A28-84A3-CEBBF2C7299D}" dt="2020-05-18T16:42:42.800" v="41" actId="2696"/>
        <pc:sldMkLst>
          <pc:docMk/>
          <pc:sldMk cId="3177704985" sldId="266"/>
        </pc:sldMkLst>
        <pc:spChg chg="mod">
          <ac:chgData name="Jo Hughes" userId="effa051925f1405f" providerId="LiveId" clId="{F0CF7360-423C-4A28-84A3-CEBBF2C7299D}" dt="2020-05-18T16:42:18.152" v="40" actId="14100"/>
          <ac:spMkLst>
            <pc:docMk/>
            <pc:sldMk cId="3177704985" sldId="266"/>
            <ac:spMk id="16386" creationId="{00000000-0000-0000-0000-000000000000}"/>
          </ac:spMkLst>
        </pc:spChg>
      </pc:sldChg>
      <pc:sldChg chg="modSp add del mod ord">
        <pc:chgData name="Jo Hughes" userId="effa051925f1405f" providerId="LiveId" clId="{F0CF7360-423C-4A28-84A3-CEBBF2C7299D}" dt="2020-05-18T18:53:10.295" v="451" actId="2696"/>
        <pc:sldMkLst>
          <pc:docMk/>
          <pc:sldMk cId="979227814" sldId="267"/>
        </pc:sldMkLst>
        <pc:spChg chg="mod">
          <ac:chgData name="Jo Hughes" userId="effa051925f1405f" providerId="LiveId" clId="{F0CF7360-423C-4A28-84A3-CEBBF2C7299D}" dt="2020-05-18T18:51:33.904" v="446" actId="404"/>
          <ac:spMkLst>
            <pc:docMk/>
            <pc:sldMk cId="979227814" sldId="267"/>
            <ac:spMk id="12" creationId="{00000000-0000-0000-0000-000000000000}"/>
          </ac:spMkLst>
        </pc:spChg>
        <pc:spChg chg="mod">
          <ac:chgData name="Jo Hughes" userId="effa051925f1405f" providerId="LiveId" clId="{F0CF7360-423C-4A28-84A3-CEBBF2C7299D}" dt="2020-05-18T18:52:14.563" v="448" actId="1076"/>
          <ac:spMkLst>
            <pc:docMk/>
            <pc:sldMk cId="979227814" sldId="267"/>
            <ac:spMk id="14" creationId="{00000000-0000-0000-0000-000000000000}"/>
          </ac:spMkLst>
        </pc:spChg>
        <pc:picChg chg="mod">
          <ac:chgData name="Jo Hughes" userId="effa051925f1405f" providerId="LiveId" clId="{F0CF7360-423C-4A28-84A3-CEBBF2C7299D}" dt="2020-05-18T18:52:27.978" v="449" actId="1076"/>
          <ac:picMkLst>
            <pc:docMk/>
            <pc:sldMk cId="979227814" sldId="267"/>
            <ac:picMk id="6" creationId="{00000000-0000-0000-0000-000000000000}"/>
          </ac:picMkLst>
        </pc:picChg>
      </pc:sldChg>
      <pc:sldChg chg="add del">
        <pc:chgData name="Jo Hughes" userId="effa051925f1405f" providerId="LiveId" clId="{F0CF7360-423C-4A28-84A3-CEBBF2C7299D}" dt="2020-05-18T16:42:15.149" v="35"/>
        <pc:sldMkLst>
          <pc:docMk/>
          <pc:sldMk cId="2413404428" sldId="267"/>
        </pc:sldMkLst>
      </pc:sldChg>
      <pc:sldChg chg="modSp add del mod">
        <pc:chgData name="Jo Hughes" userId="effa051925f1405f" providerId="LiveId" clId="{F0CF7360-423C-4A28-84A3-CEBBF2C7299D}" dt="2020-05-18T19:07:30.115" v="547" actId="2696"/>
        <pc:sldMkLst>
          <pc:docMk/>
          <pc:sldMk cId="1343107191" sldId="268"/>
        </pc:sldMkLst>
        <pc:spChg chg="mod">
          <ac:chgData name="Jo Hughes" userId="effa051925f1405f" providerId="LiveId" clId="{F0CF7360-423C-4A28-84A3-CEBBF2C7299D}" dt="2020-05-18T19:06:42.350" v="542" actId="1076"/>
          <ac:spMkLst>
            <pc:docMk/>
            <pc:sldMk cId="1343107191" sldId="268"/>
            <ac:spMk id="12" creationId="{00000000-0000-0000-0000-000000000000}"/>
          </ac:spMkLst>
        </pc:spChg>
        <pc:spChg chg="mod">
          <ac:chgData name="Jo Hughes" userId="effa051925f1405f" providerId="LiveId" clId="{F0CF7360-423C-4A28-84A3-CEBBF2C7299D}" dt="2020-05-18T19:07:08.483" v="545" actId="14100"/>
          <ac:spMkLst>
            <pc:docMk/>
            <pc:sldMk cId="1343107191" sldId="268"/>
            <ac:spMk id="14" creationId="{00000000-0000-0000-0000-000000000000}"/>
          </ac:spMkLst>
        </pc:spChg>
      </pc:sldChg>
      <pc:sldChg chg="add">
        <pc:chgData name="Jo Hughes" userId="effa051925f1405f" providerId="LiveId" clId="{F0CF7360-423C-4A28-84A3-CEBBF2C7299D}" dt="2020-05-18T19:06:24.049" v="540"/>
        <pc:sldMkLst>
          <pc:docMk/>
          <pc:sldMk cId="3504003213" sldId="269"/>
        </pc:sldMkLst>
      </pc:sldChg>
      <pc:sldChg chg="modSp add mod ord">
        <pc:chgData name="Jo Hughes" userId="effa051925f1405f" providerId="LiveId" clId="{F0CF7360-423C-4A28-84A3-CEBBF2C7299D}" dt="2020-05-18T19:08:44.868" v="576" actId="20577"/>
        <pc:sldMkLst>
          <pc:docMk/>
          <pc:sldMk cId="0" sldId="274"/>
        </pc:sldMkLst>
        <pc:spChg chg="mod">
          <ac:chgData name="Jo Hughes" userId="effa051925f1405f" providerId="LiveId" clId="{F0CF7360-423C-4A28-84A3-CEBBF2C7299D}" dt="2020-05-18T19:08:44.868" v="576" actId="20577"/>
          <ac:spMkLst>
            <pc:docMk/>
            <pc:sldMk cId="0" sldId="274"/>
            <ac:spMk id="11" creationId="{00000000-0000-0000-0000-000000000000}"/>
          </ac:spMkLst>
        </pc:spChg>
        <pc:grpChg chg="mod">
          <ac:chgData name="Jo Hughes" userId="effa051925f1405f" providerId="LiveId" clId="{F0CF7360-423C-4A28-84A3-CEBBF2C7299D}" dt="2020-05-18T19:08:12.846" v="551" actId="1076"/>
          <ac:grpSpMkLst>
            <pc:docMk/>
            <pc:sldMk cId="0" sldId="274"/>
            <ac:grpSpMk id="15" creationId="{00000000-0000-0000-0000-000000000000}"/>
          </ac:grpSpMkLst>
        </pc:grpChg>
      </pc:sldChg>
      <pc:sldChg chg="modSp mod ord">
        <pc:chgData name="Jo Hughes" userId="effa051925f1405f" providerId="LiveId" clId="{F0CF7360-423C-4A28-84A3-CEBBF2C7299D}" dt="2020-05-18T19:25:35.502" v="603" actId="1076"/>
        <pc:sldMkLst>
          <pc:docMk/>
          <pc:sldMk cId="0" sldId="275"/>
        </pc:sldMkLst>
        <pc:spChg chg="mod">
          <ac:chgData name="Jo Hughes" userId="effa051925f1405f" providerId="LiveId" clId="{F0CF7360-423C-4A28-84A3-CEBBF2C7299D}" dt="2020-05-18T19:25:35.502" v="603" actId="1076"/>
          <ac:spMkLst>
            <pc:docMk/>
            <pc:sldMk cId="0" sldId="275"/>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CFA1C66-7F35-4C2B-A149-4061A2BD3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CFA1C66-7F35-4C2B-A149-4061A2BD34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6/11/2022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CFA1C66-7F35-4C2B-A149-4061A2BD34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6/11/2022</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FA1C66-7F35-4C2B-A149-4061A2BD34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freepngimg.com/png/15984-key-png-image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2362200" y="3581401"/>
            <a:ext cx="6172200" cy="1593574"/>
          </a:xfrm>
        </p:spPr>
        <p:txBody>
          <a:bodyPr>
            <a:noAutofit/>
          </a:bodyPr>
          <a:lstStyle/>
          <a:p>
            <a:r>
              <a:rPr lang="en-US" sz="4800" b="1" dirty="0">
                <a:latin typeface="Impact" pitchFamily="34" charset="0"/>
              </a:rPr>
              <a:t>Guidelines for </a:t>
            </a:r>
            <a:br>
              <a:rPr lang="en-US" sz="4800" b="1" dirty="0">
                <a:latin typeface="Impact" pitchFamily="34" charset="0"/>
              </a:rPr>
            </a:br>
            <a:r>
              <a:rPr lang="en-US" sz="4800" b="1" dirty="0">
                <a:latin typeface="Impact" pitchFamily="34" charset="0"/>
              </a:rPr>
              <a:t>WIVES</a:t>
            </a:r>
          </a:p>
        </p:txBody>
      </p:sp>
      <p:pic>
        <p:nvPicPr>
          <p:cNvPr id="7" name="Picture 6"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228600" y="2881312"/>
            <a:ext cx="1858199" cy="2909888"/>
          </a:xfrm>
          <a:prstGeom prst="rect">
            <a:avLst/>
          </a:prstGeom>
        </p:spPr>
      </p:pic>
      <p:sp>
        <p:nvSpPr>
          <p:cNvPr id="8" name="TextBox 7"/>
          <p:cNvSpPr txBox="1">
            <a:spLocks noGrp="1" noRot="1" noMove="1" noResize="1" noEditPoints="1" noAdjustHandles="1" noChangeArrowheads="1" noChangeShapeType="1"/>
          </p:cNvSpPr>
          <p:nvPr/>
        </p:nvSpPr>
        <p:spPr>
          <a:xfrm>
            <a:off x="4114800" y="24384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chemeClr val="accent6">
                    <a:lumMod val="75000"/>
                  </a:schemeClr>
                </a:solidFill>
                <a:latin typeface="Impact" pitchFamily="34" charset="0"/>
              </a:rPr>
              <a:t>Lesson- 6</a:t>
            </a:r>
          </a:p>
        </p:txBody>
      </p:sp>
      <p:grpSp>
        <p:nvGrpSpPr>
          <p:cNvPr id="11" name="Group 10"/>
          <p:cNvGrpSpPr>
            <a:grpSpLocks noGrp="1" noUngrp="1" noRot="1" noMove="1" noResize="1"/>
          </p:cNvGrpSpPr>
          <p:nvPr/>
        </p:nvGrpSpPr>
        <p:grpSpPr>
          <a:xfrm>
            <a:off x="0" y="0"/>
            <a:ext cx="9144000" cy="1881626"/>
            <a:chOff x="0" y="116274"/>
            <a:chExt cx="9144000" cy="1881626"/>
          </a:xfrm>
        </p:grpSpPr>
        <p:pic>
          <p:nvPicPr>
            <p:cNvPr id="3" name="Picture 2"/>
            <p:cNvPicPr>
              <a:picLocks noGrp="1" noRot="1" noChangeAspect="1" noMove="1" noResize="1" noEditPoints="1" noAdjustHandles="1" noChangeArrowheads="1" noChangeShapeType="1" noCrop="1"/>
            </p:cNvPicPr>
            <p:nvPr/>
          </p:nvPicPr>
          <p:blipFill rotWithShape="1">
            <a:blip r:embed="rId3"/>
            <a:srcRect t="50689"/>
            <a:stretch/>
          </p:blipFill>
          <p:spPr>
            <a:xfrm>
              <a:off x="0" y="381000"/>
              <a:ext cx="9144000" cy="1616900"/>
            </a:xfrm>
            <a:prstGeom prst="rect">
              <a:avLst/>
            </a:prstGeom>
          </p:spPr>
        </p:pic>
        <p:pic>
          <p:nvPicPr>
            <p:cNvPr id="10" name="Picture 9"/>
            <p:cNvPicPr>
              <a:picLocks noGrp="1" noRot="1" noChangeAspect="1" noMove="1" noResize="1" noEditPoints="1" noAdjustHandles="1" noChangeArrowheads="1" noChangeShapeType="1" noCrop="1"/>
            </p:cNvPicPr>
            <p:nvPr/>
          </p:nvPicPr>
          <p:blipFill rotWithShape="1">
            <a:blip r:embed="rId3"/>
            <a:srcRect t="6236" b="61709"/>
            <a:stretch/>
          </p:blipFill>
          <p:spPr>
            <a:xfrm>
              <a:off x="0" y="116274"/>
              <a:ext cx="9144000" cy="1051089"/>
            </a:xfrm>
            <a:prstGeom prst="rect">
              <a:avLst/>
            </a:prstGeom>
          </p:spPr>
        </p:pic>
      </p:grpSp>
      <p:pic>
        <p:nvPicPr>
          <p:cNvPr id="12" name="Picture 11"/>
          <p:cNvPicPr>
            <a:picLocks noGrp="1" noRot="1" noChangeAspect="1" noMove="1" noResize="1" noEditPoints="1" noAdjustHandles="1" noChangeArrowheads="1" noChangeShapeType="1" noCrop="1"/>
          </p:cNvPicPr>
          <p:nvPr/>
        </p:nvPicPr>
        <p:blipFill>
          <a:blip r:embed="rId4"/>
          <a:stretch>
            <a:fillRect/>
          </a:stretch>
        </p:blipFill>
        <p:spPr>
          <a:xfrm>
            <a:off x="0" y="6005512"/>
            <a:ext cx="9144000" cy="8524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1</a:t>
            </a:r>
          </a:p>
        </p:txBody>
      </p:sp>
      <p:sp>
        <p:nvSpPr>
          <p:cNvPr id="14" name="TextBox 13"/>
          <p:cNvSpPr txBox="1">
            <a:spLocks noGrp="1" noRot="1" noMove="1" noResize="1" noEditPoints="1" noAdjustHandles="1" noChangeArrowheads="1" noChangeShapeType="1"/>
          </p:cNvSpPr>
          <p:nvPr/>
        </p:nvSpPr>
        <p:spPr>
          <a:xfrm>
            <a:off x="277091" y="2078398"/>
            <a:ext cx="8610600" cy="3785652"/>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A wife who helps around the home</a:t>
            </a:r>
          </a:p>
          <a:p>
            <a:endParaRPr lang="en-US" sz="1600" dirty="0"/>
          </a:p>
          <a:p>
            <a:r>
              <a:rPr lang="en-US" sz="2400" dirty="0"/>
              <a:t>A traditional setting does not excuse the husband from helping in the home. A man’s wife is not meant to be his workhorse. When he is home, he should help with children and any other tasks that need attention.</a:t>
            </a:r>
          </a:p>
          <a:p>
            <a:endParaRPr lang="en-US" sz="2400" dirty="0"/>
          </a:p>
          <a:p>
            <a:r>
              <a:rPr lang="en-US" sz="2400" dirty="0"/>
              <a:t>In summary, when a wife strives to have an orderly home, it meets a deep need of her husband bringing peace, rest, and renewal.</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4098" name="Picture 2" descr="Early Moments Matter for every child"/>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695709"/>
            <a:ext cx="1595309" cy="1232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996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1</a:t>
            </a:r>
          </a:p>
        </p:txBody>
      </p:sp>
      <p:sp>
        <p:nvSpPr>
          <p:cNvPr id="14" name="TextBox 13"/>
          <p:cNvSpPr txBox="1">
            <a:spLocks noGrp="1" noRot="1" noMove="1" noResize="1" noEditPoints="1" noAdjustHandles="1" noChangeArrowheads="1" noChangeShapeType="1"/>
          </p:cNvSpPr>
          <p:nvPr/>
        </p:nvSpPr>
        <p:spPr>
          <a:xfrm>
            <a:off x="277091" y="2078398"/>
            <a:ext cx="8610600" cy="3785652"/>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Sexual fulfillment from his wife</a:t>
            </a:r>
          </a:p>
          <a:p>
            <a:endParaRPr lang="en-US" sz="1600" dirty="0"/>
          </a:p>
          <a:p>
            <a:r>
              <a:rPr lang="en-US" sz="2400" dirty="0"/>
              <a:t>One of the most basic needs of a man is his need for sexual fulfillment. Many times, a wife does not understand this God-given need in a man’s life. All his basic needs can be met legitimately in other ways EXCEPT this one. Part of the marriage vow is to only have this need satisfied by your covenant partner. </a:t>
            </a:r>
          </a:p>
          <a:p>
            <a:endParaRPr lang="en-US" sz="2400" dirty="0"/>
          </a:p>
          <a:p>
            <a:r>
              <a:rPr lang="en-US" sz="2400" dirty="0"/>
              <a:t>This means the wife needs to be very sensitive to her husband in this area. </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10242" name="Picture 2" descr="Affectionate couple Images, Stock Photos &amp; Vectors | Shutterstock"/>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b="9167"/>
          <a:stretch/>
        </p:blipFill>
        <p:spPr bwMode="auto">
          <a:xfrm>
            <a:off x="6081245" y="1650562"/>
            <a:ext cx="1825625" cy="119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470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1</a:t>
            </a:r>
          </a:p>
        </p:txBody>
      </p:sp>
      <p:sp>
        <p:nvSpPr>
          <p:cNvPr id="14" name="TextBox 13"/>
          <p:cNvSpPr txBox="1">
            <a:spLocks noGrp="1" noRot="1" noMove="1" noResize="1" noEditPoints="1" noAdjustHandles="1" noChangeArrowheads="1" noChangeShapeType="1"/>
          </p:cNvSpPr>
          <p:nvPr/>
        </p:nvSpPr>
        <p:spPr>
          <a:xfrm>
            <a:off x="270164" y="1911618"/>
            <a:ext cx="8610600" cy="3877985"/>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Sexual fulfillment from his wife</a:t>
            </a:r>
          </a:p>
          <a:p>
            <a:endParaRPr lang="en-US" sz="1600" dirty="0"/>
          </a:p>
          <a:p>
            <a:r>
              <a:rPr lang="en-US" sz="2200" i="1" dirty="0"/>
              <a:t>The husband should fulfill his marital duty to his wife, and likewise the wife to her husband. The wife’s body does not belong to her alone but also to her husband. In the same way, the husband’s body does not belong to him alone but also to his wife. Do not deprive each other except by mutual consent and for a time, so that you may devote yourselves to prayer. Then come together again so that Satan will not tempt you because of your lack of self-control.</a:t>
            </a:r>
          </a:p>
          <a:p>
            <a:endParaRPr lang="en-US" sz="2200" i="1" dirty="0"/>
          </a:p>
          <a:p>
            <a:r>
              <a:rPr lang="en-US" sz="2200" i="1" dirty="0"/>
              <a:t>1 Corinthians 7:3-5</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9218" name="Picture 2" descr="99 Ways to Show Love and Affection to Your Partner: Simple, Romantic Ideas  for Couples | An Everlasting Love"/>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val="0"/>
              </a:ext>
            </a:extLst>
          </a:blip>
          <a:srcRect r="38434"/>
          <a:stretch/>
        </p:blipFill>
        <p:spPr bwMode="auto">
          <a:xfrm>
            <a:off x="7445391" y="1227131"/>
            <a:ext cx="1263615" cy="1368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969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1</a:t>
            </a:r>
          </a:p>
        </p:txBody>
      </p:sp>
      <p:sp>
        <p:nvSpPr>
          <p:cNvPr id="14" name="TextBox 13"/>
          <p:cNvSpPr txBox="1">
            <a:spLocks noGrp="1" noRot="1" noMove="1" noResize="1" noEditPoints="1" noAdjustHandles="1" noChangeArrowheads="1" noChangeShapeType="1"/>
          </p:cNvSpPr>
          <p:nvPr/>
        </p:nvSpPr>
        <p:spPr>
          <a:xfrm>
            <a:off x="270164" y="1911618"/>
            <a:ext cx="8610600" cy="3847207"/>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Sexual fulfillment from his wife</a:t>
            </a:r>
          </a:p>
          <a:p>
            <a:endParaRPr lang="en-US" sz="1600" dirty="0"/>
          </a:p>
          <a:p>
            <a:r>
              <a:rPr lang="en-US" sz="2800" dirty="0"/>
              <a:t>This passage is talking about sexual responsibilities of married couples. Paul says that depriving your spouse can lead to sin (seeking sexual fulfillment outside of the marriage) which can then lead to marital problems. So, a couple should seek to fulfill these needs for each other, unless they have both agreed to abstain in order to seek the Lord for a specific time. </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8194" name="Picture 2" descr="How Much Affection Is Normal in a Relationship? | Marriage.com"/>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1739053"/>
            <a:ext cx="2054225" cy="894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082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1</a:t>
            </a:r>
          </a:p>
        </p:txBody>
      </p:sp>
      <p:sp>
        <p:nvSpPr>
          <p:cNvPr id="14" name="TextBox 13"/>
          <p:cNvSpPr txBox="1">
            <a:spLocks noGrp="1" noRot="1" noMove="1" noResize="1" noEditPoints="1" noAdjustHandles="1" noChangeArrowheads="1" noChangeShapeType="1"/>
          </p:cNvSpPr>
          <p:nvPr/>
        </p:nvSpPr>
        <p:spPr>
          <a:xfrm>
            <a:off x="266699" y="1805185"/>
            <a:ext cx="8610600" cy="2985433"/>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Sexual fulfillment from his wife</a:t>
            </a:r>
          </a:p>
          <a:p>
            <a:endParaRPr lang="en-US" sz="1600" dirty="0"/>
          </a:p>
          <a:p>
            <a:r>
              <a:rPr lang="en-US" sz="2800" dirty="0"/>
              <a:t>There are times, however, a husband should be sensitive to a wife in this area. After childbirth, a woman needs time to heal, or during menstruation she may feel unclean. Sometimes loving your wife means waiting until she feels proper about having sex. </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7172" name="Picture 4" descr="Heart Kiss Couple Love - Frame - Vector Red Kissing Transparent PNG -  frame, cartoon, heart, silhouette, tree | Love png, Love frames, Kissing  couples"/>
          <p:cNvPicPr>
            <a:picLocks noGrp="1" noRot="1" noChangeAspect="1" noMove="1" noResize="1" noEditPoints="1" noAdjustHandles="1" noChangeArrowheads="1" noChangeShapeType="1" noCrop="1"/>
          </p:cNvPicPr>
          <p:nvPr/>
        </p:nvPicPr>
        <p:blipFill>
          <a:blip r:embed="rId4" cstate="print">
            <a:extLst>
              <a:ext uri="{BEBA8EAE-BF5A-486C-A8C5-ECC9F3942E4B}">
                <a14:imgProps xmlns:a14="http://schemas.microsoft.com/office/drawing/2010/main">
                  <a14:imgLayer r:embed="rId5">
                    <a14:imgEffect>
                      <a14:backgroundRemoval t="0" b="100000" l="0" r="100000">
                        <a14:foregroundMark x1="59518" y1="2381" x2="59518" y2="2381"/>
                        <a14:foregroundMark x1="74699" y1="4762" x2="74699" y2="4762"/>
                        <a14:foregroundMark x1="30241" y1="5119" x2="30241" y2="5119"/>
                        <a14:foregroundMark x1="26867" y1="5714" x2="26867" y2="5714"/>
                        <a14:foregroundMark x1="21566" y1="7381" x2="21566" y2="7381"/>
                        <a14:foregroundMark x1="91205" y1="17381" x2="91205" y2="17381"/>
                        <a14:foregroundMark x1="76024" y1="1429" x2="76024" y2="1429"/>
                        <a14:foregroundMark x1="97229" y1="18333" x2="97229" y2="18333"/>
                        <a14:foregroundMark x1="92530" y1="22738" x2="92530" y2="22738"/>
                        <a14:foregroundMark x1="58916" y1="96786" x2="58916" y2="96786"/>
                      </a14:backgroundRemoval>
                    </a14:imgEffect>
                  </a14:imgLayer>
                </a14:imgProps>
              </a:ext>
              <a:ext uri="{28A0092B-C50C-407E-A947-70E740481C1C}">
                <a14:useLocalDpi xmlns:a14="http://schemas.microsoft.com/office/drawing/2010/main" val="0"/>
              </a:ext>
            </a:extLst>
          </a:blip>
          <a:srcRect/>
          <a:stretch>
            <a:fillRect/>
          </a:stretch>
        </p:blipFill>
        <p:spPr bwMode="auto">
          <a:xfrm>
            <a:off x="6400800" y="4283630"/>
            <a:ext cx="1701383" cy="1721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786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1</a:t>
            </a:r>
          </a:p>
        </p:txBody>
      </p:sp>
      <p:sp>
        <p:nvSpPr>
          <p:cNvPr id="14" name="TextBox 13"/>
          <p:cNvSpPr txBox="1">
            <a:spLocks noGrp="1" noRot="1" noMove="1" noResize="1" noEditPoints="1" noAdjustHandles="1" noChangeArrowheads="1" noChangeShapeType="1"/>
          </p:cNvSpPr>
          <p:nvPr/>
        </p:nvSpPr>
        <p:spPr>
          <a:xfrm>
            <a:off x="228600" y="1725198"/>
            <a:ext cx="8610600" cy="4093428"/>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Sexual fulfillment from his wife</a:t>
            </a:r>
          </a:p>
          <a:p>
            <a:endParaRPr lang="en-US" sz="1050" dirty="0"/>
          </a:p>
          <a:p>
            <a:r>
              <a:rPr lang="en-US" sz="2600" dirty="0"/>
              <a:t>Women should never use sex to control or manipulate their husbands. Do not withhold sex for revenge or to punish them for something they did. Sex should be a beautiful, intimate connection for the couple as seen in </a:t>
            </a:r>
            <a:r>
              <a:rPr lang="en-US" sz="2600" i="1" dirty="0"/>
              <a:t>Proverbs 5:15-21</a:t>
            </a:r>
            <a:r>
              <a:rPr lang="en-US" sz="2600" dirty="0"/>
              <a:t>. </a:t>
            </a:r>
          </a:p>
          <a:p>
            <a:endParaRPr lang="en-US" sz="2600" dirty="0"/>
          </a:p>
          <a:p>
            <a:r>
              <a:rPr lang="en-US" sz="2600" dirty="0"/>
              <a:t>Wives should respond with great sensitivity to their husbands regarding this issue.</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6146" name="Picture 2" descr="182,122 Asian Couple Love Stock Photos, Pictures &amp; Royalty-Free Images -  iStock"/>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val="0"/>
              </a:ext>
            </a:extLst>
          </a:blip>
          <a:srcRect l="7843" r="26798"/>
          <a:stretch/>
        </p:blipFill>
        <p:spPr bwMode="auto">
          <a:xfrm>
            <a:off x="7481455" y="4114800"/>
            <a:ext cx="1447800" cy="147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501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1</a:t>
            </a:r>
          </a:p>
        </p:txBody>
      </p:sp>
      <p:sp>
        <p:nvSpPr>
          <p:cNvPr id="14" name="TextBox 13"/>
          <p:cNvSpPr txBox="1">
            <a:spLocks noGrp="1" noRot="1" noMove="1" noResize="1" noEditPoints="1" noAdjustHandles="1" noChangeArrowheads="1" noChangeShapeType="1"/>
          </p:cNvSpPr>
          <p:nvPr/>
        </p:nvSpPr>
        <p:spPr>
          <a:xfrm>
            <a:off x="228600" y="1725198"/>
            <a:ext cx="8610600" cy="2746906"/>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A wife who cares about her appearance</a:t>
            </a:r>
          </a:p>
          <a:p>
            <a:endParaRPr lang="en-US" sz="1050" dirty="0"/>
          </a:p>
          <a:p>
            <a:r>
              <a:rPr lang="en-US" sz="2600" dirty="0"/>
              <a:t>This can be a sensitive issue for many women. Men are more visually oriented than women. Husbands want to be proud of their wives. Lack of care for your appearance could result in a husband who looks at other women in unhealthy and ungodly ways. </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15362" name="Picture 2" descr="Why join Women's Care | Women's Care Enterprises"/>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4132764"/>
            <a:ext cx="5562600" cy="18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8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1</a:t>
            </a:r>
          </a:p>
        </p:txBody>
      </p:sp>
      <p:sp>
        <p:nvSpPr>
          <p:cNvPr id="14" name="TextBox 13"/>
          <p:cNvSpPr txBox="1">
            <a:spLocks noGrp="1" noRot="1" noMove="1" noResize="1" noEditPoints="1" noAdjustHandles="1" noChangeArrowheads="1" noChangeShapeType="1"/>
          </p:cNvSpPr>
          <p:nvPr/>
        </p:nvSpPr>
        <p:spPr>
          <a:xfrm>
            <a:off x="266699" y="1844435"/>
            <a:ext cx="8610600" cy="3947234"/>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A wife who cares about her appearance</a:t>
            </a:r>
          </a:p>
          <a:p>
            <a:endParaRPr lang="en-US" sz="1050" dirty="0"/>
          </a:p>
          <a:p>
            <a:r>
              <a:rPr lang="en-US" sz="2600" dirty="0"/>
              <a:t>There are some things a woman cannot change, and a husband should be understanding of this. True love will always love regardless of physical appearance.</a:t>
            </a:r>
          </a:p>
          <a:p>
            <a:endParaRPr lang="en-US" sz="2600" dirty="0"/>
          </a:p>
          <a:p>
            <a:r>
              <a:rPr lang="en-US" sz="2600" dirty="0"/>
              <a:t>There are some things that women can change or improve if they desire. Making some changes can help the husband’s heart because outward beauty moves inward to develop a deep love.</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14338" name="Picture 2" descr="Does Race Exist? | NOVA | PBS"/>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0959" y="1559072"/>
            <a:ext cx="1541929" cy="96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807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1</a:t>
            </a:r>
          </a:p>
        </p:txBody>
      </p:sp>
      <p:sp>
        <p:nvSpPr>
          <p:cNvPr id="14" name="TextBox 13"/>
          <p:cNvSpPr txBox="1">
            <a:spLocks noGrp="1" noRot="1" noMove="1" noResize="1" noEditPoints="1" noAdjustHandles="1" noChangeArrowheads="1" noChangeShapeType="1"/>
          </p:cNvSpPr>
          <p:nvPr/>
        </p:nvSpPr>
        <p:spPr>
          <a:xfrm>
            <a:off x="266699" y="1886252"/>
            <a:ext cx="8610600" cy="3978012"/>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A wife who cares about her appearance</a:t>
            </a:r>
          </a:p>
          <a:p>
            <a:endParaRPr lang="en-US" sz="1050" dirty="0"/>
          </a:p>
          <a:p>
            <a:r>
              <a:rPr lang="en-US" sz="2600" dirty="0"/>
              <a:t>The wife should desire to look her best for her husband. Remember that attractiveness is both outward AND inward. So only focusing on the outward with out addressing the inner person will not have a lasting impression.</a:t>
            </a:r>
          </a:p>
          <a:p>
            <a:endParaRPr lang="en-US" sz="2600" dirty="0"/>
          </a:p>
          <a:p>
            <a:r>
              <a:rPr lang="en-US" sz="2000" i="1" dirty="0"/>
              <a:t>Your beauty should not come from outward adornment such as braided hair and the wearing of gold jewelry and fine clothes. Instead, it should be that of your inner self, the unfading beauty of a gentle and quiet spirit, which is of great worth in God’s sight. (1 Peter 3:3-4)</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13314" name="Picture 2" descr="9 Stunning Traditional Dresses In World That You Should Wear Atleast Once"/>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0045" y="1695709"/>
            <a:ext cx="1374307" cy="916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498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1</a:t>
            </a:r>
          </a:p>
        </p:txBody>
      </p:sp>
      <p:sp>
        <p:nvSpPr>
          <p:cNvPr id="14" name="TextBox 13"/>
          <p:cNvSpPr txBox="1">
            <a:spLocks noGrp="1" noRot="1" noMove="1" noResize="1" noEditPoints="1" noAdjustHandles="1" noChangeArrowheads="1" noChangeShapeType="1"/>
          </p:cNvSpPr>
          <p:nvPr/>
        </p:nvSpPr>
        <p:spPr>
          <a:xfrm>
            <a:off x="266699" y="2014528"/>
            <a:ext cx="8610600" cy="3793346"/>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A wife who cares about her appearance</a:t>
            </a:r>
          </a:p>
          <a:p>
            <a:endParaRPr lang="en-US" sz="1050" dirty="0"/>
          </a:p>
          <a:p>
            <a:r>
              <a:rPr lang="en-US" sz="2600" dirty="0"/>
              <a:t>It is a woman’s character that will ultimately draw a man to his wife.</a:t>
            </a:r>
          </a:p>
          <a:p>
            <a:endParaRPr lang="en-US" sz="1600" i="1" dirty="0"/>
          </a:p>
          <a:p>
            <a:r>
              <a:rPr lang="en-US" sz="2600" dirty="0"/>
              <a:t>However, most men do not want their wife to be critical, negative, loud, undisciplined and bossy. Instead, a wife should be controlled in speech and expressing an attitude of gratefulness. She should be gentle with her children and patient with her husband. </a:t>
            </a:r>
            <a:endParaRPr lang="en-US" sz="2000"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12290" name="Picture 2" descr="Preston event to encourage Indian women to love their sarees | Blog Preston"/>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3924" y="1610900"/>
            <a:ext cx="1603375" cy="1202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342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24940" y="1449099"/>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OBJECTIVES OF THE LESSON</a:t>
            </a:r>
          </a:p>
        </p:txBody>
      </p:sp>
      <p:sp>
        <p:nvSpPr>
          <p:cNvPr id="14" name="TextBox 13"/>
          <p:cNvSpPr txBox="1">
            <a:spLocks noGrp="1" noRot="1" noMove="1" noResize="1" noEditPoints="1" noAdjustHandles="1" noChangeArrowheads="1" noChangeShapeType="1"/>
          </p:cNvSpPr>
          <p:nvPr/>
        </p:nvSpPr>
        <p:spPr>
          <a:xfrm>
            <a:off x="266700" y="2065780"/>
            <a:ext cx="8610600" cy="295465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 </a:t>
            </a:r>
          </a:p>
          <a:p>
            <a:pPr marL="514350" indent="-514350">
              <a:buAutoNum type="arabicPeriod"/>
            </a:pPr>
            <a:r>
              <a:rPr lang="en-US" sz="2800" dirty="0"/>
              <a:t>To understand the basic responsibilities of a wife</a:t>
            </a:r>
          </a:p>
          <a:p>
            <a:pPr marL="514350" indent="-514350">
              <a:buAutoNum type="arabicPeriod"/>
            </a:pPr>
            <a:r>
              <a:rPr lang="en-US" sz="2800" dirty="0"/>
              <a:t>To learn the needs of the husband</a:t>
            </a:r>
          </a:p>
          <a:p>
            <a:pPr marL="514350" indent="-514350">
              <a:buAutoNum type="arabicPeriod"/>
            </a:pPr>
            <a:r>
              <a:rPr lang="en-US" sz="2800" dirty="0"/>
              <a:t>To discover the meaning of honor, respect, and submission</a:t>
            </a:r>
          </a:p>
          <a:p>
            <a:pPr algn="ctr"/>
            <a:endParaRPr lang="en-US" sz="2800" b="1" dirty="0"/>
          </a:p>
          <a:p>
            <a:pPr algn="ctr"/>
            <a:r>
              <a:rPr lang="en-US" sz="2800" b="1" dirty="0"/>
              <a:t>DISCUSSION QUESTIONS AT END</a:t>
            </a:r>
            <a:endParaRPr lang="en-US" b="1"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250165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1</a:t>
            </a:r>
          </a:p>
        </p:txBody>
      </p:sp>
      <p:sp>
        <p:nvSpPr>
          <p:cNvPr id="14" name="TextBox 13"/>
          <p:cNvSpPr txBox="1">
            <a:spLocks noGrp="1" noRot="1" noMove="1" noResize="1" noEditPoints="1" noAdjustHandles="1" noChangeArrowheads="1" noChangeShapeType="1"/>
          </p:cNvSpPr>
          <p:nvPr/>
        </p:nvSpPr>
        <p:spPr>
          <a:xfrm>
            <a:off x="228600" y="1725198"/>
            <a:ext cx="8610600" cy="2223686"/>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A wife who cares about her appearance</a:t>
            </a:r>
          </a:p>
          <a:p>
            <a:endParaRPr lang="en-US" sz="1050" dirty="0"/>
          </a:p>
          <a:p>
            <a:r>
              <a:rPr lang="en-US" sz="3200" dirty="0"/>
              <a:t>All this means, a wife should try her best to be outwardly appealing to her husband and at the same time practice beauty of character.</a:t>
            </a:r>
            <a:endParaRPr lang="en-US" sz="2800"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grpSp>
        <p:nvGrpSpPr>
          <p:cNvPr id="2" name="Group 1"/>
          <p:cNvGrpSpPr>
            <a:grpSpLocks noGrp="1" noUngrp="1" noRot="1" noMove="1" noResize="1"/>
          </p:cNvGrpSpPr>
          <p:nvPr/>
        </p:nvGrpSpPr>
        <p:grpSpPr>
          <a:xfrm>
            <a:off x="898053" y="4056942"/>
            <a:ext cx="7271693" cy="1840511"/>
            <a:chOff x="1447800" y="4042122"/>
            <a:chExt cx="7271693" cy="1840511"/>
          </a:xfrm>
        </p:grpSpPr>
        <p:pic>
          <p:nvPicPr>
            <p:cNvPr id="11268" name="Picture 4" descr="Woman” is the documentary that gives voice to women from all over the world  – ineews the best news"/>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7037"/>
            <a:stretch/>
          </p:blipFill>
          <p:spPr bwMode="auto">
            <a:xfrm>
              <a:off x="1482436" y="4042122"/>
              <a:ext cx="5257800" cy="9098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Woman” is the documentary that gives voice to women from all over the world  – ineews the best news"/>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67319" b="67797"/>
            <a:stretch/>
          </p:blipFill>
          <p:spPr bwMode="auto">
            <a:xfrm>
              <a:off x="6740236" y="4050981"/>
              <a:ext cx="1979257" cy="10239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Woman” is the documentary that gives voice to women from all over the world  – ineews the best news"/>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32000" r="32212" b="67797"/>
            <a:stretch/>
          </p:blipFill>
          <p:spPr bwMode="auto">
            <a:xfrm>
              <a:off x="1447800" y="4935316"/>
              <a:ext cx="2005311" cy="9473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Woman” is the documentary that gives voice to women from all over the world  – ineews the best news"/>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32751" b="32963"/>
            <a:stretch/>
          </p:blipFill>
          <p:spPr bwMode="auto">
            <a:xfrm>
              <a:off x="3453111" y="4936228"/>
              <a:ext cx="5257802" cy="9464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2697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2</a:t>
            </a:r>
          </a:p>
        </p:txBody>
      </p:sp>
      <p:sp>
        <p:nvSpPr>
          <p:cNvPr id="14" name="TextBox 13"/>
          <p:cNvSpPr txBox="1">
            <a:spLocks noGrp="1" noRot="1" noMove="1" noResize="1" noEditPoints="1" noAdjustHandles="1" noChangeArrowheads="1" noChangeShapeType="1"/>
          </p:cNvSpPr>
          <p:nvPr/>
        </p:nvSpPr>
        <p:spPr>
          <a:xfrm>
            <a:off x="266699" y="1850063"/>
            <a:ext cx="8610600" cy="4001095"/>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600" b="1" dirty="0"/>
              <a:t>Honor your husband’s divine calling as head of the home</a:t>
            </a:r>
          </a:p>
          <a:p>
            <a:endParaRPr lang="en-US" sz="1200" dirty="0"/>
          </a:p>
          <a:p>
            <a:r>
              <a:rPr lang="en-US" sz="2400" i="1" dirty="0"/>
              <a:t>Wives, submit to your husbands as to the Lord. For the husband is the head of the wife as Christ is the head of the church, his body, of which he is the Savior.</a:t>
            </a:r>
          </a:p>
          <a:p>
            <a:r>
              <a:rPr lang="en-US" sz="2400" i="1" dirty="0"/>
              <a:t>(Ephesians 5:22-23)</a:t>
            </a:r>
          </a:p>
          <a:p>
            <a:endParaRPr lang="en-US" sz="2400" i="1" dirty="0"/>
          </a:p>
          <a:p>
            <a:r>
              <a:rPr lang="en-US" sz="2400" dirty="0"/>
              <a:t>Wives are instructed to acknowledge their husband’s call from God to leadership in the home. She should honor this calling. His actions may not always </a:t>
            </a:r>
            <a:r>
              <a:rPr lang="en-US" sz="2400" u="sng" dirty="0"/>
              <a:t>deserve</a:t>
            </a:r>
            <a:r>
              <a:rPr lang="en-US" sz="2400" dirty="0"/>
              <a:t> </a:t>
            </a:r>
            <a:r>
              <a:rPr lang="en-US" sz="2400" i="1" dirty="0"/>
              <a:t>respect, but </a:t>
            </a:r>
            <a:r>
              <a:rPr lang="en-US" sz="2400" u="sng" dirty="0"/>
              <a:t>his position demands it</a:t>
            </a:r>
            <a:r>
              <a:rPr lang="en-US" sz="2400" dirty="0"/>
              <a:t>. </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2233916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2</a:t>
            </a:r>
          </a:p>
        </p:txBody>
      </p:sp>
      <p:sp>
        <p:nvSpPr>
          <p:cNvPr id="14" name="TextBox 13"/>
          <p:cNvSpPr txBox="1">
            <a:spLocks noGrp="1" noRot="1" noMove="1" noResize="1" noEditPoints="1" noAdjustHandles="1" noChangeArrowheads="1" noChangeShapeType="1"/>
          </p:cNvSpPr>
          <p:nvPr/>
        </p:nvSpPr>
        <p:spPr>
          <a:xfrm>
            <a:off x="266699" y="1850063"/>
            <a:ext cx="8610600" cy="3877985"/>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600" b="1" dirty="0"/>
              <a:t>Honor your husband’s divine calling as head of the home</a:t>
            </a:r>
          </a:p>
          <a:p>
            <a:endParaRPr lang="en-US" sz="1200" dirty="0"/>
          </a:p>
          <a:p>
            <a:r>
              <a:rPr lang="en-US" sz="2400" dirty="0"/>
              <a:t>In 1 Peter 2:18, we see that slaves are to submit whether their master is good or harsh. Peter is not talking to wives, but his point can be applied in that showing respect can reveal God’s character and love. Light shines brightest in the darkness </a:t>
            </a:r>
            <a:r>
              <a:rPr lang="en-US" sz="2000" dirty="0"/>
              <a:t>(John 1:5). </a:t>
            </a:r>
          </a:p>
          <a:p>
            <a:endParaRPr lang="en-US" sz="2000" dirty="0"/>
          </a:p>
          <a:p>
            <a:r>
              <a:rPr lang="en-US" sz="2400" dirty="0"/>
              <a:t>This principle holds true in marriage as well. When a wife shows respect—even if he is acting unkind—this will release God to draw the man to himself.</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2662644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2</a:t>
            </a:r>
          </a:p>
        </p:txBody>
      </p:sp>
      <p:sp>
        <p:nvSpPr>
          <p:cNvPr id="14" name="TextBox 13"/>
          <p:cNvSpPr txBox="1">
            <a:spLocks noGrp="1" noRot="1" noMove="1" noResize="1" noEditPoints="1" noAdjustHandles="1" noChangeArrowheads="1" noChangeShapeType="1"/>
          </p:cNvSpPr>
          <p:nvPr/>
        </p:nvSpPr>
        <p:spPr>
          <a:xfrm>
            <a:off x="266699" y="1850063"/>
            <a:ext cx="8610600" cy="3877985"/>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600" b="1" dirty="0"/>
              <a:t>Honor your husband’s divine calling as head of the home</a:t>
            </a:r>
          </a:p>
          <a:p>
            <a:endParaRPr lang="en-US" sz="1200" dirty="0"/>
          </a:p>
          <a:p>
            <a:r>
              <a:rPr lang="en-US" sz="2400" i="1" dirty="0"/>
              <a:t>However, each one of you also must love his wife as he loves himself, and the wife must respect her husband. </a:t>
            </a:r>
            <a:r>
              <a:rPr lang="en-US" sz="2000" i="1" dirty="0"/>
              <a:t>(Ephesians 5:33)</a:t>
            </a:r>
          </a:p>
          <a:p>
            <a:endParaRPr lang="en-US" sz="2000" i="1" dirty="0"/>
          </a:p>
          <a:p>
            <a:pPr marL="342900" indent="-342900">
              <a:buFont typeface="Arial" panose="020B0604020202020204" pitchFamily="34" charset="0"/>
              <a:buChar char="•"/>
            </a:pPr>
            <a:r>
              <a:rPr lang="en-US" sz="2800" u="sng" dirty="0"/>
              <a:t>For a woman to feel secure </a:t>
            </a:r>
            <a:r>
              <a:rPr lang="en-US" sz="2800" dirty="0"/>
              <a:t>in the marriage relationship, </a:t>
            </a:r>
            <a:r>
              <a:rPr lang="en-US" sz="2800" b="1" dirty="0"/>
              <a:t>she must know that her husband loves her.</a:t>
            </a:r>
          </a:p>
          <a:p>
            <a:pPr marL="342900" indent="-342900">
              <a:buFont typeface="Arial" panose="020B0604020202020204" pitchFamily="34" charset="0"/>
              <a:buChar char="•"/>
            </a:pPr>
            <a:r>
              <a:rPr lang="en-US" sz="2800" dirty="0"/>
              <a:t>Likewise, </a:t>
            </a:r>
            <a:r>
              <a:rPr lang="en-US" sz="2800" u="sng" dirty="0"/>
              <a:t>for a husband to feel secure</a:t>
            </a:r>
            <a:r>
              <a:rPr lang="en-US" sz="2800" dirty="0"/>
              <a:t> with his wife, </a:t>
            </a:r>
            <a:r>
              <a:rPr lang="en-US" sz="2800" b="1" dirty="0"/>
              <a:t>he must feel he is respected.</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1792745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2</a:t>
            </a:r>
          </a:p>
        </p:txBody>
      </p:sp>
      <p:sp>
        <p:nvSpPr>
          <p:cNvPr id="14" name="TextBox 13"/>
          <p:cNvSpPr txBox="1">
            <a:spLocks noGrp="1" noRot="1" noMove="1" noResize="1" noEditPoints="1" noAdjustHandles="1" noChangeArrowheads="1" noChangeShapeType="1"/>
          </p:cNvSpPr>
          <p:nvPr/>
        </p:nvSpPr>
        <p:spPr>
          <a:xfrm>
            <a:off x="266699" y="1788507"/>
            <a:ext cx="8610600" cy="4124206"/>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600" b="1" dirty="0"/>
              <a:t>Honor your husband’s divine calling as head of the home</a:t>
            </a:r>
          </a:p>
          <a:p>
            <a:endParaRPr lang="en-US" sz="1200" dirty="0"/>
          </a:p>
          <a:p>
            <a:r>
              <a:rPr lang="en-US" sz="2400" dirty="0"/>
              <a:t>Questions a wife should ask herself</a:t>
            </a:r>
          </a:p>
          <a:p>
            <a:pPr marL="457200" indent="-457200">
              <a:buFont typeface="Wingdings" panose="05000000000000000000" pitchFamily="2" charset="2"/>
              <a:buChar char="q"/>
            </a:pPr>
            <a:r>
              <a:rPr lang="en-US" sz="2000" dirty="0"/>
              <a:t>Do I criticize, assault, or embarrass my husband in front of other people or our children?</a:t>
            </a:r>
          </a:p>
          <a:p>
            <a:pPr marL="457200" indent="-457200">
              <a:buFont typeface="Wingdings" panose="05000000000000000000" pitchFamily="2" charset="2"/>
              <a:buChar char="q"/>
            </a:pPr>
            <a:r>
              <a:rPr lang="en-US" sz="2000" dirty="0"/>
              <a:t>Do I guard my husband’s reputation before others, or do I tear it down?</a:t>
            </a:r>
          </a:p>
          <a:p>
            <a:pPr marL="457200" indent="-457200">
              <a:buFont typeface="Wingdings" panose="05000000000000000000" pitchFamily="2" charset="2"/>
              <a:buChar char="q"/>
            </a:pPr>
            <a:r>
              <a:rPr lang="en-US" sz="2000" dirty="0"/>
              <a:t>Do I undermine my husband’s authority in our home? When he makes a decision regarding the home or children, do I support him or go against his authority?</a:t>
            </a:r>
          </a:p>
          <a:p>
            <a:pPr marL="457200" indent="-457200">
              <a:buFont typeface="Wingdings" panose="05000000000000000000" pitchFamily="2" charset="2"/>
              <a:buChar char="q"/>
            </a:pPr>
            <a:r>
              <a:rPr lang="en-US" sz="2000" dirty="0"/>
              <a:t>Am I consistently critical and negative about how my husband conducts himself?</a:t>
            </a:r>
          </a:p>
          <a:p>
            <a:pPr marL="457200" indent="-457200">
              <a:buFont typeface="Wingdings" panose="05000000000000000000" pitchFamily="2" charset="2"/>
              <a:buChar char="q"/>
            </a:pPr>
            <a:r>
              <a:rPr lang="en-US" sz="2000" dirty="0"/>
              <a:t>Do I see my husband’s weaknesses as a point for prayer or a point of attack?</a:t>
            </a:r>
            <a:endParaRPr lang="en-US" sz="2400"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2193624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3</a:t>
            </a:r>
          </a:p>
        </p:txBody>
      </p:sp>
      <p:sp>
        <p:nvSpPr>
          <p:cNvPr id="14" name="TextBox 13"/>
          <p:cNvSpPr txBox="1">
            <a:spLocks noGrp="1" noRot="1" noMove="1" noResize="1" noEditPoints="1" noAdjustHandles="1" noChangeArrowheads="1" noChangeShapeType="1"/>
          </p:cNvSpPr>
          <p:nvPr/>
        </p:nvSpPr>
        <p:spPr>
          <a:xfrm>
            <a:off x="304800" y="1751909"/>
            <a:ext cx="8610600" cy="3847207"/>
          </a:xfrm>
          <a:prstGeom prst="rect">
            <a:avLst/>
          </a:prstGeom>
          <a:solidFill>
            <a:schemeClr val="accent3">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chemeClr val="bg2"/>
                </a:solidFill>
              </a:rPr>
              <a:t>Follow your husband’s leadership</a:t>
            </a:r>
          </a:p>
          <a:p>
            <a:endParaRPr lang="en-US" sz="1600" b="1" u="sng" dirty="0">
              <a:solidFill>
                <a:schemeClr val="bg2"/>
              </a:solidFill>
            </a:endParaRPr>
          </a:p>
          <a:p>
            <a:r>
              <a:rPr lang="en-US" sz="2800" i="1" dirty="0">
                <a:solidFill>
                  <a:schemeClr val="bg2"/>
                </a:solidFill>
              </a:rPr>
              <a:t>Wives submit to your husbands as to the Lord. For the husband is the head of the wife as Christ is the head of the church, his body, of which he is the Savior. Now as the church submits to Christ, so also wives should submit to their husbands in everything. </a:t>
            </a:r>
          </a:p>
          <a:p>
            <a:endParaRPr lang="en-US" sz="2800" i="1" dirty="0">
              <a:solidFill>
                <a:schemeClr val="bg2"/>
              </a:solidFill>
            </a:endParaRPr>
          </a:p>
          <a:p>
            <a:r>
              <a:rPr lang="en-US" sz="2800" i="1" dirty="0">
                <a:solidFill>
                  <a:schemeClr val="bg2"/>
                </a:solidFill>
              </a:rPr>
              <a:t>Ephesians 5:22-24</a:t>
            </a:r>
            <a:endParaRPr lang="en-US" i="1" dirty="0">
              <a:solidFill>
                <a:schemeClr val="bg2"/>
              </a:solidFill>
            </a:endParaRP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420746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3</a:t>
            </a:r>
          </a:p>
        </p:txBody>
      </p:sp>
      <p:sp>
        <p:nvSpPr>
          <p:cNvPr id="14" name="TextBox 13"/>
          <p:cNvSpPr txBox="1">
            <a:spLocks noGrp="1" noRot="1" noMove="1" noResize="1" noEditPoints="1" noAdjustHandles="1" noChangeArrowheads="1" noChangeShapeType="1"/>
          </p:cNvSpPr>
          <p:nvPr/>
        </p:nvSpPr>
        <p:spPr>
          <a:xfrm>
            <a:off x="304800" y="1751909"/>
            <a:ext cx="8610600" cy="4093428"/>
          </a:xfrm>
          <a:prstGeom prst="rect">
            <a:avLst/>
          </a:prstGeom>
          <a:solidFill>
            <a:schemeClr val="accent3">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chemeClr val="bg2"/>
                </a:solidFill>
              </a:rPr>
              <a:t>Follow your husband’s leadership</a:t>
            </a:r>
          </a:p>
          <a:p>
            <a:endParaRPr lang="en-US" sz="1600" b="1" u="sng" dirty="0">
              <a:solidFill>
                <a:schemeClr val="bg2"/>
              </a:solidFill>
            </a:endParaRPr>
          </a:p>
          <a:p>
            <a:r>
              <a:rPr lang="en-US" sz="2800" b="1" u="sng" dirty="0">
                <a:solidFill>
                  <a:schemeClr val="bg2"/>
                </a:solidFill>
              </a:rPr>
              <a:t>Submission</a:t>
            </a:r>
          </a:p>
          <a:p>
            <a:endParaRPr lang="en-US" sz="1600" dirty="0">
              <a:solidFill>
                <a:schemeClr val="bg2"/>
              </a:solidFill>
            </a:endParaRPr>
          </a:p>
          <a:p>
            <a:r>
              <a:rPr lang="en-US" sz="2400" dirty="0">
                <a:solidFill>
                  <a:schemeClr val="bg2"/>
                </a:solidFill>
              </a:rPr>
              <a:t>This word can be scary for many women because it sometimes brings negative thoughts to mind (</a:t>
            </a:r>
            <a:r>
              <a:rPr lang="en-US" sz="2400" i="1" dirty="0">
                <a:solidFill>
                  <a:schemeClr val="bg2"/>
                </a:solidFill>
              </a:rPr>
              <a:t>I must be a slave, I must lose my individuality, I must be inferior</a:t>
            </a:r>
            <a:r>
              <a:rPr lang="en-US" sz="2400" dirty="0">
                <a:solidFill>
                  <a:schemeClr val="bg2"/>
                </a:solidFill>
              </a:rPr>
              <a:t>).</a:t>
            </a:r>
          </a:p>
          <a:p>
            <a:endParaRPr lang="en-US" sz="2400" dirty="0">
              <a:solidFill>
                <a:schemeClr val="bg2"/>
              </a:solidFill>
            </a:endParaRPr>
          </a:p>
          <a:p>
            <a:r>
              <a:rPr lang="en-US" sz="2400" dirty="0">
                <a:solidFill>
                  <a:schemeClr val="bg2"/>
                </a:solidFill>
              </a:rPr>
              <a:t>“</a:t>
            </a:r>
            <a:r>
              <a:rPr lang="en-US" sz="2400" i="1" dirty="0">
                <a:solidFill>
                  <a:schemeClr val="bg2"/>
                </a:solidFill>
              </a:rPr>
              <a:t>Submission</a:t>
            </a:r>
            <a:r>
              <a:rPr lang="en-US" sz="2400" dirty="0">
                <a:solidFill>
                  <a:schemeClr val="bg2"/>
                </a:solidFill>
              </a:rPr>
              <a:t>” means to yield to another’s authority. It does mean giving up some rights and self-assertiveness but does not imply blind obedience. </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2050" name="Picture 2" descr="How to Be a Better Wife: 10 Tips to Improve Your Marriage | An Everlasting  Love"/>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1855883"/>
            <a:ext cx="2077570" cy="138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38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3</a:t>
            </a:r>
          </a:p>
        </p:txBody>
      </p:sp>
      <p:sp>
        <p:nvSpPr>
          <p:cNvPr id="14" name="TextBox 13"/>
          <p:cNvSpPr txBox="1">
            <a:spLocks noGrp="1" noRot="1" noMove="1" noResize="1" noEditPoints="1" noAdjustHandles="1" noChangeArrowheads="1" noChangeShapeType="1"/>
          </p:cNvSpPr>
          <p:nvPr/>
        </p:nvSpPr>
        <p:spPr>
          <a:xfrm>
            <a:off x="304800" y="1751909"/>
            <a:ext cx="8610600" cy="3908762"/>
          </a:xfrm>
          <a:prstGeom prst="rect">
            <a:avLst/>
          </a:prstGeom>
          <a:solidFill>
            <a:schemeClr val="accent3">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chemeClr val="bg2"/>
                </a:solidFill>
              </a:rPr>
              <a:t>Follow your husband’s leadership</a:t>
            </a:r>
          </a:p>
          <a:p>
            <a:endParaRPr lang="en-US" sz="1600" b="1" u="sng" dirty="0">
              <a:solidFill>
                <a:schemeClr val="bg2"/>
              </a:solidFill>
            </a:endParaRPr>
          </a:p>
          <a:p>
            <a:r>
              <a:rPr lang="en-US" sz="2800" b="1" u="sng" dirty="0">
                <a:solidFill>
                  <a:schemeClr val="bg2"/>
                </a:solidFill>
              </a:rPr>
              <a:t>Submission</a:t>
            </a:r>
          </a:p>
          <a:p>
            <a:endParaRPr lang="en-US" sz="1600" dirty="0">
              <a:solidFill>
                <a:schemeClr val="bg2"/>
              </a:solidFill>
            </a:endParaRPr>
          </a:p>
          <a:p>
            <a:r>
              <a:rPr lang="en-US" sz="2600" dirty="0">
                <a:solidFill>
                  <a:schemeClr val="bg2"/>
                </a:solidFill>
              </a:rPr>
              <a:t>Submission is important for following God’s intended roles in a family. It is important for two reasons:</a:t>
            </a:r>
          </a:p>
          <a:p>
            <a:endParaRPr lang="en-US" sz="2600" dirty="0">
              <a:solidFill>
                <a:schemeClr val="bg2"/>
              </a:solidFill>
            </a:endParaRPr>
          </a:p>
          <a:p>
            <a:pPr marL="342900" indent="-342900">
              <a:buFont typeface="Arial" panose="020B0604020202020204" pitchFamily="34" charset="0"/>
              <a:buChar char="•"/>
            </a:pPr>
            <a:r>
              <a:rPr lang="en-US" sz="2600" dirty="0">
                <a:solidFill>
                  <a:schemeClr val="bg2"/>
                </a:solidFill>
              </a:rPr>
              <a:t>A wife shows reverence to the Lord by submitting to her husband</a:t>
            </a:r>
          </a:p>
          <a:p>
            <a:pPr marL="342900" indent="-342900">
              <a:buFont typeface="Arial" panose="020B0604020202020204" pitchFamily="34" charset="0"/>
              <a:buChar char="•"/>
            </a:pPr>
            <a:r>
              <a:rPr lang="en-US" sz="2600" dirty="0">
                <a:solidFill>
                  <a:schemeClr val="bg2"/>
                </a:solidFill>
              </a:rPr>
              <a:t>Submission is God’s way of protecting the wife</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8" name="Picture 2" descr="How to Be a Better Wife: 10 Tips to Improve Your Marriage | An Everlasting  Love"/>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1855883"/>
            <a:ext cx="2077570" cy="138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788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3</a:t>
            </a:r>
          </a:p>
        </p:txBody>
      </p:sp>
      <p:sp>
        <p:nvSpPr>
          <p:cNvPr id="14" name="TextBox 13"/>
          <p:cNvSpPr txBox="1">
            <a:spLocks noGrp="1" noRot="1" noMove="1" noResize="1" noEditPoints="1" noAdjustHandles="1" noChangeArrowheads="1" noChangeShapeType="1"/>
          </p:cNvSpPr>
          <p:nvPr/>
        </p:nvSpPr>
        <p:spPr>
          <a:xfrm>
            <a:off x="304800" y="1657462"/>
            <a:ext cx="8610600" cy="4293483"/>
          </a:xfrm>
          <a:prstGeom prst="rect">
            <a:avLst/>
          </a:prstGeom>
          <a:solidFill>
            <a:schemeClr val="accent3">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chemeClr val="bg2"/>
                </a:solidFill>
              </a:rPr>
              <a:t>Follow your husband’s leadership</a:t>
            </a:r>
          </a:p>
          <a:p>
            <a:endParaRPr lang="en-US" sz="1050" b="1" u="sng" dirty="0">
              <a:solidFill>
                <a:schemeClr val="bg2"/>
              </a:solidFill>
            </a:endParaRPr>
          </a:p>
          <a:p>
            <a:r>
              <a:rPr lang="en-US" sz="2800" b="1" u="sng" dirty="0">
                <a:solidFill>
                  <a:schemeClr val="bg2"/>
                </a:solidFill>
              </a:rPr>
              <a:t>Submission</a:t>
            </a:r>
          </a:p>
          <a:p>
            <a:endParaRPr lang="en-US" sz="2250" dirty="0">
              <a:solidFill>
                <a:schemeClr val="bg2"/>
              </a:solidFill>
            </a:endParaRPr>
          </a:p>
          <a:p>
            <a:r>
              <a:rPr lang="en-US" sz="2250" dirty="0">
                <a:solidFill>
                  <a:schemeClr val="bg2"/>
                </a:solidFill>
              </a:rPr>
              <a:t>Submission has nothing to do with a woman’s worth or value. Women are equal in intellectual abilities, spirituality and creativity, but submission is a practical matter of order in everyday living.</a:t>
            </a:r>
          </a:p>
          <a:p>
            <a:endParaRPr lang="en-US" sz="2250" dirty="0">
              <a:solidFill>
                <a:schemeClr val="bg2"/>
              </a:solidFill>
            </a:endParaRPr>
          </a:p>
          <a:p>
            <a:r>
              <a:rPr lang="en-US" sz="2250" dirty="0">
                <a:solidFill>
                  <a:schemeClr val="bg2"/>
                </a:solidFill>
              </a:rPr>
              <a:t>Life calls for functional authority and we see this is many societal practices. When this authority is not followed it leads to disorder. To avoid marital problems a wife should submit to her husband’s authority in her life. </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8" name="Picture 2" descr="How to Be a Better Wife: 10 Tips to Improve Your Marriage | An Everlasting  Love"/>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5612" y="1764131"/>
            <a:ext cx="2037558" cy="1360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812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3</a:t>
            </a:r>
          </a:p>
        </p:txBody>
      </p:sp>
      <p:sp>
        <p:nvSpPr>
          <p:cNvPr id="14" name="TextBox 13"/>
          <p:cNvSpPr txBox="1">
            <a:spLocks noGrp="1" noRot="1" noMove="1" noResize="1" noEditPoints="1" noAdjustHandles="1" noChangeArrowheads="1" noChangeShapeType="1"/>
          </p:cNvSpPr>
          <p:nvPr/>
        </p:nvSpPr>
        <p:spPr>
          <a:xfrm>
            <a:off x="304800" y="1657462"/>
            <a:ext cx="8610600" cy="4293483"/>
          </a:xfrm>
          <a:prstGeom prst="rect">
            <a:avLst/>
          </a:prstGeom>
          <a:solidFill>
            <a:schemeClr val="accent3">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chemeClr val="bg2"/>
                </a:solidFill>
              </a:rPr>
              <a:t>Follow your husband’s leadership</a:t>
            </a:r>
          </a:p>
          <a:p>
            <a:endParaRPr lang="en-US" sz="1050" b="1" u="sng" dirty="0">
              <a:solidFill>
                <a:schemeClr val="bg2"/>
              </a:solidFill>
            </a:endParaRPr>
          </a:p>
          <a:p>
            <a:r>
              <a:rPr lang="en-US" sz="2800" b="1" u="sng" dirty="0">
                <a:solidFill>
                  <a:schemeClr val="bg2"/>
                </a:solidFill>
              </a:rPr>
              <a:t>Struggle to submit</a:t>
            </a:r>
          </a:p>
          <a:p>
            <a:endParaRPr lang="en-US" sz="2250" dirty="0">
              <a:solidFill>
                <a:schemeClr val="bg2"/>
              </a:solidFill>
            </a:endParaRPr>
          </a:p>
          <a:p>
            <a:r>
              <a:rPr lang="en-US" sz="2250" dirty="0">
                <a:solidFill>
                  <a:schemeClr val="bg2"/>
                </a:solidFill>
              </a:rPr>
              <a:t>The struggle to submit goes back to the Garden of Eden. </a:t>
            </a:r>
            <a:r>
              <a:rPr lang="en-US" sz="2250" i="1" dirty="0">
                <a:solidFill>
                  <a:schemeClr val="bg2"/>
                </a:solidFill>
              </a:rPr>
              <a:t>(See Genesis 1-3) </a:t>
            </a:r>
            <a:r>
              <a:rPr lang="en-US" sz="2250" dirty="0">
                <a:solidFill>
                  <a:schemeClr val="bg2"/>
                </a:solidFill>
              </a:rPr>
              <a:t>The story reveals the violation of God’s order of authority. When Adam and Eve chose to rebel and assert their own authority, God had to uncover their sin and pronounce judgement. </a:t>
            </a:r>
          </a:p>
          <a:p>
            <a:endParaRPr lang="en-US" sz="2250" dirty="0">
              <a:solidFill>
                <a:schemeClr val="bg2"/>
              </a:solidFill>
            </a:endParaRPr>
          </a:p>
          <a:p>
            <a:r>
              <a:rPr lang="en-US" sz="2250" i="1" dirty="0">
                <a:solidFill>
                  <a:schemeClr val="bg2"/>
                </a:solidFill>
              </a:rPr>
              <a:t>To the woman he said, “I will greatly increase your pains in childbearing; with pain you will give birth to children. Your desire will be for your husband, and he will rule over you.” (Genesis 3:16)</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3074" name="Picture 2" descr="Challenges of a Husband and Wife Business Team | 2018-01-04 | Roofing  Contracto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1834689"/>
            <a:ext cx="2006311" cy="122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587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07459" y="1466695"/>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KEY VERSE</a:t>
            </a:r>
          </a:p>
        </p:txBody>
      </p:sp>
      <p:sp>
        <p:nvSpPr>
          <p:cNvPr id="14" name="TextBox 13"/>
          <p:cNvSpPr txBox="1">
            <a:spLocks noGrp="1" noRot="1" noMove="1" noResize="1" noEditPoints="1" noAdjustHandles="1" noChangeArrowheads="1" noChangeShapeType="1"/>
          </p:cNvSpPr>
          <p:nvPr/>
        </p:nvSpPr>
        <p:spPr>
          <a:xfrm>
            <a:off x="304800" y="2074545"/>
            <a:ext cx="8610600"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However, each one of you also must love his wife as he loves himself, and the wife must respect her husband.</a:t>
            </a:r>
          </a:p>
          <a:p>
            <a:endParaRPr lang="en-US" sz="2400" dirty="0"/>
          </a:p>
          <a:p>
            <a:r>
              <a:rPr lang="en-US" sz="2400" i="1" dirty="0"/>
              <a:t>Ephesians 5:33</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grpSp>
        <p:nvGrpSpPr>
          <p:cNvPr id="9" name="Group 8">
            <a:extLst>
              <a:ext uri="{FF2B5EF4-FFF2-40B4-BE49-F238E27FC236}">
                <a16:creationId xmlns:a16="http://schemas.microsoft.com/office/drawing/2014/main" id="{544DD29D-624C-94B5-E66B-494CDA70B059}"/>
              </a:ext>
            </a:extLst>
          </p:cNvPr>
          <p:cNvGrpSpPr/>
          <p:nvPr/>
        </p:nvGrpSpPr>
        <p:grpSpPr>
          <a:xfrm>
            <a:off x="2638425" y="4117777"/>
            <a:ext cx="3867150" cy="2158678"/>
            <a:chOff x="2638425" y="4117777"/>
            <a:chExt cx="3867150" cy="2158678"/>
          </a:xfrm>
        </p:grpSpPr>
        <p:pic>
          <p:nvPicPr>
            <p:cNvPr id="10" name="Picture 2" descr="Open Bible transparent PNG - StickPNG">
              <a:extLst>
                <a:ext uri="{FF2B5EF4-FFF2-40B4-BE49-F238E27FC236}">
                  <a16:creationId xmlns:a16="http://schemas.microsoft.com/office/drawing/2014/main" id="{1169C45F-5FB6-4ABA-E125-4DA715246EC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38425" y="4117777"/>
              <a:ext cx="3867150" cy="2158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weapon&#10;&#10;Description automatically generated">
              <a:extLst>
                <a:ext uri="{FF2B5EF4-FFF2-40B4-BE49-F238E27FC236}">
                  <a16:creationId xmlns:a16="http://schemas.microsoft.com/office/drawing/2014/main" id="{3D3920C4-E9E8-7CFD-CECE-BBFCF645B597}"/>
                </a:ext>
              </a:extLst>
            </p:cNvPr>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04394" y="4566767"/>
              <a:ext cx="2378330" cy="756629"/>
            </a:xfrm>
            <a:prstGeom prst="rect">
              <a:avLst/>
            </a:prstGeom>
          </p:spPr>
        </p:pic>
      </p:grpSp>
    </p:spTree>
    <p:extLst>
      <p:ext uri="{BB962C8B-B14F-4D97-AF65-F5344CB8AC3E}">
        <p14:creationId xmlns:p14="http://schemas.microsoft.com/office/powerpoint/2010/main" val="1480731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3</a:t>
            </a:r>
          </a:p>
        </p:txBody>
      </p:sp>
      <p:sp>
        <p:nvSpPr>
          <p:cNvPr id="14" name="TextBox 13"/>
          <p:cNvSpPr txBox="1">
            <a:spLocks noGrp="1" noRot="1" noMove="1" noResize="1" noEditPoints="1" noAdjustHandles="1" noChangeArrowheads="1" noChangeShapeType="1"/>
          </p:cNvSpPr>
          <p:nvPr/>
        </p:nvSpPr>
        <p:spPr>
          <a:xfrm>
            <a:off x="304800" y="1657462"/>
            <a:ext cx="8610600" cy="3831818"/>
          </a:xfrm>
          <a:prstGeom prst="rect">
            <a:avLst/>
          </a:prstGeom>
          <a:solidFill>
            <a:schemeClr val="accent3">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chemeClr val="bg2"/>
                </a:solidFill>
              </a:rPr>
              <a:t>Follow your husband’s leadership</a:t>
            </a:r>
          </a:p>
          <a:p>
            <a:endParaRPr lang="en-US" sz="1050" b="1" u="sng" dirty="0">
              <a:solidFill>
                <a:schemeClr val="bg2"/>
              </a:solidFill>
            </a:endParaRPr>
          </a:p>
          <a:p>
            <a:r>
              <a:rPr lang="en-US" sz="2800" b="1" u="sng" dirty="0">
                <a:solidFill>
                  <a:schemeClr val="bg2"/>
                </a:solidFill>
              </a:rPr>
              <a:t>Struggle to submit</a:t>
            </a:r>
          </a:p>
          <a:p>
            <a:endParaRPr lang="en-US" sz="2250" dirty="0">
              <a:solidFill>
                <a:schemeClr val="bg2"/>
              </a:solidFill>
            </a:endParaRPr>
          </a:p>
          <a:p>
            <a:r>
              <a:rPr lang="en-US" sz="2500" dirty="0">
                <a:solidFill>
                  <a:schemeClr val="bg2"/>
                </a:solidFill>
              </a:rPr>
              <a:t>According to this verse, the husband is “</a:t>
            </a:r>
            <a:r>
              <a:rPr lang="en-US" sz="2500" i="1" dirty="0">
                <a:solidFill>
                  <a:schemeClr val="bg2"/>
                </a:solidFill>
              </a:rPr>
              <a:t>to rule</a:t>
            </a:r>
            <a:r>
              <a:rPr lang="en-US" sz="2500" dirty="0">
                <a:solidFill>
                  <a:schemeClr val="bg2"/>
                </a:solidFill>
              </a:rPr>
              <a:t>” over his wife. The word “</a:t>
            </a:r>
            <a:r>
              <a:rPr lang="en-US" sz="2500" i="1" dirty="0">
                <a:solidFill>
                  <a:schemeClr val="bg2"/>
                </a:solidFill>
              </a:rPr>
              <a:t>rule</a:t>
            </a:r>
            <a:r>
              <a:rPr lang="en-US" sz="2500" dirty="0">
                <a:solidFill>
                  <a:schemeClr val="bg2"/>
                </a:solidFill>
              </a:rPr>
              <a:t>” means to govern, have dominion or manage. Simply put, the man is the leader. Just as women struggle to submit, some men struggle to lead. Not living up to these responsibilities can cause division in a household. All of these struggles are a direct consequence of sin in the world.</a:t>
            </a:r>
            <a:endParaRPr lang="en-US" sz="2500" i="1" dirty="0">
              <a:solidFill>
                <a:schemeClr val="bg2"/>
              </a:solidFill>
            </a:endParaRP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8" name="Picture 2" descr="Challenges of a Husband and Wife Business Team | 2018-01-04 | Roofing  Contracto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1834689"/>
            <a:ext cx="2006311" cy="122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161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3</a:t>
            </a:r>
          </a:p>
        </p:txBody>
      </p:sp>
      <p:sp>
        <p:nvSpPr>
          <p:cNvPr id="14" name="TextBox 13"/>
          <p:cNvSpPr txBox="1">
            <a:spLocks noGrp="1" noRot="1" noMove="1" noResize="1" noEditPoints="1" noAdjustHandles="1" noChangeArrowheads="1" noChangeShapeType="1"/>
          </p:cNvSpPr>
          <p:nvPr/>
        </p:nvSpPr>
        <p:spPr>
          <a:xfrm>
            <a:off x="304800" y="1657462"/>
            <a:ext cx="8610600" cy="3831818"/>
          </a:xfrm>
          <a:prstGeom prst="rect">
            <a:avLst/>
          </a:prstGeom>
          <a:solidFill>
            <a:schemeClr val="accent3">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chemeClr val="bg2"/>
                </a:solidFill>
              </a:rPr>
              <a:t>Follow your husband’s leadership</a:t>
            </a:r>
          </a:p>
          <a:p>
            <a:endParaRPr lang="en-US" sz="1050" b="1" u="sng" dirty="0">
              <a:solidFill>
                <a:schemeClr val="bg2"/>
              </a:solidFill>
            </a:endParaRPr>
          </a:p>
          <a:p>
            <a:r>
              <a:rPr lang="en-US" sz="2800" b="1" u="sng" dirty="0">
                <a:solidFill>
                  <a:schemeClr val="bg2"/>
                </a:solidFill>
              </a:rPr>
              <a:t>Struggle to submit</a:t>
            </a:r>
          </a:p>
          <a:p>
            <a:endParaRPr lang="en-US" sz="2250" dirty="0">
              <a:solidFill>
                <a:schemeClr val="bg2"/>
              </a:solidFill>
            </a:endParaRPr>
          </a:p>
          <a:p>
            <a:r>
              <a:rPr lang="en-US" sz="2500" dirty="0">
                <a:solidFill>
                  <a:schemeClr val="bg2"/>
                </a:solidFill>
              </a:rPr>
              <a:t>This verse also says a woman’s “</a:t>
            </a:r>
            <a:r>
              <a:rPr lang="en-US" sz="2500" i="1" dirty="0">
                <a:solidFill>
                  <a:schemeClr val="bg2"/>
                </a:solidFill>
              </a:rPr>
              <a:t>desire will be for [her] husband.” </a:t>
            </a:r>
            <a:r>
              <a:rPr lang="en-US" sz="2500" dirty="0">
                <a:solidFill>
                  <a:schemeClr val="bg2"/>
                </a:solidFill>
              </a:rPr>
              <a:t>The word “</a:t>
            </a:r>
            <a:r>
              <a:rPr lang="en-US" sz="2500" i="1" dirty="0">
                <a:solidFill>
                  <a:schemeClr val="bg2"/>
                </a:solidFill>
              </a:rPr>
              <a:t>desire</a:t>
            </a:r>
            <a:r>
              <a:rPr lang="en-US" sz="2500" dirty="0">
                <a:solidFill>
                  <a:schemeClr val="bg2"/>
                </a:solidFill>
              </a:rPr>
              <a:t>” is only used three times in the Old Testament—two of these in Genesis 3 and 4. It comes from a Hebrew word that means “</a:t>
            </a:r>
            <a:r>
              <a:rPr lang="en-US" sz="2500" i="1" dirty="0">
                <a:solidFill>
                  <a:schemeClr val="bg2"/>
                </a:solidFill>
              </a:rPr>
              <a:t>to run after or run over.” </a:t>
            </a:r>
            <a:r>
              <a:rPr lang="en-US" sz="2500" dirty="0">
                <a:solidFill>
                  <a:schemeClr val="bg2"/>
                </a:solidFill>
              </a:rPr>
              <a:t>It carries the idea of conquering something with a need to control it in the same way an animal hunts prey.</a:t>
            </a:r>
            <a:endParaRPr lang="en-US" sz="2500" i="1" dirty="0">
              <a:solidFill>
                <a:schemeClr val="bg2"/>
              </a:solidFill>
            </a:endParaRP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8" name="Picture 2" descr="Challenges of a Husband and Wife Business Team | 2018-01-04 | Roofing  Contracto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1834689"/>
            <a:ext cx="2006311" cy="122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428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3</a:t>
            </a:r>
          </a:p>
        </p:txBody>
      </p:sp>
      <p:sp>
        <p:nvSpPr>
          <p:cNvPr id="14" name="TextBox 13"/>
          <p:cNvSpPr txBox="1">
            <a:spLocks noGrp="1" noRot="1" noMove="1" noResize="1" noEditPoints="1" noAdjustHandles="1" noChangeArrowheads="1" noChangeShapeType="1"/>
          </p:cNvSpPr>
          <p:nvPr/>
        </p:nvSpPr>
        <p:spPr>
          <a:xfrm>
            <a:off x="304800" y="1657462"/>
            <a:ext cx="8610600" cy="4216539"/>
          </a:xfrm>
          <a:prstGeom prst="rect">
            <a:avLst/>
          </a:prstGeom>
          <a:solidFill>
            <a:schemeClr val="accent3">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chemeClr val="bg2"/>
                </a:solidFill>
              </a:rPr>
              <a:t>Follow your husband’s leadership</a:t>
            </a:r>
          </a:p>
          <a:p>
            <a:endParaRPr lang="en-US" sz="1050" b="1" u="sng" dirty="0">
              <a:solidFill>
                <a:schemeClr val="bg2"/>
              </a:solidFill>
            </a:endParaRPr>
          </a:p>
          <a:p>
            <a:r>
              <a:rPr lang="en-US" sz="2800" b="1" u="sng" dirty="0">
                <a:solidFill>
                  <a:schemeClr val="bg2"/>
                </a:solidFill>
              </a:rPr>
              <a:t>Struggle to submit</a:t>
            </a:r>
          </a:p>
          <a:p>
            <a:endParaRPr lang="en-US" sz="2250" dirty="0">
              <a:solidFill>
                <a:schemeClr val="bg2"/>
              </a:solidFill>
            </a:endParaRPr>
          </a:p>
          <a:p>
            <a:r>
              <a:rPr lang="en-US" sz="2500" dirty="0">
                <a:solidFill>
                  <a:schemeClr val="bg2"/>
                </a:solidFill>
              </a:rPr>
              <a:t>Eve acted independently of Adam when confronted by Satan (Genesis 3:1-7). As a result of not involving her husband, she submitted to temptation. </a:t>
            </a:r>
          </a:p>
          <a:p>
            <a:endParaRPr lang="en-US" sz="2500" dirty="0">
              <a:solidFill>
                <a:schemeClr val="bg2"/>
              </a:solidFill>
            </a:endParaRPr>
          </a:p>
          <a:p>
            <a:r>
              <a:rPr lang="en-US" sz="2500" dirty="0">
                <a:solidFill>
                  <a:schemeClr val="bg2"/>
                </a:solidFill>
              </a:rPr>
              <a:t>God was also angry with Adam because he submitted to his wife’s choice instead of the will of God. Adam was present but was complacent in his leadership and did not intervene.</a:t>
            </a:r>
            <a:endParaRPr lang="en-US" sz="2500" i="1" dirty="0">
              <a:solidFill>
                <a:schemeClr val="bg2"/>
              </a:solidFill>
            </a:endParaRP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8" name="Picture 2" descr="Challenges of a Husband and Wife Business Team | 2018-01-04 | Roofing  Contracto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1834689"/>
            <a:ext cx="2006311" cy="122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263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3</a:t>
            </a:r>
          </a:p>
        </p:txBody>
      </p:sp>
      <p:sp>
        <p:nvSpPr>
          <p:cNvPr id="14" name="TextBox 13"/>
          <p:cNvSpPr txBox="1">
            <a:spLocks noGrp="1" noRot="1" noMove="1" noResize="1" noEditPoints="1" noAdjustHandles="1" noChangeArrowheads="1" noChangeShapeType="1"/>
          </p:cNvSpPr>
          <p:nvPr/>
        </p:nvSpPr>
        <p:spPr>
          <a:xfrm>
            <a:off x="304800" y="1657462"/>
            <a:ext cx="8610600" cy="3893374"/>
          </a:xfrm>
          <a:prstGeom prst="rect">
            <a:avLst/>
          </a:prstGeom>
          <a:solidFill>
            <a:schemeClr val="accent3">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chemeClr val="bg2"/>
                </a:solidFill>
              </a:rPr>
              <a:t>Follow your husband’s leadership</a:t>
            </a:r>
          </a:p>
          <a:p>
            <a:endParaRPr lang="en-US" sz="1050" b="1" u="sng" dirty="0">
              <a:solidFill>
                <a:schemeClr val="bg2"/>
              </a:solidFill>
            </a:endParaRPr>
          </a:p>
          <a:p>
            <a:r>
              <a:rPr lang="en-US" sz="2800" b="1" u="sng" dirty="0">
                <a:solidFill>
                  <a:schemeClr val="bg2"/>
                </a:solidFill>
              </a:rPr>
              <a:t>Struggle to submit</a:t>
            </a:r>
          </a:p>
          <a:p>
            <a:endParaRPr lang="en-US" sz="2250" dirty="0">
              <a:solidFill>
                <a:schemeClr val="bg2"/>
              </a:solidFill>
            </a:endParaRPr>
          </a:p>
          <a:p>
            <a:r>
              <a:rPr lang="en-US" sz="2200" dirty="0">
                <a:solidFill>
                  <a:schemeClr val="bg2"/>
                </a:solidFill>
              </a:rPr>
              <a:t>These two acts opened the door for sin to bring its curse into their lives. Adam would struggle against the earth and his own responsibility to lead, and Eve would struggle in childbirth and to follow her husband’s leadership.</a:t>
            </a:r>
          </a:p>
          <a:p>
            <a:endParaRPr lang="en-US" sz="2200" i="1" dirty="0">
              <a:solidFill>
                <a:schemeClr val="bg2"/>
              </a:solidFill>
            </a:endParaRPr>
          </a:p>
          <a:p>
            <a:r>
              <a:rPr lang="en-US" sz="2200" b="1" dirty="0">
                <a:solidFill>
                  <a:schemeClr val="bg2"/>
                </a:solidFill>
              </a:rPr>
              <a:t>The couple needs to be aware of these tendencies and understand that it is through the power of the Holy Spirit that we can fulfill God’s design.</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8" name="Picture 2" descr="Challenges of a Husband and Wife Business Team | 2018-01-04 | Roofing  Contracto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1834689"/>
            <a:ext cx="2006311" cy="122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779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3</a:t>
            </a:r>
          </a:p>
        </p:txBody>
      </p:sp>
      <p:sp>
        <p:nvSpPr>
          <p:cNvPr id="14" name="TextBox 13"/>
          <p:cNvSpPr txBox="1">
            <a:spLocks noGrp="1" noRot="1" noMove="1" noResize="1" noEditPoints="1" noAdjustHandles="1" noChangeArrowheads="1" noChangeShapeType="1"/>
          </p:cNvSpPr>
          <p:nvPr/>
        </p:nvSpPr>
        <p:spPr>
          <a:xfrm>
            <a:off x="304800" y="1657462"/>
            <a:ext cx="8610600" cy="4039567"/>
          </a:xfrm>
          <a:prstGeom prst="rect">
            <a:avLst/>
          </a:prstGeom>
          <a:solidFill>
            <a:schemeClr val="accent3">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chemeClr val="bg2"/>
                </a:solidFill>
              </a:rPr>
              <a:t>Follow your husband’s leadership</a:t>
            </a:r>
          </a:p>
          <a:p>
            <a:endParaRPr lang="en-US" sz="1050" b="1" u="sng" dirty="0">
              <a:solidFill>
                <a:schemeClr val="bg2"/>
              </a:solidFill>
            </a:endParaRPr>
          </a:p>
          <a:p>
            <a:r>
              <a:rPr lang="en-US" sz="2800" b="1" u="sng" dirty="0">
                <a:solidFill>
                  <a:schemeClr val="bg2"/>
                </a:solidFill>
              </a:rPr>
              <a:t>Mutual submission</a:t>
            </a:r>
          </a:p>
          <a:p>
            <a:endParaRPr lang="en-US" sz="2000" dirty="0">
              <a:solidFill>
                <a:schemeClr val="bg2"/>
              </a:solidFill>
            </a:endParaRPr>
          </a:p>
          <a:p>
            <a:r>
              <a:rPr lang="en-US" sz="2200" dirty="0">
                <a:solidFill>
                  <a:schemeClr val="bg2"/>
                </a:solidFill>
              </a:rPr>
              <a:t>It is important to give balance to this teaching on submission.</a:t>
            </a:r>
          </a:p>
          <a:p>
            <a:endParaRPr lang="en-US" sz="2000" b="1" dirty="0">
              <a:solidFill>
                <a:schemeClr val="bg2"/>
              </a:solidFill>
            </a:endParaRPr>
          </a:p>
          <a:p>
            <a:r>
              <a:rPr lang="en-US" sz="2000" i="1" dirty="0">
                <a:solidFill>
                  <a:schemeClr val="bg2"/>
                </a:solidFill>
              </a:rPr>
              <a:t>Submit to one another out of reverence for Christ. (Ephesians 5:21)</a:t>
            </a:r>
          </a:p>
          <a:p>
            <a:endParaRPr lang="en-US" sz="2000" b="1" i="1" dirty="0">
              <a:solidFill>
                <a:schemeClr val="bg2"/>
              </a:solidFill>
            </a:endParaRPr>
          </a:p>
          <a:p>
            <a:r>
              <a:rPr lang="en-US" sz="2100" dirty="0">
                <a:solidFill>
                  <a:schemeClr val="bg2"/>
                </a:solidFill>
              </a:rPr>
              <a:t>There must be a joint effort from both husband and wife to submit to their respective roles. The husband should listen to his wife as God uses her to speak truth into their lives. The wife must understand that her husband is ultimately held responsible to God for the decisions made in the home.</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8" name="Picture 2" descr="14 Things A Husband Should Never Say To His Wife | Eric Williams | YourTango"/>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1785809"/>
            <a:ext cx="2390774" cy="119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499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3</a:t>
            </a:r>
          </a:p>
        </p:txBody>
      </p:sp>
      <p:sp>
        <p:nvSpPr>
          <p:cNvPr id="14" name="TextBox 13"/>
          <p:cNvSpPr txBox="1">
            <a:spLocks noGrp="1" noRot="1" noMove="1" noResize="1" noEditPoints="1" noAdjustHandles="1" noChangeArrowheads="1" noChangeShapeType="1"/>
          </p:cNvSpPr>
          <p:nvPr/>
        </p:nvSpPr>
        <p:spPr>
          <a:xfrm>
            <a:off x="304800" y="1657462"/>
            <a:ext cx="8610600" cy="4316566"/>
          </a:xfrm>
          <a:prstGeom prst="rect">
            <a:avLst/>
          </a:prstGeom>
          <a:solidFill>
            <a:schemeClr val="accent3">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chemeClr val="bg2"/>
                </a:solidFill>
              </a:rPr>
              <a:t>Follow your husband’s leadership</a:t>
            </a:r>
          </a:p>
          <a:p>
            <a:endParaRPr lang="en-US" sz="1050" b="1" u="sng" dirty="0">
              <a:solidFill>
                <a:schemeClr val="bg2"/>
              </a:solidFill>
            </a:endParaRPr>
          </a:p>
          <a:p>
            <a:r>
              <a:rPr lang="en-US" sz="2800" b="1" u="sng" dirty="0">
                <a:solidFill>
                  <a:schemeClr val="bg2"/>
                </a:solidFill>
              </a:rPr>
              <a:t>Mutual submission</a:t>
            </a:r>
          </a:p>
          <a:p>
            <a:endParaRPr lang="en-US" sz="2000" dirty="0">
              <a:solidFill>
                <a:schemeClr val="bg2"/>
              </a:solidFill>
            </a:endParaRPr>
          </a:p>
          <a:p>
            <a:r>
              <a:rPr lang="en-US" sz="2800" dirty="0">
                <a:solidFill>
                  <a:schemeClr val="bg2"/>
                </a:solidFill>
              </a:rPr>
              <a:t>When both spouses understand the power of submission, headship, authority, and covering, their relationship will be improved in wonderful and incredible ways. </a:t>
            </a:r>
          </a:p>
          <a:p>
            <a:endParaRPr lang="en-US" sz="1600" b="1" dirty="0">
              <a:solidFill>
                <a:schemeClr val="bg2"/>
              </a:solidFill>
            </a:endParaRPr>
          </a:p>
          <a:p>
            <a:r>
              <a:rPr lang="en-US" sz="2800" b="1" dirty="0">
                <a:solidFill>
                  <a:schemeClr val="bg2"/>
                </a:solidFill>
              </a:rPr>
              <a:t>These character qualities in a marriage will always bless and never curse their relationship.</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8" name="Picture 2" descr="14 Things A Husband Should Never Say To His Wife | Eric Williams | YourTango"/>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1841245"/>
            <a:ext cx="2390774" cy="119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169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4</a:t>
            </a:r>
          </a:p>
        </p:txBody>
      </p:sp>
      <p:sp>
        <p:nvSpPr>
          <p:cNvPr id="14" name="TextBox 13"/>
          <p:cNvSpPr txBox="1">
            <a:spLocks noGrp="1" noRot="1" noMove="1" noResize="1" noEditPoints="1" noAdjustHandles="1" noChangeArrowheads="1" noChangeShapeType="1"/>
          </p:cNvSpPr>
          <p:nvPr/>
        </p:nvSpPr>
        <p:spPr>
          <a:xfrm>
            <a:off x="304800" y="1832068"/>
            <a:ext cx="8610600" cy="3847207"/>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t>Demonstrate admiration and respect for your husband</a:t>
            </a:r>
          </a:p>
          <a:p>
            <a:endParaRPr lang="en-US" b="1" dirty="0"/>
          </a:p>
          <a:p>
            <a:r>
              <a:rPr lang="en-US" sz="2200" i="1" dirty="0"/>
              <a:t>However, each one of you also must love his wife as he loves himself, and the wife must respect her husband. (Ephesians 5:33)</a:t>
            </a:r>
          </a:p>
          <a:p>
            <a:endParaRPr lang="en-US" i="1" dirty="0"/>
          </a:p>
          <a:p>
            <a:r>
              <a:rPr lang="en-US" sz="2400" dirty="0"/>
              <a:t>The word “respect” used here is also used in the following contexts:</a:t>
            </a:r>
          </a:p>
          <a:p>
            <a:endParaRPr lang="en-US" sz="1600" dirty="0"/>
          </a:p>
          <a:p>
            <a:pPr marL="342900" indent="-342900">
              <a:buFont typeface="Arial" panose="020B0604020202020204" pitchFamily="34" charset="0"/>
              <a:buChar char="•"/>
            </a:pPr>
            <a:r>
              <a:rPr lang="en-US" sz="2400" dirty="0"/>
              <a:t>Children are to respect their parents (</a:t>
            </a:r>
            <a:r>
              <a:rPr lang="en-US" sz="2400" i="1" dirty="0"/>
              <a:t>Leviticus 19:3</a:t>
            </a:r>
            <a:r>
              <a:rPr lang="en-US" sz="2400" dirty="0"/>
              <a:t>)</a:t>
            </a:r>
          </a:p>
          <a:p>
            <a:pPr marL="342900" indent="-342900">
              <a:buFont typeface="Arial" panose="020B0604020202020204" pitchFamily="34" charset="0"/>
              <a:buChar char="•"/>
            </a:pPr>
            <a:r>
              <a:rPr lang="en-US" sz="2400" dirty="0"/>
              <a:t>Subjects are to respect their rulers (</a:t>
            </a:r>
            <a:r>
              <a:rPr lang="en-US" sz="2400" i="1" dirty="0"/>
              <a:t>Joshua 4:14</a:t>
            </a:r>
            <a:r>
              <a:rPr lang="en-US" sz="2400" dirty="0"/>
              <a:t>)</a:t>
            </a:r>
          </a:p>
          <a:p>
            <a:pPr marL="342900" indent="-342900">
              <a:buFont typeface="Arial" panose="020B0604020202020204" pitchFamily="34" charset="0"/>
              <a:buChar char="•"/>
            </a:pPr>
            <a:r>
              <a:rPr lang="en-US" sz="2400" dirty="0"/>
              <a:t>Servants are to respect their masters (</a:t>
            </a:r>
            <a:r>
              <a:rPr lang="en-US" sz="2400" i="1" dirty="0"/>
              <a:t>1 Peter 2:18</a:t>
            </a:r>
            <a:r>
              <a:rPr lang="en-US" sz="2400" dirty="0"/>
              <a:t>)</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4098" name="Picture 2" descr="Five Ways To Respect Your Husband - FamilyLife®"/>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5080" y="4266182"/>
            <a:ext cx="1552720" cy="155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885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4</a:t>
            </a:r>
          </a:p>
        </p:txBody>
      </p:sp>
      <p:sp>
        <p:nvSpPr>
          <p:cNvPr id="14" name="TextBox 13"/>
          <p:cNvSpPr txBox="1">
            <a:spLocks noGrp="1" noRot="1" noMove="1" noResize="1" noEditPoints="1" noAdjustHandles="1" noChangeArrowheads="1" noChangeShapeType="1"/>
          </p:cNvSpPr>
          <p:nvPr/>
        </p:nvSpPr>
        <p:spPr>
          <a:xfrm>
            <a:off x="266699" y="1908990"/>
            <a:ext cx="8610600" cy="3754874"/>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t>Demonstrate admiration and respect for your husband</a:t>
            </a:r>
          </a:p>
          <a:p>
            <a:endParaRPr lang="en-US" b="1" dirty="0"/>
          </a:p>
          <a:p>
            <a:r>
              <a:rPr lang="en-US" sz="2400" dirty="0"/>
              <a:t>When a wife respects her husband, she is not just acknowledging his position, she is also showing respect for him </a:t>
            </a:r>
            <a:r>
              <a:rPr lang="en-US" sz="2400" u="sng" dirty="0"/>
              <a:t>in that position</a:t>
            </a:r>
            <a:r>
              <a:rPr lang="en-US" sz="2400" dirty="0"/>
              <a:t>. The opposite of respect is “criticism.” Criticism results in resentment and resistance.</a:t>
            </a:r>
          </a:p>
          <a:p>
            <a:endParaRPr lang="en-US" sz="2400" dirty="0"/>
          </a:p>
          <a:p>
            <a:r>
              <a:rPr lang="en-US" sz="2400" dirty="0"/>
              <a:t>Men have a basic need for approval and respect. A woman’s admiration for her husband will create motivation for him to lead responsibly and follow God’s will for his life and their family.</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1826501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400696"/>
            <a:ext cx="66697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A Brief Summary</a:t>
            </a:r>
          </a:p>
        </p:txBody>
      </p:sp>
      <p:sp>
        <p:nvSpPr>
          <p:cNvPr id="14" name="TextBox 13"/>
          <p:cNvSpPr txBox="1">
            <a:spLocks noGrp="1" noRot="1" noMove="1" noResize="1" noEditPoints="1" noAdjustHandles="1" noChangeArrowheads="1" noChangeShapeType="1"/>
          </p:cNvSpPr>
          <p:nvPr/>
        </p:nvSpPr>
        <p:spPr>
          <a:xfrm>
            <a:off x="380999" y="1923916"/>
            <a:ext cx="8382000" cy="369331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lang="en-US" sz="2600" b="1" dirty="0"/>
              <a:t>Both the husband and wife have some very challenging responsibilities to each other before God</a:t>
            </a:r>
          </a:p>
          <a:p>
            <a:pPr marL="457200" indent="-457200">
              <a:buFont typeface="Arial" panose="020B0604020202020204" pitchFamily="34" charset="0"/>
              <a:buChar char="•"/>
            </a:pPr>
            <a:r>
              <a:rPr lang="en-US" sz="2600" b="1" dirty="0"/>
              <a:t>When basic needs are met, blessing and fulfillment follow</a:t>
            </a:r>
          </a:p>
          <a:p>
            <a:pPr marL="457200" indent="-457200">
              <a:buFont typeface="Arial" panose="020B0604020202020204" pitchFamily="34" charset="0"/>
              <a:buChar char="•"/>
            </a:pPr>
            <a:endParaRPr lang="en-US" sz="2600" b="1" dirty="0"/>
          </a:p>
          <a:p>
            <a:r>
              <a:rPr lang="en-US" sz="2600" b="1" dirty="0"/>
              <a:t>More than anything else, God intends for the marriage relationship to be enjoyed and not simply endured. He wants the husband and wife to express their love in a way that can show the love Christ has for the Church.</a:t>
            </a:r>
            <a:endParaRPr lang="en-US" sz="2600"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2363063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Move="1" noResize="1"/>
          </p:cNvGrpSpPr>
          <p:nvPr/>
        </p:nvGrpSpPr>
        <p:grpSpPr>
          <a:xfrm>
            <a:off x="-67962" y="228600"/>
            <a:ext cx="9144000" cy="4943058"/>
            <a:chOff x="0" y="0"/>
            <a:chExt cx="9144000" cy="4943058"/>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26629"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5" name="Rectangle 11"/>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p:cNvSpPr txBox="1">
              <a:spLocks noGrp="1" noRot="1" noMove="1" noResize="1" noEditPoints="1" noAdjustHandles="1" noChangeArrowheads="1" noChangeShapeType="1"/>
            </p:cNvSpPr>
            <p:nvPr/>
          </p:nvSpPr>
          <p:spPr>
            <a:xfrm>
              <a:off x="685800" y="2819400"/>
              <a:ext cx="4792362" cy="2123658"/>
            </a:xfrm>
            <a:prstGeom prst="rect">
              <a:avLst/>
            </a:prstGeom>
            <a:noFill/>
            <a:effectLst>
              <a:glow rad="228600">
                <a:schemeClr val="accent6">
                  <a:satMod val="175000"/>
                  <a:alpha val="40000"/>
                </a:schemeClr>
              </a:glow>
            </a:effectLst>
          </p:spPr>
          <p:txBody>
            <a:bodyPr wrap="square" rtlCol="0">
              <a:spAutoFit/>
            </a:bodyPr>
            <a:lstStyle/>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DISCUSSION</a:t>
              </a:r>
            </a:p>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QUESTIONS</a:t>
              </a:r>
            </a:p>
          </p:txBody>
        </p:sp>
        <p:sp>
          <p:nvSpPr>
            <p:cNvPr id="30725"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3"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pic>
        <p:nvPicPr>
          <p:cNvPr id="2" name="Picture 1" descr="Discussion clipart - Hurca!"/>
          <p:cNvPicPr>
            <a:picLocks noGrp="1" noRot="1" noChangeAspec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backgroundRemoval t="51500" b="90000" l="53375" r="89875">
                        <a14:foregroundMark x1="60125" y1="60000" x2="60125" y2="60000"/>
                        <a14:foregroundMark x1="65750" y1="71875" x2="65750" y2="71875"/>
                      </a14:backgroundRemoval>
                    </a14:imgEffect>
                  </a14:imgLayer>
                </a14:imgProps>
              </a:ext>
              <a:ext uri="{28A0092B-C50C-407E-A947-70E740481C1C}">
                <a14:useLocalDpi xmlns:a14="http://schemas.microsoft.com/office/drawing/2010/main" val="0"/>
              </a:ext>
            </a:extLst>
          </a:blip>
          <a:srcRect l="48888" t="50000" r="5556" b="5556"/>
          <a:stretch/>
        </p:blipFill>
        <p:spPr>
          <a:xfrm>
            <a:off x="4879150" y="1530711"/>
            <a:ext cx="4217670" cy="4114800"/>
          </a:xfrm>
          <a:prstGeom prst="rect">
            <a:avLst/>
          </a:prstGeom>
        </p:spPr>
      </p:pic>
      <p:sp>
        <p:nvSpPr>
          <p:cNvPr id="13"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WIVEs</a:t>
            </a:r>
          </a:p>
        </p:txBody>
      </p:sp>
      <p:pic>
        <p:nvPicPr>
          <p:cNvPr id="16" name="Picture 15"/>
          <p:cNvPicPr>
            <a:picLocks noGrp="1" noRot="1" noChangeAspect="1" noMove="1" noResize="1" noEditPoints="1" noAdjustHandles="1" noChangeArrowheads="1" noChangeShapeType="1" noCrop="1"/>
          </p:cNvPicPr>
          <p:nvPr/>
        </p:nvPicPr>
        <p:blipFill>
          <a:blip r:embed="rId5"/>
          <a:stretch>
            <a:fillRect/>
          </a:stretch>
        </p:blipFill>
        <p:spPr>
          <a:xfrm>
            <a:off x="0" y="6005512"/>
            <a:ext cx="9144000" cy="8524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57300" y="1205683"/>
            <a:ext cx="76200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A successful marriage: The wife’s part</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52400" y="1839286"/>
            <a:ext cx="8724900"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solidFill>
                  <a:schemeClr val="accent2"/>
                </a:solidFill>
              </a:rPr>
              <a:t>A successful and fulfilling marriage takes both the husband’s and the wife’s participation. They are BOTH responsible to discover and obey God’s instructions concerning their relationship.</a:t>
            </a:r>
          </a:p>
          <a:p>
            <a:endParaRPr lang="en-US" sz="2400" b="1" dirty="0">
              <a:solidFill>
                <a:schemeClr val="accent2"/>
              </a:solidFill>
            </a:endParaRPr>
          </a:p>
          <a:p>
            <a:r>
              <a:rPr lang="en-US" sz="2400" b="1" dirty="0">
                <a:solidFill>
                  <a:schemeClr val="accent2"/>
                </a:solidFill>
              </a:rPr>
              <a:t>The focus of this lesson is to give wives an understanding of how they can help create a godly, successful marriage by following God’s instruction.</a:t>
            </a:r>
          </a:p>
          <a:p>
            <a:endParaRPr lang="en-US" sz="2400" b="1" dirty="0">
              <a:solidFill>
                <a:schemeClr val="accent2"/>
              </a:solidFill>
            </a:endParaRPr>
          </a:p>
          <a:p>
            <a:r>
              <a:rPr lang="en-US" sz="2400" dirty="0">
                <a:solidFill>
                  <a:schemeClr val="accent2"/>
                </a:solidFill>
              </a:rPr>
              <a:t>Just as the husband has responsibilities, the wife also has specific duties as well.</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WIVEs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333500" y="1186071"/>
            <a:ext cx="7658100" cy="4401205"/>
          </a:xfrm>
          <a:prstGeom prst="rect">
            <a:avLst/>
          </a:prstGeom>
          <a:noFill/>
        </p:spPr>
        <p:txBody>
          <a:bodyPr wrap="square" rtlCol="0">
            <a:spAutoFit/>
          </a:bodyPr>
          <a:lstStyle/>
          <a:p>
            <a:r>
              <a:rPr lang="en-US" sz="2800" b="1" dirty="0">
                <a:solidFill>
                  <a:srgbClr val="0070C0"/>
                </a:solidFill>
              </a:rPr>
              <a:t>Discuss how women are valued in your culture</a:t>
            </a:r>
            <a:endParaRPr lang="en-US" sz="2800" dirty="0">
              <a:solidFill>
                <a:srgbClr val="0070C0"/>
              </a:solidFill>
            </a:endParaRPr>
          </a:p>
          <a:p>
            <a:pPr marL="342900" indent="-342900">
              <a:buFont typeface="Wingdings" panose="05000000000000000000" pitchFamily="2" charset="2"/>
              <a:buChar char="ü"/>
            </a:pPr>
            <a:endParaRPr lang="en-US" sz="2800" b="1" u="sng" dirty="0">
              <a:solidFill>
                <a:srgbClr val="0070C0"/>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800" b="1" dirty="0">
                <a:solidFill>
                  <a:srgbClr val="0070C0"/>
                </a:solidFill>
              </a:rPr>
              <a:t>Read Titus 2:3-5. Discuss why older women are instructed to teach younger women. How is this helpful both to the older woman and to the younger woman?</a:t>
            </a:r>
          </a:p>
          <a:p>
            <a:endParaRPr lang="en-US" sz="2800" b="1" dirty="0">
              <a:solidFill>
                <a:srgbClr val="0070C0"/>
              </a:solidFill>
            </a:endParaRPr>
          </a:p>
          <a:p>
            <a:pPr marL="342900" indent="-342900">
              <a:buFont typeface="Arial" panose="020B0604020202020204" pitchFamily="34" charset="0"/>
              <a:buChar char="•"/>
            </a:pPr>
            <a:r>
              <a:rPr lang="en-US" sz="2800" b="1" dirty="0">
                <a:solidFill>
                  <a:srgbClr val="0070C0"/>
                </a:solidFill>
              </a:rPr>
              <a:t>How do the roles of older women and younger women in your community compare with what you have learned in this lesson?</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WIVEs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3608984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333500" y="1186071"/>
            <a:ext cx="7658100" cy="3970318"/>
          </a:xfrm>
          <a:prstGeom prst="rect">
            <a:avLst/>
          </a:prstGeom>
          <a:noFill/>
        </p:spPr>
        <p:txBody>
          <a:bodyPr wrap="square" rtlCol="0">
            <a:spAutoFit/>
          </a:bodyPr>
          <a:lstStyle/>
          <a:p>
            <a:r>
              <a:rPr lang="en-US" sz="2800" b="1" dirty="0">
                <a:solidFill>
                  <a:srgbClr val="0070C0"/>
                </a:solidFill>
              </a:rPr>
              <a:t>Why is it important for the wife to support the position of the husband as head of the home?</a:t>
            </a:r>
          </a:p>
          <a:p>
            <a:endParaRPr lang="en-US" sz="2800" b="1" dirty="0">
              <a:solidFill>
                <a:srgbClr val="0070C0"/>
              </a:solidFill>
            </a:endParaRPr>
          </a:p>
          <a:p>
            <a:pPr marL="285750" indent="-285750">
              <a:buFont typeface="Arial" panose="020B0604020202020204" pitchFamily="34" charset="0"/>
              <a:buChar char="•"/>
            </a:pPr>
            <a:r>
              <a:rPr lang="en-US" sz="2800" b="1" dirty="0">
                <a:solidFill>
                  <a:srgbClr val="0070C0"/>
                </a:solidFill>
              </a:rPr>
              <a:t>Review “Questions a wife should ask herself”</a:t>
            </a:r>
          </a:p>
          <a:p>
            <a:endParaRPr lang="en-US" sz="2800" b="1" dirty="0">
              <a:solidFill>
                <a:srgbClr val="0070C0"/>
              </a:solidFill>
            </a:endParaRPr>
          </a:p>
          <a:p>
            <a:pPr marL="285750" indent="-285750">
              <a:buFont typeface="Arial" panose="020B0604020202020204" pitchFamily="34" charset="0"/>
              <a:buChar char="•"/>
            </a:pPr>
            <a:r>
              <a:rPr lang="en-US" sz="2800" b="1" dirty="0">
                <a:solidFill>
                  <a:srgbClr val="0070C0"/>
                </a:solidFill>
              </a:rPr>
              <a:t>Discuss the fact that the answers to each of these questions reflect how the wife “honors” her husband as head of the home. Why is this so?</a:t>
            </a:r>
            <a:endParaRPr lang="en-US" sz="2000" dirty="0">
              <a:solidFill>
                <a:srgbClr val="0070C0"/>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WIVEs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3655090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95400" y="1227907"/>
            <a:ext cx="7658100" cy="4585871"/>
          </a:xfrm>
          <a:prstGeom prst="rect">
            <a:avLst/>
          </a:prstGeom>
          <a:noFill/>
        </p:spPr>
        <p:txBody>
          <a:bodyPr wrap="square" rtlCol="0">
            <a:spAutoFit/>
          </a:bodyPr>
          <a:lstStyle/>
          <a:p>
            <a:r>
              <a:rPr lang="en-US" sz="2400" b="1" dirty="0">
                <a:solidFill>
                  <a:srgbClr val="0070C0"/>
                </a:solidFill>
              </a:rPr>
              <a:t>Responsibility 3 is instructing the wife to follow her husband’s leadership. Read Ephesians 5:21-24. </a:t>
            </a:r>
          </a:p>
          <a:p>
            <a:endParaRPr lang="en-US" b="1" dirty="0">
              <a:solidFill>
                <a:srgbClr val="0070C0"/>
              </a:solidFill>
            </a:endParaRPr>
          </a:p>
          <a:p>
            <a:pPr marL="457200" indent="-457200">
              <a:buFont typeface="Arial" panose="020B0604020202020204" pitchFamily="34" charset="0"/>
              <a:buChar char="•"/>
            </a:pPr>
            <a:r>
              <a:rPr lang="en-US" sz="2000" b="1" dirty="0">
                <a:solidFill>
                  <a:srgbClr val="0070C0"/>
                </a:solidFill>
              </a:rPr>
              <a:t>Discuss what is means for the wife to “submit” to her husband’s leadership</a:t>
            </a:r>
          </a:p>
          <a:p>
            <a:pPr marL="457200" indent="-457200">
              <a:buFont typeface="Arial" panose="020B0604020202020204" pitchFamily="34" charset="0"/>
              <a:buChar char="•"/>
            </a:pPr>
            <a:r>
              <a:rPr lang="en-US" sz="2000" b="1" dirty="0">
                <a:solidFill>
                  <a:srgbClr val="0070C0"/>
                </a:solidFill>
              </a:rPr>
              <a:t>Why does a marriage relationship need only one leader?</a:t>
            </a:r>
          </a:p>
          <a:p>
            <a:pPr marL="457200" indent="-457200">
              <a:buFont typeface="Arial" panose="020B0604020202020204" pitchFamily="34" charset="0"/>
              <a:buChar char="•"/>
            </a:pPr>
            <a:r>
              <a:rPr lang="en-US" sz="2000" b="1" dirty="0">
                <a:solidFill>
                  <a:srgbClr val="0070C0"/>
                </a:solidFill>
              </a:rPr>
              <a:t>What does it practically mean for a wife to submit to her own husband?</a:t>
            </a:r>
          </a:p>
          <a:p>
            <a:pPr marL="457200" indent="-457200">
              <a:buFont typeface="Arial" panose="020B0604020202020204" pitchFamily="34" charset="0"/>
              <a:buChar char="•"/>
            </a:pPr>
            <a:r>
              <a:rPr lang="en-US" sz="2000" b="1" dirty="0">
                <a:solidFill>
                  <a:srgbClr val="0070C0"/>
                </a:solidFill>
              </a:rPr>
              <a:t>To whom is the husband instructed to submit? How does the headship of Christ over the church relate to the marriage relationship?</a:t>
            </a:r>
          </a:p>
          <a:p>
            <a:pPr marL="457200" indent="-457200">
              <a:buFont typeface="Arial" panose="020B0604020202020204" pitchFamily="34" charset="0"/>
              <a:buChar char="•"/>
            </a:pPr>
            <a:r>
              <a:rPr lang="en-US" sz="2000" b="1" dirty="0">
                <a:solidFill>
                  <a:srgbClr val="0070C0"/>
                </a:solidFill>
              </a:rPr>
              <a:t>Discuss the command to submit to one another (Ephesians 5:21). How will the marriage be strengthened if the husband and wife do this?</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WIVEs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3253354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95400" y="1498071"/>
            <a:ext cx="7658100" cy="4247317"/>
          </a:xfrm>
          <a:prstGeom prst="rect">
            <a:avLst/>
          </a:prstGeom>
          <a:noFill/>
        </p:spPr>
        <p:txBody>
          <a:bodyPr wrap="square" rtlCol="0">
            <a:spAutoFit/>
          </a:bodyPr>
          <a:lstStyle/>
          <a:p>
            <a:r>
              <a:rPr lang="en-US" sz="2800" b="1" dirty="0">
                <a:solidFill>
                  <a:srgbClr val="0070C0"/>
                </a:solidFill>
              </a:rPr>
              <a:t>The fourth responsibility of the wife is to demonstrate her admiration and respect for her husband</a:t>
            </a:r>
          </a:p>
          <a:p>
            <a:endParaRPr lang="en-US" b="1" dirty="0">
              <a:solidFill>
                <a:srgbClr val="0070C0"/>
              </a:solidFill>
            </a:endParaRPr>
          </a:p>
          <a:p>
            <a:pPr marL="457200" indent="-457200">
              <a:buFont typeface="Arial" panose="020B0604020202020204" pitchFamily="34" charset="0"/>
              <a:buChar char="•"/>
            </a:pPr>
            <a:r>
              <a:rPr lang="en-US" sz="2400" b="1" dirty="0">
                <a:solidFill>
                  <a:srgbClr val="0070C0"/>
                </a:solidFill>
              </a:rPr>
              <a:t>Discuss why it is important that a wife “demonstrate” her respect for her husband</a:t>
            </a:r>
          </a:p>
          <a:p>
            <a:pPr marL="457200" indent="-457200">
              <a:buFont typeface="Arial" panose="020B0604020202020204" pitchFamily="34" charset="0"/>
              <a:buChar char="•"/>
            </a:pPr>
            <a:r>
              <a:rPr lang="en-US" sz="2400" b="1" dirty="0">
                <a:solidFill>
                  <a:srgbClr val="0070C0"/>
                </a:solidFill>
              </a:rPr>
              <a:t>How does this relate to a successful marriage relationship?</a:t>
            </a:r>
          </a:p>
          <a:p>
            <a:pPr marL="457200" indent="-457200">
              <a:buFont typeface="Arial" panose="020B0604020202020204" pitchFamily="34" charset="0"/>
              <a:buChar char="•"/>
            </a:pPr>
            <a:r>
              <a:rPr lang="en-US" sz="2400" b="1" dirty="0">
                <a:solidFill>
                  <a:srgbClr val="0070C0"/>
                </a:solidFill>
              </a:rPr>
              <a:t>How does a man react when he “feels” respected?</a:t>
            </a:r>
          </a:p>
          <a:p>
            <a:pPr marL="457200" indent="-457200">
              <a:buFont typeface="Arial" panose="020B0604020202020204" pitchFamily="34" charset="0"/>
              <a:buChar char="•"/>
            </a:pPr>
            <a:r>
              <a:rPr lang="en-US" sz="2400" b="1" dirty="0">
                <a:solidFill>
                  <a:srgbClr val="0070C0"/>
                </a:solidFill>
              </a:rPr>
              <a:t>In what ways can a wife be sure to show respect and admiration to her husband?</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WIVEs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220785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85900" y="1387431"/>
            <a:ext cx="61722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APPLICATION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495300" y="1941906"/>
            <a:ext cx="8153400" cy="31700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AutoNum type="arabicPeriod"/>
            </a:pPr>
            <a:r>
              <a:rPr lang="en-US" sz="2000" b="1" dirty="0"/>
              <a:t>Prayerfully consider the basic needs of a husband. With which of these needs do you struggle in your marriage? Write how you could better resolve that need. If you are married, do this activity with your spouse.</a:t>
            </a:r>
          </a:p>
          <a:p>
            <a:pPr marL="514350" indent="-514350">
              <a:buAutoNum type="arabicPeriod"/>
            </a:pPr>
            <a:endParaRPr lang="en-US" sz="2000" b="1" dirty="0"/>
          </a:p>
          <a:p>
            <a:pPr marL="514350" indent="-514350">
              <a:buAutoNum type="arabicPeriod"/>
            </a:pPr>
            <a:r>
              <a:rPr lang="en-US" sz="2000" b="1" dirty="0"/>
              <a:t>Read Ephesians 5-6 with your spouse. Prayerfully consider the command to “submit” as it relates to all walks of life. What areas outside of the home do you find it necessary to submit? What about the laws of your city/country? Discuss your attitude toward submission.</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WIVEs</a:t>
            </a:r>
          </a:p>
        </p:txBody>
      </p:sp>
    </p:spTree>
    <p:extLst>
      <p:ext uri="{BB962C8B-B14F-4D97-AF65-F5344CB8AC3E}">
        <p14:creationId xmlns:p14="http://schemas.microsoft.com/office/powerpoint/2010/main" val="35040032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9" name="Rounded Rectangle 8"/>
          <p:cNvSpPr>
            <a:spLocks noGrp="1" noRot="1" noMove="1" noResize="1" noEditPoints="1" noAdjustHandles="1" noChangeArrowheads="1" noChangeShapeType="1"/>
          </p:cNvSpPr>
          <p:nvPr/>
        </p:nvSpPr>
        <p:spPr>
          <a:xfrm>
            <a:off x="0" y="6248400"/>
            <a:ext cx="91440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Contact: Info@Equippersgroup.org</a:t>
            </a:r>
            <a:endParaRPr lang="en-US" dirty="0"/>
          </a:p>
        </p:txBody>
      </p:sp>
      <p:sp>
        <p:nvSpPr>
          <p:cNvPr id="7"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WIVEs</a:t>
            </a:r>
          </a:p>
        </p:txBody>
      </p:sp>
      <p:pic>
        <p:nvPicPr>
          <p:cNvPr id="3" name="Picture 2"/>
          <p:cNvPicPr>
            <a:picLocks noGrp="1" noRot="1" noChangeAspect="1" noMove="1" noResize="1" noEditPoints="1" noAdjustHandles="1" noChangeArrowheads="1" noChangeShapeType="1" noCrop="1"/>
          </p:cNvPicPr>
          <p:nvPr/>
        </p:nvPicPr>
        <p:blipFill>
          <a:blip r:embed="rId3"/>
          <a:stretch>
            <a:fillRect/>
          </a:stretch>
        </p:blipFill>
        <p:spPr>
          <a:xfrm>
            <a:off x="3117756" y="1372949"/>
            <a:ext cx="2962275" cy="45815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graphicFrame>
        <p:nvGraphicFramePr>
          <p:cNvPr id="7" name="Table 6"/>
          <p:cNvGraphicFramePr>
            <a:graphicFrameLocks noGrp="1" noDrilldown="1" noMove="1" noResize="1"/>
          </p:cNvGraphicFramePr>
          <p:nvPr>
            <p:extLst>
              <p:ext uri="{D42A27DB-BD31-4B8C-83A1-F6EECF244321}">
                <p14:modId xmlns:p14="http://schemas.microsoft.com/office/powerpoint/2010/main" val="2132299564"/>
              </p:ext>
            </p:extLst>
          </p:nvPr>
        </p:nvGraphicFramePr>
        <p:xfrm>
          <a:off x="419100" y="1676400"/>
          <a:ext cx="8458200" cy="3017520"/>
        </p:xfrm>
        <a:graphic>
          <a:graphicData uri="http://schemas.openxmlformats.org/drawingml/2006/table">
            <a:tbl>
              <a:tblPr firstRow="1" bandRow="1">
                <a:tableStyleId>{93296810-A885-4BE3-A3E7-6D5BEEA58F35}</a:tableStyleId>
              </a:tblPr>
              <a:tblGrid>
                <a:gridCol w="2521940">
                  <a:extLst>
                    <a:ext uri="{9D8B030D-6E8A-4147-A177-3AD203B41FA5}">
                      <a16:colId xmlns:a16="http://schemas.microsoft.com/office/drawing/2014/main" val="20000"/>
                    </a:ext>
                  </a:extLst>
                </a:gridCol>
                <a:gridCol w="5936260">
                  <a:extLst>
                    <a:ext uri="{9D8B030D-6E8A-4147-A177-3AD203B41FA5}">
                      <a16:colId xmlns:a16="http://schemas.microsoft.com/office/drawing/2014/main" val="40705146"/>
                    </a:ext>
                  </a:extLst>
                </a:gridCol>
              </a:tblGrid>
              <a:tr h="7620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bg1"/>
                          </a:solidFill>
                          <a:effectLst/>
                        </a:rPr>
                        <a:t>Checklist of the wife’s responsibilities</a:t>
                      </a:r>
                    </a:p>
                  </a:txBody>
                  <a:tcPr marT="182880" marB="0" anchor="ctr">
                    <a:solidFill>
                      <a:schemeClr val="accent2">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effectLst/>
                      </a:endParaRPr>
                    </a:p>
                  </a:txBody>
                  <a:tcPr marT="182880" marB="0" anchor="ct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lumMod val="50000"/>
                            </a:schemeClr>
                          </a:solidFill>
                          <a:effectLst/>
                        </a:rPr>
                        <a:t>Responsibility</a:t>
                      </a:r>
                      <a:r>
                        <a:rPr lang="en-US" sz="2000" b="1" baseline="0" dirty="0">
                          <a:solidFill>
                            <a:schemeClr val="accent2">
                              <a:lumMod val="50000"/>
                            </a:schemeClr>
                          </a:solidFill>
                          <a:effectLst/>
                        </a:rPr>
                        <a:t> 1</a:t>
                      </a:r>
                    </a:p>
                  </a:txBody>
                  <a:tcPr marB="91440" anchor="c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lumMod val="50000"/>
                            </a:schemeClr>
                          </a:solidFill>
                          <a:effectLst/>
                        </a:rPr>
                        <a:t>Commit to meet your husband’s needs</a:t>
                      </a:r>
                    </a:p>
                  </a:txBody>
                  <a:tcPr marB="91440" anchor="ctr">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lumMod val="50000"/>
                            </a:schemeClr>
                          </a:solidFill>
                        </a:rPr>
                        <a:t>Responsibility</a:t>
                      </a:r>
                      <a:r>
                        <a:rPr lang="en-US" sz="2000" b="1" baseline="0" dirty="0">
                          <a:solidFill>
                            <a:schemeClr val="accent2">
                              <a:lumMod val="50000"/>
                            </a:schemeClr>
                          </a:solidFill>
                        </a:rPr>
                        <a:t> 2</a:t>
                      </a:r>
                      <a:endParaRPr lang="en-US" sz="2000" b="1" dirty="0">
                        <a:solidFill>
                          <a:schemeClr val="accent2">
                            <a:lumMod val="50000"/>
                          </a:schemeClr>
                        </a:solidFill>
                      </a:endParaRPr>
                    </a:p>
                  </a:txBody>
                  <a:tcPr marT="91440">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lumMod val="50000"/>
                            </a:schemeClr>
                          </a:solidFill>
                        </a:rPr>
                        <a:t>Honor your husband’s divine calling as head of the home</a:t>
                      </a:r>
                    </a:p>
                  </a:txBody>
                  <a:tcPr marT="91440">
                    <a:solidFill>
                      <a:schemeClr val="accent2">
                        <a:lumMod val="40000"/>
                        <a:lumOff val="60000"/>
                      </a:schemeClr>
                    </a:solidFill>
                  </a:tcPr>
                </a:tc>
                <a:extLst>
                  <a:ext uri="{0D108BD9-81ED-4DB2-BD59-A6C34878D82A}">
                    <a16:rowId xmlns:a16="http://schemas.microsoft.com/office/drawing/2014/main" val="10002"/>
                  </a:ext>
                </a:extLst>
              </a:tr>
              <a:tr h="527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lumMod val="50000"/>
                            </a:schemeClr>
                          </a:solidFill>
                        </a:rPr>
                        <a:t>Responsibility</a:t>
                      </a:r>
                      <a:r>
                        <a:rPr lang="en-US" sz="2000" b="1" baseline="0" dirty="0">
                          <a:solidFill>
                            <a:schemeClr val="accent2">
                              <a:lumMod val="50000"/>
                            </a:schemeClr>
                          </a:solidFill>
                        </a:rPr>
                        <a:t> 3</a:t>
                      </a:r>
                      <a:endParaRPr lang="en-US" sz="2000" b="1" dirty="0">
                        <a:solidFill>
                          <a:schemeClr val="accent2">
                            <a:lumMod val="50000"/>
                          </a:schemeClr>
                        </a:solidFill>
                      </a:endParaRPr>
                    </a:p>
                  </a:txBody>
                  <a:tcPr marT="18288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lumMod val="50000"/>
                            </a:schemeClr>
                          </a:solidFill>
                        </a:rPr>
                        <a:t>Follow your husband’s leadership</a:t>
                      </a:r>
                    </a:p>
                  </a:txBody>
                  <a:tcPr marT="182880">
                    <a:solidFill>
                      <a:schemeClr val="accent2">
                        <a:lumMod val="20000"/>
                        <a:lumOff val="80000"/>
                      </a:schemeClr>
                    </a:solidFill>
                  </a:tcPr>
                </a:tc>
                <a:extLst>
                  <a:ext uri="{0D108BD9-81ED-4DB2-BD59-A6C34878D82A}">
                    <a16:rowId xmlns:a16="http://schemas.microsoft.com/office/drawing/2014/main" val="3673711503"/>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lumMod val="50000"/>
                            </a:schemeClr>
                          </a:solidFill>
                        </a:rPr>
                        <a:t>Responsibility</a:t>
                      </a:r>
                      <a:r>
                        <a:rPr lang="en-US" sz="2000" b="1" baseline="0" dirty="0">
                          <a:solidFill>
                            <a:schemeClr val="accent2">
                              <a:lumMod val="50000"/>
                            </a:schemeClr>
                          </a:solidFill>
                        </a:rPr>
                        <a:t> 4</a:t>
                      </a:r>
                      <a:endParaRPr lang="en-US" sz="2000" b="1" dirty="0">
                        <a:solidFill>
                          <a:schemeClr val="accent2">
                            <a:lumMod val="50000"/>
                          </a:schemeClr>
                        </a:solidFill>
                      </a:endParaRPr>
                    </a:p>
                  </a:txBody>
                  <a:tcPr marT="182880">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lumMod val="50000"/>
                            </a:schemeClr>
                          </a:solidFill>
                        </a:rPr>
                        <a:t>Demonstrate</a:t>
                      </a:r>
                      <a:r>
                        <a:rPr lang="en-US" sz="2000" b="1" baseline="0" dirty="0">
                          <a:solidFill>
                            <a:schemeClr val="accent2">
                              <a:lumMod val="50000"/>
                            </a:schemeClr>
                          </a:solidFill>
                        </a:rPr>
                        <a:t> admiration and respect to your husband</a:t>
                      </a:r>
                      <a:endParaRPr lang="en-US" sz="2000" b="1" dirty="0">
                        <a:solidFill>
                          <a:schemeClr val="accent2">
                            <a:lumMod val="50000"/>
                          </a:schemeClr>
                        </a:solidFill>
                      </a:endParaRPr>
                    </a:p>
                  </a:txBody>
                  <a:tcPr marT="182880">
                    <a:solidFill>
                      <a:schemeClr val="accent2">
                        <a:lumMod val="40000"/>
                        <a:lumOff val="60000"/>
                      </a:schemeClr>
                    </a:solidFill>
                  </a:tcPr>
                </a:tc>
                <a:extLst>
                  <a:ext uri="{0D108BD9-81ED-4DB2-BD59-A6C34878D82A}">
                    <a16:rowId xmlns:a16="http://schemas.microsoft.com/office/drawing/2014/main" val="10003"/>
                  </a:ext>
                </a:extLst>
              </a:tr>
            </a:tbl>
          </a:graphicData>
        </a:graphic>
      </p:graphicFrame>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WIVEs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4098" name="Picture 2" descr="Explaining Your Needs and Desires to Your Husband - Marriage Missions  International"/>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5206" y="4667876"/>
            <a:ext cx="1913587" cy="12757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a:spLocks noGrp="1" noRot="1" noMove="1" noResize="1" noEditPoints="1" noAdjustHandles="1" noChangeArrowheads="1" noChangeShapeType="1"/>
          </p:cNvSpPr>
          <p:nvPr/>
        </p:nvSpPr>
        <p:spPr>
          <a:xfrm>
            <a:off x="1257300" y="1117313"/>
            <a:ext cx="76200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Guidelines for wives</a:t>
            </a:r>
            <a:endParaRPr lang="en-US" sz="3200" b="1" u="sng"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1</a:t>
            </a:r>
          </a:p>
        </p:txBody>
      </p:sp>
      <p:sp>
        <p:nvSpPr>
          <p:cNvPr id="14" name="TextBox 13"/>
          <p:cNvSpPr txBox="1">
            <a:spLocks noGrp="1" noRot="1" noMove="1" noResize="1" noEditPoints="1" noAdjustHandles="1" noChangeArrowheads="1" noChangeShapeType="1"/>
          </p:cNvSpPr>
          <p:nvPr/>
        </p:nvSpPr>
        <p:spPr>
          <a:xfrm>
            <a:off x="304800" y="2074545"/>
            <a:ext cx="8610600" cy="3847207"/>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Commit to meet your husband’s needs</a:t>
            </a:r>
          </a:p>
          <a:p>
            <a:endParaRPr lang="en-US" sz="2400" dirty="0"/>
          </a:p>
          <a:p>
            <a:r>
              <a:rPr lang="en-US" sz="2400" i="1" dirty="0"/>
              <a:t>Likewise, teach the older women to be reverent in the way they live, not to be slanderers or addicted to much wine, but to teach what is good. Then they can train the younger women to love their husbands and children, to be self-controlled and pure, to be busy at home, to be kind, and to be subject to their husbands, so that no one will malign the word of God.</a:t>
            </a:r>
          </a:p>
          <a:p>
            <a:endParaRPr lang="en-US" sz="2000" dirty="0"/>
          </a:p>
          <a:p>
            <a:r>
              <a:rPr lang="en-US" sz="2400" dirty="0"/>
              <a:t>Titus 2:3-5</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1026" name="Picture 2" descr="Why Older Women and Younger Women Need Each Other"/>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val="0"/>
              </a:ext>
            </a:extLst>
          </a:blip>
          <a:srcRect l="38639" r="2695"/>
          <a:stretch/>
        </p:blipFill>
        <p:spPr bwMode="auto">
          <a:xfrm>
            <a:off x="7144870" y="1695709"/>
            <a:ext cx="1523999" cy="1363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66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1</a:t>
            </a:r>
          </a:p>
        </p:txBody>
      </p:sp>
      <p:sp>
        <p:nvSpPr>
          <p:cNvPr id="14" name="TextBox 13"/>
          <p:cNvSpPr txBox="1">
            <a:spLocks noGrp="1" noRot="1" noMove="1" noResize="1" noEditPoints="1" noAdjustHandles="1" noChangeArrowheads="1" noChangeShapeType="1"/>
          </p:cNvSpPr>
          <p:nvPr/>
        </p:nvSpPr>
        <p:spPr>
          <a:xfrm>
            <a:off x="304800" y="1904566"/>
            <a:ext cx="8610600" cy="3908762"/>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Commit to meet your husband’s needs</a:t>
            </a:r>
          </a:p>
          <a:p>
            <a:endParaRPr lang="en-US" sz="1600" dirty="0"/>
          </a:p>
          <a:p>
            <a:r>
              <a:rPr lang="en-US" sz="2000" dirty="0"/>
              <a:t>The command for women “</a:t>
            </a:r>
            <a:r>
              <a:rPr lang="en-US" sz="2000" i="1" dirty="0"/>
              <a:t>to be subject to their husbands</a:t>
            </a:r>
            <a:r>
              <a:rPr lang="en-US" sz="2000" dirty="0"/>
              <a:t>” was difficult for the time. In the culture of the time, women were seen as lesser beings, almost slaves. Sadly, these attitudes still exist in many places around the world.</a:t>
            </a:r>
          </a:p>
          <a:p>
            <a:endParaRPr lang="en-US" sz="2000" dirty="0"/>
          </a:p>
          <a:p>
            <a:r>
              <a:rPr lang="en-US" sz="2000" dirty="0"/>
              <a:t>Wives are told to love their husbands and to train younger women to love their husbands too. However, this can be a hard command to obey when the prevailing attitude is that women are just there to fulfill the whims of the man.</a:t>
            </a:r>
          </a:p>
          <a:p>
            <a:endParaRPr lang="en-US" sz="2000" b="1" dirty="0"/>
          </a:p>
          <a:p>
            <a:r>
              <a:rPr lang="en-US" sz="2000" b="1" dirty="0"/>
              <a:t>But on a practical level, a wife is to do all she can to meet her husband’s needs.</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2050" name="Picture 2" descr="Indian wife helping husband wear his tie before leaving for of... | Indian  Stock Footage | Knot9 - YouTube"/>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9938" y="1623788"/>
            <a:ext cx="1874521" cy="105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902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1</a:t>
            </a:r>
          </a:p>
        </p:txBody>
      </p:sp>
      <p:sp>
        <p:nvSpPr>
          <p:cNvPr id="14" name="TextBox 13"/>
          <p:cNvSpPr txBox="1">
            <a:spLocks noGrp="1" noRot="1" noMove="1" noResize="1" noEditPoints="1" noAdjustHandles="1" noChangeArrowheads="1" noChangeShapeType="1"/>
          </p:cNvSpPr>
          <p:nvPr/>
        </p:nvSpPr>
        <p:spPr>
          <a:xfrm>
            <a:off x="304800" y="2074545"/>
            <a:ext cx="8610600" cy="3754874"/>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Commit to meet your husband’s needs</a:t>
            </a:r>
          </a:p>
          <a:p>
            <a:endParaRPr lang="en-US" dirty="0"/>
          </a:p>
          <a:p>
            <a:r>
              <a:rPr lang="en-US" sz="3200" dirty="0"/>
              <a:t>Through Biblical insight and scholarly study, the following needs of a man have been determined:</a:t>
            </a:r>
          </a:p>
          <a:p>
            <a:endParaRPr lang="en-US" sz="2800" dirty="0"/>
          </a:p>
          <a:p>
            <a:pPr marL="457200" indent="-457200">
              <a:buFont typeface="Arial" panose="020B0604020202020204" pitchFamily="34" charset="0"/>
              <a:buChar char="•"/>
            </a:pPr>
            <a:r>
              <a:rPr lang="en-US" sz="3200" dirty="0"/>
              <a:t>A wife who helps around the home</a:t>
            </a:r>
          </a:p>
          <a:p>
            <a:pPr marL="457200" indent="-457200">
              <a:buFont typeface="Arial" panose="020B0604020202020204" pitchFamily="34" charset="0"/>
              <a:buChar char="•"/>
            </a:pPr>
            <a:r>
              <a:rPr lang="en-US" sz="3200" dirty="0"/>
              <a:t>Sexual fulfillment from his wife</a:t>
            </a:r>
          </a:p>
          <a:p>
            <a:pPr marL="457200" indent="-457200">
              <a:buFont typeface="Arial" panose="020B0604020202020204" pitchFamily="34" charset="0"/>
              <a:buChar char="•"/>
            </a:pPr>
            <a:r>
              <a:rPr lang="en-US" sz="3200" dirty="0"/>
              <a:t>A wife who cares about her appearance</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3074" name="Picture 2" descr="Woman Squeezing Lemon Juice On Salmon Making Dinner by Trinette Reed"/>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3178" y="3962399"/>
            <a:ext cx="1242222" cy="186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643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WIVEs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wives: Responsibility 1</a:t>
            </a:r>
          </a:p>
        </p:txBody>
      </p:sp>
      <p:sp>
        <p:nvSpPr>
          <p:cNvPr id="14" name="TextBox 13"/>
          <p:cNvSpPr txBox="1">
            <a:spLocks noGrp="1" noRot="1" noMove="1" noResize="1" noEditPoints="1" noAdjustHandles="1" noChangeArrowheads="1" noChangeShapeType="1"/>
          </p:cNvSpPr>
          <p:nvPr/>
        </p:nvSpPr>
        <p:spPr>
          <a:xfrm>
            <a:off x="283694" y="2114283"/>
            <a:ext cx="8610600" cy="3785652"/>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A wife who helps around the home</a:t>
            </a:r>
          </a:p>
          <a:p>
            <a:endParaRPr lang="en-US" sz="1600" dirty="0"/>
          </a:p>
          <a:p>
            <a:r>
              <a:rPr lang="en-US" sz="2000" dirty="0"/>
              <a:t>In traditional households this means the wife should be the main caretaker of the home chores (cooking, cleaning, and care of children) while the husband is out working.</a:t>
            </a:r>
          </a:p>
          <a:p>
            <a:endParaRPr lang="en-US" sz="1200" dirty="0"/>
          </a:p>
          <a:p>
            <a:r>
              <a:rPr lang="en-US" sz="2000" dirty="0"/>
              <a:t>In many cultures, women have also begun working outside the home. In this case, the husband should share the duties for care of the home.</a:t>
            </a:r>
          </a:p>
          <a:p>
            <a:endParaRPr lang="en-US" sz="2000" dirty="0"/>
          </a:p>
          <a:p>
            <a:r>
              <a:rPr lang="en-US" sz="2000" dirty="0"/>
              <a:t>The more traditional roles are usually seen as more beneficial to the children in their younger years, and to help relieve stress from the husband as he can return from work to an organized home.  </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5122" name="Picture 2" descr="Tar alga Images, Stock Photos &amp; Vectors | Shutterstock"/>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b="9167"/>
          <a:stretch/>
        </p:blipFill>
        <p:spPr bwMode="auto">
          <a:xfrm>
            <a:off x="6781800" y="1719736"/>
            <a:ext cx="1807694" cy="1175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014051"/>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2302</TotalTime>
  <Words>3487</Words>
  <Application>Microsoft Office PowerPoint</Application>
  <PresentationFormat>On-screen Show (4:3)</PresentationFormat>
  <Paragraphs>326</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Franklin Gothic Book</vt:lpstr>
      <vt:lpstr>Franklin Gothic Medium</vt:lpstr>
      <vt:lpstr>Impact</vt:lpstr>
      <vt:lpstr>Wingdings</vt:lpstr>
      <vt:lpstr>Wingdings 2</vt:lpstr>
      <vt:lpstr>Trek</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lpstr>Guidelines for WIVEs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athomas</dc:creator>
  <cp:lastModifiedBy>Nathan Fink</cp:lastModifiedBy>
  <cp:revision>223</cp:revision>
  <dcterms:created xsi:type="dcterms:W3CDTF">2009-07-22T00:00:56Z</dcterms:created>
  <dcterms:modified xsi:type="dcterms:W3CDTF">2022-06-11T20:35:00Z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TC300005141033</vt:lpwstr>
  </property>
</Properties>
</file>