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61" r:id="rId6"/>
    <p:sldId id="289" r:id="rId7"/>
    <p:sldId id="290" r:id="rId8"/>
    <p:sldId id="305" r:id="rId9"/>
    <p:sldId id="306" r:id="rId10"/>
    <p:sldId id="307" r:id="rId11"/>
    <p:sldId id="262" r:id="rId12"/>
    <p:sldId id="280" r:id="rId13"/>
    <p:sldId id="308" r:id="rId14"/>
    <p:sldId id="309" r:id="rId15"/>
    <p:sldId id="310" r:id="rId16"/>
    <p:sldId id="311" r:id="rId17"/>
    <p:sldId id="312" r:id="rId18"/>
    <p:sldId id="313" r:id="rId19"/>
    <p:sldId id="314" r:id="rId20"/>
    <p:sldId id="315" r:id="rId21"/>
    <p:sldId id="263" r:id="rId22"/>
    <p:sldId id="316" r:id="rId23"/>
    <p:sldId id="317" r:id="rId24"/>
    <p:sldId id="298" r:id="rId25"/>
    <p:sldId id="274" r:id="rId26"/>
    <p:sldId id="299" r:id="rId27"/>
    <p:sldId id="318" r:id="rId28"/>
    <p:sldId id="319" r:id="rId29"/>
    <p:sldId id="300"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MARRIAGE COVENANT</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Lesson- 3</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0" y="1502758"/>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When asked about divorce, Jesus said, </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73827" y="2116485"/>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…For this reason, a man will leave his father and mother and be united to his wife, and the two will become one flesh? Therefore, what God has joined together, let no man separate.</a:t>
            </a:r>
          </a:p>
          <a:p>
            <a:endParaRPr lang="en-US" sz="3200" dirty="0"/>
          </a:p>
          <a:p>
            <a:r>
              <a:rPr lang="en-US" sz="3200" b="1" dirty="0">
                <a:solidFill>
                  <a:schemeClr val="tx1"/>
                </a:solidFill>
              </a:rPr>
              <a:t>Matthew 19:5-6</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050" name="Picture 2" descr="Closeup Of Couple Holding Hands Outside. Black And White Photo. by  BONNINSTUDIO"/>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77" y="2443915"/>
            <a:ext cx="1672724" cy="250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26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2127314787"/>
              </p:ext>
            </p:extLst>
          </p:nvPr>
        </p:nvGraphicFramePr>
        <p:xfrm>
          <a:off x="450272" y="2252927"/>
          <a:ext cx="8243455" cy="3352799"/>
        </p:xfrm>
        <a:graphic>
          <a:graphicData uri="http://schemas.openxmlformats.org/drawingml/2006/table">
            <a:tbl>
              <a:tblPr firstRow="1" bandRow="1">
                <a:tableStyleId>{93296810-A885-4BE3-A3E7-6D5BEEA58F35}</a:tableStyleId>
              </a:tblPr>
              <a:tblGrid>
                <a:gridCol w="8243455">
                  <a:extLst>
                    <a:ext uri="{9D8B030D-6E8A-4147-A177-3AD203B41FA5}">
                      <a16:colId xmlns:a16="http://schemas.microsoft.com/office/drawing/2014/main" val="20000"/>
                    </a:ext>
                  </a:extLst>
                </a:gridCol>
              </a:tblGrid>
              <a:tr h="83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lumMod val="50000"/>
                            </a:schemeClr>
                          </a:solidFill>
                          <a:effectLst/>
                        </a:rPr>
                        <a:t>1. Spiritual Protection:</a:t>
                      </a:r>
                      <a:r>
                        <a:rPr lang="en-US" sz="2800" baseline="0" dirty="0">
                          <a:solidFill>
                            <a:schemeClr val="accent2">
                              <a:lumMod val="50000"/>
                            </a:schemeClr>
                          </a:solidFill>
                          <a:effectLst/>
                        </a:rPr>
                        <a:t> The marriage is “covered”</a:t>
                      </a:r>
                      <a:endParaRPr lang="en-US" sz="2000" dirty="0">
                        <a:solidFill>
                          <a:schemeClr val="accent2">
                            <a:lumMod val="50000"/>
                          </a:schemeClr>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3">
                              <a:lumMod val="50000"/>
                            </a:schemeClr>
                          </a:solidFill>
                          <a:effectLst/>
                        </a:rPr>
                        <a:t>2. The husband:</a:t>
                      </a:r>
                      <a:r>
                        <a:rPr lang="en-US" sz="2800" b="1" baseline="0" dirty="0">
                          <a:solidFill>
                            <a:schemeClr val="accent3">
                              <a:lumMod val="50000"/>
                            </a:schemeClr>
                          </a:solidFill>
                          <a:effectLst/>
                        </a:rPr>
                        <a:t> head of the wife and home</a:t>
                      </a:r>
                      <a:endParaRPr lang="en-US" sz="2800" b="1" dirty="0">
                        <a:solidFill>
                          <a:schemeClr val="accent3">
                            <a:lumMod val="50000"/>
                          </a:schemeClr>
                        </a:solidFill>
                        <a:effectLst/>
                      </a:endParaRPr>
                    </a:p>
                  </a:txBody>
                  <a:tcPr marB="91440" anchor="ctr">
                    <a:solidFill>
                      <a:schemeClr val="accent1">
                        <a:lumMod val="40000"/>
                        <a:lumOff val="60000"/>
                      </a:schemeClr>
                    </a:solidFill>
                  </a:tcPr>
                </a:tc>
                <a:extLst>
                  <a:ext uri="{0D108BD9-81ED-4DB2-BD59-A6C34878D82A}">
                    <a16:rowId xmlns:a16="http://schemas.microsoft.com/office/drawing/2014/main" val="10001"/>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50000"/>
                            </a:schemeClr>
                          </a:solidFill>
                          <a:effectLst/>
                        </a:rPr>
                        <a:t>3. Covenant broken: the marriage is NOT covered</a:t>
                      </a:r>
                    </a:p>
                  </a:txBody>
                  <a:tcPr marB="91440" anchor="ctr">
                    <a:solidFill>
                      <a:schemeClr val="accent3"/>
                    </a:solidFill>
                  </a:tcPr>
                </a:tc>
                <a:extLst>
                  <a:ext uri="{0D108BD9-81ED-4DB2-BD59-A6C34878D82A}">
                    <a16:rowId xmlns:a16="http://schemas.microsoft.com/office/drawing/2014/main" val="86458853"/>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50000"/>
                            </a:schemeClr>
                          </a:solidFill>
                          <a:effectLst/>
                        </a:rPr>
                        <a:t>4. Spiritual</a:t>
                      </a:r>
                      <a:r>
                        <a:rPr lang="en-US" sz="2800" b="1" baseline="0" dirty="0">
                          <a:solidFill>
                            <a:schemeClr val="accent2">
                              <a:lumMod val="50000"/>
                            </a:schemeClr>
                          </a:solidFill>
                          <a:effectLst/>
                        </a:rPr>
                        <a:t> Protection: husband to guard and serve his family</a:t>
                      </a:r>
                      <a:endParaRPr lang="en-US" sz="2800" b="1" dirty="0">
                        <a:solidFill>
                          <a:schemeClr val="accent2">
                            <a:lumMod val="50000"/>
                          </a:schemeClr>
                        </a:solidFill>
                        <a:effectLst/>
                      </a:endParaRPr>
                    </a:p>
                  </a:txBody>
                  <a:tcPr marB="91440" anchor="ctr">
                    <a:solidFill>
                      <a:schemeClr val="accent1">
                        <a:lumMod val="40000"/>
                        <a:lumOff val="60000"/>
                      </a:schemeClr>
                    </a:solidFill>
                  </a:tcPr>
                </a:tc>
                <a:extLst>
                  <a:ext uri="{0D108BD9-81ED-4DB2-BD59-A6C34878D82A}">
                    <a16:rowId xmlns:a16="http://schemas.microsoft.com/office/drawing/2014/main" val="1155933684"/>
                  </a:ext>
                </a:extLst>
              </a:tr>
            </a:tbl>
          </a:graphicData>
        </a:graphic>
      </p:graphicFrame>
      <p:pic>
        <p:nvPicPr>
          <p:cNvPr id="8" name="Picture 7"/>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1"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
        <p:nvSpPr>
          <p:cNvPr id="9" name="TextBox 8"/>
          <p:cNvSpPr txBox="1">
            <a:spLocks noGrp="1" noRot="1" noMove="1" noResize="1" noEditPoints="1" noAdjustHandles="1" noChangeArrowheads="1" noChangeShapeType="1"/>
          </p:cNvSpPr>
          <p:nvPr/>
        </p:nvSpPr>
        <p:spPr>
          <a:xfrm>
            <a:off x="3403599" y="1468259"/>
            <a:ext cx="23367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4 Key Points</a:t>
            </a:r>
            <a:endParaRPr lang="en-US" sz="3200" b="1" u="sng"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p Art Roof Line Clipart, HD Png Download , Transparent Png Image -  PNGitem"/>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backgroundRemoval t="9441" b="89510" l="2442" r="97326"/>
                    </a14:imgEffect>
                  </a14:imgLayer>
                </a14:imgProps>
              </a:ext>
              <a:ext uri="{28A0092B-C50C-407E-A947-70E740481C1C}">
                <a14:useLocalDpi xmlns:a14="http://schemas.microsoft.com/office/drawing/2010/main" val="0"/>
              </a:ext>
            </a:extLst>
          </a:blip>
          <a:srcRect/>
          <a:stretch>
            <a:fillRect/>
          </a:stretch>
        </p:blipFill>
        <p:spPr bwMode="auto">
          <a:xfrm>
            <a:off x="-6927" y="1679399"/>
            <a:ext cx="91440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4"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76350" y="1205683"/>
            <a:ext cx="65913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Spiritual covering like a spiritual roof</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066800" y="3505200"/>
            <a:ext cx="70104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accent2"/>
                </a:solidFill>
              </a:rPr>
              <a:t>Like a roof that shelters those in the house from wind, rain, heat and cold, a spiritual roof provides protection for the relationship.</a:t>
            </a:r>
          </a:p>
        </p:txBody>
      </p:sp>
      <p:pic>
        <p:nvPicPr>
          <p:cNvPr id="9" name="Picture 8"/>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276595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p Art Roof Line Clipart, HD Png Download , Transparent Png Image -  PNGitem"/>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backgroundRemoval t="9441" b="89510" l="2442" r="97326"/>
                    </a14:imgEffect>
                  </a14:imgLayer>
                </a14:imgProps>
              </a:ext>
              <a:ext uri="{28A0092B-C50C-407E-A947-70E740481C1C}">
                <a14:useLocalDpi xmlns:a14="http://schemas.microsoft.com/office/drawing/2010/main" val="0"/>
              </a:ext>
            </a:extLst>
          </a:blip>
          <a:srcRect/>
          <a:stretch>
            <a:fillRect/>
          </a:stretch>
        </p:blipFill>
        <p:spPr bwMode="auto">
          <a:xfrm>
            <a:off x="0" y="908362"/>
            <a:ext cx="91440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4"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1066800" y="2712581"/>
            <a:ext cx="7010400"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solidFill>
                  <a:schemeClr val="accent2"/>
                </a:solidFill>
              </a:rPr>
              <a:t>This “covering” is obtained by spiritual intimacy together with Christ. Both husband and wife need to develop their individual, personal walks with Christ. The power of this intimacy keeps the enemy out of their relationship. Most attacks that Christian couples face come from their own hearts. </a:t>
            </a:r>
            <a:r>
              <a:rPr lang="en-US" sz="2200" b="1" dirty="0">
                <a:solidFill>
                  <a:schemeClr val="accent2"/>
                </a:solidFill>
              </a:rPr>
              <a:t>Therefore, keeping personal intimacy with Christ as a priority is essential if their covenant with each other is to be protected.</a:t>
            </a:r>
          </a:p>
        </p:txBody>
      </p:sp>
      <p:pic>
        <p:nvPicPr>
          <p:cNvPr id="9" name="Picture 8"/>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215359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p Art Roof Line Clipart, HD Png Download , Transparent Png Image -  PNGitem"/>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backgroundRemoval t="9441" b="89510" l="2442" r="97326"/>
                    </a14:imgEffect>
                  </a14:imgLayer>
                </a14:imgProps>
              </a:ext>
              <a:ext uri="{28A0092B-C50C-407E-A947-70E740481C1C}">
                <a14:useLocalDpi xmlns:a14="http://schemas.microsoft.com/office/drawing/2010/main" val="0"/>
              </a:ext>
            </a:extLst>
          </a:blip>
          <a:srcRect/>
          <a:stretch>
            <a:fillRect/>
          </a:stretch>
        </p:blipFill>
        <p:spPr bwMode="auto">
          <a:xfrm>
            <a:off x="0" y="908362"/>
            <a:ext cx="91440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4" cstate="print"/>
          <a:stretch>
            <a:fillRect/>
          </a:stretch>
        </p:blipFill>
        <p:spPr>
          <a:xfrm>
            <a:off x="304800" y="304800"/>
            <a:ext cx="762000" cy="1193271"/>
          </a:xfrm>
          <a:prstGeom prst="rect">
            <a:avLst/>
          </a:prstGeom>
        </p:spPr>
      </p:pic>
      <p:pic>
        <p:nvPicPr>
          <p:cNvPr id="9" name="Picture 8"/>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graphicFrame>
        <p:nvGraphicFramePr>
          <p:cNvPr id="7" name="Table 6"/>
          <p:cNvGraphicFramePr>
            <a:graphicFrameLocks noGrp="1" noDrilldown="1" noMove="1" noResize="1"/>
          </p:cNvGraphicFramePr>
          <p:nvPr>
            <p:extLst>
              <p:ext uri="{D42A27DB-BD31-4B8C-83A1-F6EECF244321}">
                <p14:modId xmlns:p14="http://schemas.microsoft.com/office/powerpoint/2010/main" val="2240380242"/>
              </p:ext>
            </p:extLst>
          </p:nvPr>
        </p:nvGraphicFramePr>
        <p:xfrm>
          <a:off x="762000" y="2819400"/>
          <a:ext cx="7703127" cy="1933774"/>
        </p:xfrm>
        <a:graphic>
          <a:graphicData uri="http://schemas.openxmlformats.org/drawingml/2006/table">
            <a:tbl>
              <a:tblPr firstRow="1" bandRow="1">
                <a:tableStyleId>{93296810-A885-4BE3-A3E7-6D5BEEA58F35}</a:tableStyleId>
              </a:tblPr>
              <a:tblGrid>
                <a:gridCol w="7703127">
                  <a:extLst>
                    <a:ext uri="{9D8B030D-6E8A-4147-A177-3AD203B41FA5}">
                      <a16:colId xmlns:a16="http://schemas.microsoft.com/office/drawing/2014/main" val="20000"/>
                    </a:ext>
                  </a:extLst>
                </a:gridCol>
              </a:tblGrid>
              <a:tr h="6875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accent2">
                              <a:lumMod val="50000"/>
                            </a:schemeClr>
                          </a:solidFill>
                          <a:effectLst/>
                        </a:rPr>
                        <a:t>Disciplines that allow Jesus to protect</a:t>
                      </a:r>
                      <a:r>
                        <a:rPr lang="en-US" sz="2200" baseline="0" dirty="0">
                          <a:solidFill>
                            <a:schemeClr val="accent2">
                              <a:lumMod val="50000"/>
                            </a:schemeClr>
                          </a:solidFill>
                          <a:effectLst/>
                        </a:rPr>
                        <a:t> your heart and home</a:t>
                      </a:r>
                      <a:endParaRPr lang="en-US" sz="2200" dirty="0">
                        <a:solidFill>
                          <a:schemeClr val="accent2">
                            <a:lumMod val="50000"/>
                          </a:schemeClr>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623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50000"/>
                            </a:schemeClr>
                          </a:solidFill>
                          <a:effectLst/>
                        </a:rPr>
                        <a:t>1. Read</a:t>
                      </a:r>
                      <a:r>
                        <a:rPr lang="en-US" sz="2800" b="1" baseline="0" dirty="0">
                          <a:solidFill>
                            <a:schemeClr val="accent2">
                              <a:lumMod val="50000"/>
                            </a:schemeClr>
                          </a:solidFill>
                          <a:effectLst/>
                        </a:rPr>
                        <a:t> God’s word together</a:t>
                      </a:r>
                      <a:endParaRPr lang="en-US" sz="2800" b="1" dirty="0">
                        <a:solidFill>
                          <a:schemeClr val="accent2">
                            <a:lumMod val="50000"/>
                          </a:schemeClr>
                        </a:solidFill>
                        <a:effectLst/>
                      </a:endParaRPr>
                    </a:p>
                  </a:txBody>
                  <a:tcPr marT="182880" marB="0" anchor="ctr">
                    <a:solidFill>
                      <a:schemeClr val="accent1">
                        <a:lumMod val="40000"/>
                        <a:lumOff val="60000"/>
                      </a:schemeClr>
                    </a:solidFill>
                  </a:tcPr>
                </a:tc>
                <a:extLst>
                  <a:ext uri="{0D108BD9-81ED-4DB2-BD59-A6C34878D82A}">
                    <a16:rowId xmlns:a16="http://schemas.microsoft.com/office/drawing/2014/main" val="10001"/>
                  </a:ext>
                </a:extLst>
              </a:tr>
              <a:tr h="623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3">
                              <a:lumMod val="50000"/>
                            </a:schemeClr>
                          </a:solidFill>
                          <a:effectLst/>
                        </a:rPr>
                        <a:t>2. Pray together daily</a:t>
                      </a:r>
                    </a:p>
                  </a:txBody>
                  <a:tcPr marB="91440" anchor="ctr">
                    <a:solidFill>
                      <a:schemeClr val="accent5">
                        <a:lumMod val="60000"/>
                        <a:lumOff val="40000"/>
                      </a:schemeClr>
                    </a:solidFill>
                  </a:tcPr>
                </a:tc>
                <a:extLst>
                  <a:ext uri="{0D108BD9-81ED-4DB2-BD59-A6C34878D82A}">
                    <a16:rowId xmlns:a16="http://schemas.microsoft.com/office/drawing/2014/main" val="86458853"/>
                  </a:ext>
                </a:extLst>
              </a:tr>
            </a:tbl>
          </a:graphicData>
        </a:graphic>
      </p:graphicFrame>
    </p:spTree>
    <p:extLst>
      <p:ext uri="{BB962C8B-B14F-4D97-AF65-F5344CB8AC3E}">
        <p14:creationId xmlns:p14="http://schemas.microsoft.com/office/powerpoint/2010/main" val="152138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76350" y="1205683"/>
            <a:ext cx="7600950" cy="507831"/>
          </a:xfrm>
          <a:prstGeom prst="rect">
            <a:avLst/>
          </a:prstGeom>
          <a:noFill/>
        </p:spPr>
        <p:txBody>
          <a:bodyPr wrap="square" rtlCol="0">
            <a:spAutoFit/>
          </a:bodyPr>
          <a:lstStyle/>
          <a:p>
            <a:r>
              <a:rPr lang="en-US" sz="2700" b="1" dirty="0">
                <a:solidFill>
                  <a:srgbClr val="0070C0"/>
                </a:solidFill>
                <a:effectLst>
                  <a:outerShdw blurRad="38100" dist="38100" dir="2700000" algn="tl">
                    <a:srgbClr val="000000">
                      <a:alpha val="43137"/>
                    </a:srgbClr>
                  </a:outerShdw>
                </a:effectLst>
              </a:rPr>
              <a:t>The husband provides covering for wife and family</a:t>
            </a:r>
            <a:endParaRPr lang="en-US" sz="27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066800" y="3048000"/>
            <a:ext cx="70104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dirty="0">
              <a:solidFill>
                <a:schemeClr val="accent2"/>
              </a:solidFill>
            </a:endParaRPr>
          </a:p>
          <a:p>
            <a:endParaRPr lang="en-US" b="1" dirty="0">
              <a:solidFill>
                <a:schemeClr val="accent2"/>
              </a:solidFill>
            </a:endParaRPr>
          </a:p>
          <a:p>
            <a:r>
              <a:rPr lang="en-US" sz="2600" b="1" dirty="0">
                <a:solidFill>
                  <a:schemeClr val="accent2"/>
                </a:solidFill>
              </a:rPr>
              <a:t>The Bible says the husband is to be the head of the wife and home. This means that it is his primary responsibility to cover his wife and children. Many men uncover their families by not taking this responsibility seriously.</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9218" name="Picture 2" descr="Download Free png Body Parts Icon - Page 20 - DLPNG.com"/>
          <p:cNvPicPr>
            <a:picLocks noGrp="1" noRot="1" noChangeAspect="1" noMove="1" noResize="1" noEditPoints="1" noAdjustHandles="1" noChangeArrowheads="1" noChangeShapeType="1" noCrop="1"/>
          </p:cNvPicPr>
          <p:nvPr/>
        </p:nvPicPr>
        <p:blipFill rotWithShape="1">
          <a:blip r:embed="rId4">
            <a:extLst>
              <a:ext uri="{BEBA8EAE-BF5A-486C-A8C5-ECC9F3942E4B}">
                <a14:imgProps xmlns:a14="http://schemas.microsoft.com/office/drawing/2010/main">
                  <a14:imgLayer r:embed="rId5">
                    <a14:imgEffect>
                      <a14:backgroundRemoval t="0" b="45703" l="9961" r="89844">
                        <a14:foregroundMark x1="36719" y1="41406" x2="24805" y2="25781"/>
                        <a14:foregroundMark x1="22070" y1="28125" x2="35547" y2="41992"/>
                        <a14:foregroundMark x1="37500" y1="40039" x2="37500" y2="40039"/>
                        <a14:foregroundMark x1="63281" y1="40820" x2="63281" y2="40820"/>
                        <a14:foregroundMark x1="63867" y1="42578" x2="76758" y2="28320"/>
                        <a14:foregroundMark x1="61719" y1="40234" x2="75000" y2="27539"/>
                        <a14:foregroundMark x1="37500" y1="41797" x2="35156" y2="42969"/>
                        <a14:foregroundMark x1="62695" y1="37695" x2="61133" y2="40625"/>
                        <a14:foregroundMark x1="39258" y1="26953" x2="59570" y2="26367"/>
                        <a14:foregroundMark x1="29883" y1="27734" x2="66406" y2="23633"/>
                        <a14:foregroundMark x1="76758" y1="26172" x2="78125" y2="28320"/>
                        <a14:backgroundMark x1="39844" y1="29297" x2="57031" y2="43164"/>
                        <a14:backgroundMark x1="60547" y1="26758" x2="42969" y2="44922"/>
                        <a14:backgroundMark x1="39453" y1="28125" x2="59180" y2="27539"/>
                        <a14:backgroundMark x1="38672" y1="29297" x2="38672" y2="29297"/>
                        <a14:backgroundMark x1="60547" y1="28320" x2="60547" y2="28320"/>
                        <a14:backgroundMark x1="61719" y1="27539" x2="61719" y2="27539"/>
                        <a14:backgroundMark x1="38672" y1="27344" x2="38672" y2="27344"/>
                        <a14:backgroundMark x1="60547" y1="28711" x2="61719" y2="30469"/>
                      </a14:backgroundRemoval>
                    </a14:imgEffect>
                  </a14:imgLayer>
                </a14:imgProps>
              </a:ext>
              <a:ext uri="{28A0092B-C50C-407E-A947-70E740481C1C}">
                <a14:useLocalDpi xmlns:a14="http://schemas.microsoft.com/office/drawing/2010/main" val="0"/>
              </a:ext>
            </a:extLst>
          </a:blip>
          <a:srcRect l="20882" r="19744" b="53613"/>
          <a:stretch/>
        </p:blipFill>
        <p:spPr bwMode="auto">
          <a:xfrm>
            <a:off x="-38100" y="1713514"/>
            <a:ext cx="9220199" cy="2262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Grp="1" noRot="1" noChangeAspect="1" noMove="1" noResize="1" noEditPoints="1" noAdjustHandles="1" noChangeArrowheads="1" noChangeShapeType="1" noCrop="1"/>
          </p:cNvPicPr>
          <p:nvPr/>
        </p:nvPicPr>
        <p:blipFill>
          <a:blip r:embed="rId6">
            <a:extLst>
              <a:ext uri="{BEBA8EAE-BF5A-486C-A8C5-ECC9F3942E4B}">
                <a14:imgProps xmlns:a14="http://schemas.microsoft.com/office/drawing/2010/main">
                  <a14:imgLayer r:embed="rId7">
                    <a14:imgEffect>
                      <a14:backgroundRemoval t="0" b="100000" l="0" r="100000">
                        <a14:foregroundMark x1="20804" y1="43878" x2="20804" y2="43878"/>
                        <a14:foregroundMark x1="49409" y1="10969" x2="49409" y2="10969"/>
                        <a14:foregroundMark x1="81324" y1="42347" x2="81324" y2="42347"/>
                        <a14:backgroundMark x1="11111" y1="67347" x2="11111" y2="67347"/>
                        <a14:backgroundMark x1="17967" y1="87755" x2="17967" y2="87755"/>
                        <a14:backgroundMark x1="17730" y1="84694" x2="17730" y2="84694"/>
                        <a14:backgroundMark x1="10402" y1="70153" x2="10402" y2="70153"/>
                        <a14:backgroundMark x1="80851" y1="85459" x2="80851" y2="85459"/>
                        <a14:backgroundMark x1="87943" y1="69388" x2="87943" y2="69388"/>
                        <a14:backgroundMark x1="87234" y1="65051" x2="87234" y2="65051"/>
                      </a14:backgroundRemoval>
                    </a14:imgEffect>
                  </a14:imgLayer>
                </a14:imgProps>
              </a:ext>
            </a:extLst>
          </a:blip>
          <a:stretch>
            <a:fillRect/>
          </a:stretch>
        </p:blipFill>
        <p:spPr>
          <a:xfrm>
            <a:off x="3910444" y="3078534"/>
            <a:ext cx="1323109" cy="807666"/>
          </a:xfrm>
          <a:prstGeom prst="rect">
            <a:avLst/>
          </a:prstGeom>
        </p:spPr>
      </p:pic>
    </p:spTree>
    <p:extLst>
      <p:ext uri="{BB962C8B-B14F-4D97-AF65-F5344CB8AC3E}">
        <p14:creationId xmlns:p14="http://schemas.microsoft.com/office/powerpoint/2010/main" val="271677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76350" y="1205683"/>
            <a:ext cx="7600950" cy="507831"/>
          </a:xfrm>
          <a:prstGeom prst="rect">
            <a:avLst/>
          </a:prstGeom>
          <a:noFill/>
        </p:spPr>
        <p:txBody>
          <a:bodyPr wrap="square" rtlCol="0">
            <a:spAutoFit/>
          </a:bodyPr>
          <a:lstStyle/>
          <a:p>
            <a:r>
              <a:rPr lang="en-US" sz="2700" b="1" dirty="0">
                <a:solidFill>
                  <a:srgbClr val="0070C0"/>
                </a:solidFill>
                <a:effectLst>
                  <a:outerShdw blurRad="38100" dist="38100" dir="2700000" algn="tl">
                    <a:srgbClr val="000000">
                      <a:alpha val="43137"/>
                    </a:srgbClr>
                  </a:outerShdw>
                </a:effectLst>
              </a:rPr>
              <a:t>The husband provides covering for wife and family</a:t>
            </a:r>
            <a:endParaRPr lang="en-US" sz="27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066800" y="3048000"/>
            <a:ext cx="7010400"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dirty="0">
              <a:solidFill>
                <a:schemeClr val="accent2"/>
              </a:solidFill>
            </a:endParaRPr>
          </a:p>
          <a:p>
            <a:endParaRPr lang="en-US" b="1" dirty="0">
              <a:solidFill>
                <a:schemeClr val="accent2"/>
              </a:solidFill>
            </a:endParaRPr>
          </a:p>
          <a:p>
            <a:endParaRPr lang="en-US" sz="200" b="1" dirty="0">
              <a:solidFill>
                <a:schemeClr val="accent2"/>
              </a:solidFill>
            </a:endParaRPr>
          </a:p>
          <a:p>
            <a:r>
              <a:rPr lang="en-US" sz="2600" dirty="0">
                <a:solidFill>
                  <a:schemeClr val="accent2"/>
                </a:solidFill>
              </a:rPr>
              <a:t>“?…how can anyone enter a strong man’s house and carry off his possessions unless he first ties up the strong man? </a:t>
            </a:r>
          </a:p>
          <a:p>
            <a:endParaRPr lang="en-US" sz="2600" b="1" dirty="0">
              <a:solidFill>
                <a:schemeClr val="accent2"/>
              </a:solidFill>
            </a:endParaRPr>
          </a:p>
          <a:p>
            <a:r>
              <a:rPr lang="en-US" sz="2100" b="1" dirty="0">
                <a:solidFill>
                  <a:schemeClr val="accent2"/>
                </a:solidFill>
              </a:rPr>
              <a:t>Matthew 12:29</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9218" name="Picture 2" descr="Download Free png Body Parts Icon - Page 20 - DLPNG.com"/>
          <p:cNvPicPr>
            <a:picLocks noGrp="1" noRot="1" noChangeAspect="1" noMove="1" noResize="1" noEditPoints="1" noAdjustHandles="1" noChangeArrowheads="1" noChangeShapeType="1" noCrop="1"/>
          </p:cNvPicPr>
          <p:nvPr/>
        </p:nvPicPr>
        <p:blipFill rotWithShape="1">
          <a:blip r:embed="rId4">
            <a:extLst>
              <a:ext uri="{BEBA8EAE-BF5A-486C-A8C5-ECC9F3942E4B}">
                <a14:imgProps xmlns:a14="http://schemas.microsoft.com/office/drawing/2010/main">
                  <a14:imgLayer r:embed="rId5">
                    <a14:imgEffect>
                      <a14:backgroundRemoval t="0" b="45703" l="9961" r="89844">
                        <a14:foregroundMark x1="36719" y1="41406" x2="24805" y2="25781"/>
                        <a14:foregroundMark x1="22070" y1="28125" x2="35547" y2="41992"/>
                        <a14:foregroundMark x1="37500" y1="40039" x2="37500" y2="40039"/>
                        <a14:foregroundMark x1="63281" y1="40820" x2="63281" y2="40820"/>
                        <a14:foregroundMark x1="63867" y1="42578" x2="76758" y2="28320"/>
                        <a14:foregroundMark x1="61719" y1="40234" x2="75000" y2="27539"/>
                        <a14:foregroundMark x1="37500" y1="41797" x2="35156" y2="42969"/>
                        <a14:foregroundMark x1="62695" y1="37695" x2="61133" y2="40625"/>
                        <a14:foregroundMark x1="39258" y1="26953" x2="59570" y2="26367"/>
                        <a14:foregroundMark x1="29883" y1="27734" x2="66406" y2="23633"/>
                        <a14:foregroundMark x1="76758" y1="26172" x2="78125" y2="28320"/>
                        <a14:backgroundMark x1="39844" y1="29297" x2="57031" y2="43164"/>
                        <a14:backgroundMark x1="60547" y1="26758" x2="42969" y2="44922"/>
                        <a14:backgroundMark x1="39453" y1="28125" x2="59180" y2="27539"/>
                        <a14:backgroundMark x1="38672" y1="29297" x2="38672" y2="29297"/>
                        <a14:backgroundMark x1="60547" y1="28320" x2="60547" y2="28320"/>
                        <a14:backgroundMark x1="61719" y1="27539" x2="61719" y2="27539"/>
                        <a14:backgroundMark x1="38672" y1="27344" x2="38672" y2="27344"/>
                        <a14:backgroundMark x1="60547" y1="28711" x2="61719" y2="30469"/>
                      </a14:backgroundRemoval>
                    </a14:imgEffect>
                  </a14:imgLayer>
                </a14:imgProps>
              </a:ext>
              <a:ext uri="{28A0092B-C50C-407E-A947-70E740481C1C}">
                <a14:useLocalDpi xmlns:a14="http://schemas.microsoft.com/office/drawing/2010/main" val="0"/>
              </a:ext>
            </a:extLst>
          </a:blip>
          <a:srcRect l="20882" r="19744" b="53613"/>
          <a:stretch/>
        </p:blipFill>
        <p:spPr bwMode="auto">
          <a:xfrm>
            <a:off x="-38100" y="1713514"/>
            <a:ext cx="9220199" cy="2262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Grp="1" noRot="1" noChangeAspect="1" noMove="1" noResize="1" noEditPoints="1" noAdjustHandles="1" noChangeArrowheads="1" noChangeShapeType="1" noCrop="1"/>
          </p:cNvPicPr>
          <p:nvPr/>
        </p:nvPicPr>
        <p:blipFill>
          <a:blip r:embed="rId6">
            <a:extLst>
              <a:ext uri="{BEBA8EAE-BF5A-486C-A8C5-ECC9F3942E4B}">
                <a14:imgProps xmlns:a14="http://schemas.microsoft.com/office/drawing/2010/main">
                  <a14:imgLayer r:embed="rId7">
                    <a14:imgEffect>
                      <a14:backgroundRemoval t="0" b="100000" l="0" r="100000">
                        <a14:foregroundMark x1="20804" y1="43878" x2="20804" y2="43878"/>
                        <a14:foregroundMark x1="49409" y1="10969" x2="49409" y2="10969"/>
                        <a14:foregroundMark x1="81324" y1="42347" x2="81324" y2="42347"/>
                        <a14:backgroundMark x1="11111" y1="67347" x2="11111" y2="67347"/>
                        <a14:backgroundMark x1="17967" y1="87755" x2="17967" y2="87755"/>
                        <a14:backgroundMark x1="17730" y1="84694" x2="17730" y2="84694"/>
                        <a14:backgroundMark x1="10402" y1="70153" x2="10402" y2="70153"/>
                        <a14:backgroundMark x1="80851" y1="85459" x2="80851" y2="85459"/>
                        <a14:backgroundMark x1="87943" y1="69388" x2="87943" y2="69388"/>
                        <a14:backgroundMark x1="87234" y1="65051" x2="87234" y2="65051"/>
                      </a14:backgroundRemoval>
                    </a14:imgEffect>
                  </a14:imgLayer>
                </a14:imgProps>
              </a:ext>
            </a:extLst>
          </a:blip>
          <a:stretch>
            <a:fillRect/>
          </a:stretch>
        </p:blipFill>
        <p:spPr>
          <a:xfrm>
            <a:off x="3910444" y="3078534"/>
            <a:ext cx="1323109" cy="807666"/>
          </a:xfrm>
          <a:prstGeom prst="rect">
            <a:avLst/>
          </a:prstGeom>
        </p:spPr>
      </p:pic>
    </p:spTree>
    <p:extLst>
      <p:ext uri="{BB962C8B-B14F-4D97-AF65-F5344CB8AC3E}">
        <p14:creationId xmlns:p14="http://schemas.microsoft.com/office/powerpoint/2010/main" val="125180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76350" y="1205683"/>
            <a:ext cx="7600950" cy="507831"/>
          </a:xfrm>
          <a:prstGeom prst="rect">
            <a:avLst/>
          </a:prstGeom>
          <a:noFill/>
        </p:spPr>
        <p:txBody>
          <a:bodyPr wrap="square" rtlCol="0">
            <a:spAutoFit/>
          </a:bodyPr>
          <a:lstStyle/>
          <a:p>
            <a:r>
              <a:rPr lang="en-US" sz="2700" b="1" dirty="0">
                <a:solidFill>
                  <a:srgbClr val="0070C0"/>
                </a:solidFill>
                <a:effectLst>
                  <a:outerShdw blurRad="38100" dist="38100" dir="2700000" algn="tl">
                    <a:srgbClr val="000000">
                      <a:alpha val="43137"/>
                    </a:srgbClr>
                  </a:outerShdw>
                </a:effectLst>
              </a:rPr>
              <a:t>The husband provides covering for wife and family</a:t>
            </a:r>
            <a:endParaRPr lang="en-US" sz="27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066800" y="3048000"/>
            <a:ext cx="7010400" cy="27161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dirty="0">
              <a:solidFill>
                <a:schemeClr val="accent2"/>
              </a:solidFill>
            </a:endParaRPr>
          </a:p>
          <a:p>
            <a:endParaRPr lang="en-US" b="1" dirty="0">
              <a:solidFill>
                <a:schemeClr val="accent2"/>
              </a:solidFill>
            </a:endParaRPr>
          </a:p>
          <a:p>
            <a:endParaRPr lang="en-US" sz="1050" b="1" dirty="0">
              <a:solidFill>
                <a:schemeClr val="accent2"/>
              </a:solidFill>
            </a:endParaRPr>
          </a:p>
          <a:p>
            <a:r>
              <a:rPr lang="en-US" sz="2200" b="1" dirty="0">
                <a:solidFill>
                  <a:schemeClr val="accent2"/>
                </a:solidFill>
              </a:rPr>
              <a:t>Jesus reveals the importance of husbands and fathers not allowing themselves to be bound spiritually or emotionally. Allowing this to happen forces the woman to take the leadership role and make decisions and fight battles God did not design her for.</a:t>
            </a:r>
            <a:r>
              <a:rPr lang="en-US" sz="2000" b="1" dirty="0">
                <a:solidFill>
                  <a:schemeClr val="accent2"/>
                </a:solidFill>
              </a:rPr>
              <a:t>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9218" name="Picture 2" descr="Download Free png Body Parts Icon - Page 20 - DLPNG.com"/>
          <p:cNvPicPr>
            <a:picLocks noGrp="1" noRot="1" noChangeAspect="1" noMove="1" noResize="1" noEditPoints="1" noAdjustHandles="1" noChangeArrowheads="1" noChangeShapeType="1" noCrop="1"/>
          </p:cNvPicPr>
          <p:nvPr/>
        </p:nvPicPr>
        <p:blipFill rotWithShape="1">
          <a:blip r:embed="rId4">
            <a:extLst>
              <a:ext uri="{BEBA8EAE-BF5A-486C-A8C5-ECC9F3942E4B}">
                <a14:imgProps xmlns:a14="http://schemas.microsoft.com/office/drawing/2010/main">
                  <a14:imgLayer r:embed="rId5">
                    <a14:imgEffect>
                      <a14:backgroundRemoval t="0" b="45703" l="9961" r="89844">
                        <a14:foregroundMark x1="36719" y1="41406" x2="24805" y2="25781"/>
                        <a14:foregroundMark x1="22070" y1="28125" x2="35547" y2="41992"/>
                        <a14:foregroundMark x1="37500" y1="40039" x2="37500" y2="40039"/>
                        <a14:foregroundMark x1="63281" y1="40820" x2="63281" y2="40820"/>
                        <a14:foregroundMark x1="63867" y1="42578" x2="76758" y2="28320"/>
                        <a14:foregroundMark x1="61719" y1="40234" x2="75000" y2="27539"/>
                        <a14:foregroundMark x1="37500" y1="41797" x2="35156" y2="42969"/>
                        <a14:foregroundMark x1="62695" y1="37695" x2="61133" y2="40625"/>
                        <a14:foregroundMark x1="39258" y1="26953" x2="59570" y2="26367"/>
                        <a14:foregroundMark x1="29883" y1="27734" x2="66406" y2="23633"/>
                        <a14:foregroundMark x1="76758" y1="26172" x2="78125" y2="28320"/>
                        <a14:backgroundMark x1="39844" y1="29297" x2="57031" y2="43164"/>
                        <a14:backgroundMark x1="60547" y1="26758" x2="42969" y2="44922"/>
                        <a14:backgroundMark x1="39453" y1="28125" x2="59180" y2="27539"/>
                        <a14:backgroundMark x1="38672" y1="29297" x2="38672" y2="29297"/>
                        <a14:backgroundMark x1="60547" y1="28320" x2="60547" y2="28320"/>
                        <a14:backgroundMark x1="61719" y1="27539" x2="61719" y2="27539"/>
                        <a14:backgroundMark x1="38672" y1="27344" x2="38672" y2="27344"/>
                        <a14:backgroundMark x1="60547" y1="28711" x2="61719" y2="30469"/>
                      </a14:backgroundRemoval>
                    </a14:imgEffect>
                  </a14:imgLayer>
                </a14:imgProps>
              </a:ext>
              <a:ext uri="{28A0092B-C50C-407E-A947-70E740481C1C}">
                <a14:useLocalDpi xmlns:a14="http://schemas.microsoft.com/office/drawing/2010/main" val="0"/>
              </a:ext>
            </a:extLst>
          </a:blip>
          <a:srcRect l="20882" r="19744" b="53613"/>
          <a:stretch/>
        </p:blipFill>
        <p:spPr bwMode="auto">
          <a:xfrm>
            <a:off x="-38100" y="1713514"/>
            <a:ext cx="9220199" cy="2262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Grp="1" noRot="1" noChangeAspect="1" noMove="1" noResize="1" noEditPoints="1" noAdjustHandles="1" noChangeArrowheads="1" noChangeShapeType="1" noCrop="1"/>
          </p:cNvPicPr>
          <p:nvPr/>
        </p:nvPicPr>
        <p:blipFill>
          <a:blip r:embed="rId6">
            <a:extLst>
              <a:ext uri="{BEBA8EAE-BF5A-486C-A8C5-ECC9F3942E4B}">
                <a14:imgProps xmlns:a14="http://schemas.microsoft.com/office/drawing/2010/main">
                  <a14:imgLayer r:embed="rId7">
                    <a14:imgEffect>
                      <a14:backgroundRemoval t="0" b="100000" l="0" r="100000">
                        <a14:foregroundMark x1="20804" y1="43878" x2="20804" y2="43878"/>
                        <a14:foregroundMark x1="49409" y1="10969" x2="49409" y2="10969"/>
                        <a14:foregroundMark x1="81324" y1="42347" x2="81324" y2="42347"/>
                        <a14:backgroundMark x1="11111" y1="67347" x2="11111" y2="67347"/>
                        <a14:backgroundMark x1="17967" y1="87755" x2="17967" y2="87755"/>
                        <a14:backgroundMark x1="17730" y1="84694" x2="17730" y2="84694"/>
                        <a14:backgroundMark x1="10402" y1="70153" x2="10402" y2="70153"/>
                        <a14:backgroundMark x1="80851" y1="85459" x2="80851" y2="85459"/>
                        <a14:backgroundMark x1="87943" y1="69388" x2="87943" y2="69388"/>
                        <a14:backgroundMark x1="87234" y1="65051" x2="87234" y2="65051"/>
                      </a14:backgroundRemoval>
                    </a14:imgEffect>
                  </a14:imgLayer>
                </a14:imgProps>
              </a:ext>
            </a:extLst>
          </a:blip>
          <a:stretch>
            <a:fillRect/>
          </a:stretch>
        </p:blipFill>
        <p:spPr>
          <a:xfrm>
            <a:off x="3910444" y="3078534"/>
            <a:ext cx="1323109" cy="807666"/>
          </a:xfrm>
          <a:prstGeom prst="rect">
            <a:avLst/>
          </a:prstGeom>
        </p:spPr>
      </p:pic>
    </p:spTree>
    <p:extLst>
      <p:ext uri="{BB962C8B-B14F-4D97-AF65-F5344CB8AC3E}">
        <p14:creationId xmlns:p14="http://schemas.microsoft.com/office/powerpoint/2010/main" val="143121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05683"/>
            <a:ext cx="7734300" cy="507831"/>
          </a:xfrm>
          <a:prstGeom prst="rect">
            <a:avLst/>
          </a:prstGeom>
          <a:noFill/>
        </p:spPr>
        <p:txBody>
          <a:bodyPr wrap="square" rtlCol="0">
            <a:spAutoFit/>
          </a:bodyPr>
          <a:lstStyle/>
          <a:p>
            <a:r>
              <a:rPr lang="en-US" sz="2700" b="1" dirty="0">
                <a:solidFill>
                  <a:srgbClr val="0070C0"/>
                </a:solidFill>
                <a:effectLst>
                  <a:outerShdw blurRad="38100" dist="38100" dir="2700000" algn="tl">
                    <a:srgbClr val="000000">
                      <a:alpha val="43137"/>
                    </a:srgbClr>
                  </a:outerShdw>
                </a:effectLst>
              </a:rPr>
              <a:t>An uncovered marriage can lead to broken covenant</a:t>
            </a:r>
            <a:endParaRPr lang="en-US" sz="27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70164" y="3844150"/>
            <a:ext cx="8607136" cy="19697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What does it mean when a husband is bound?</a:t>
            </a:r>
          </a:p>
          <a:p>
            <a:pPr marL="342900" indent="-342900">
              <a:buFont typeface="Arial" panose="020B0604020202020204" pitchFamily="34" charset="0"/>
              <a:buChar char="•"/>
            </a:pPr>
            <a:r>
              <a:rPr lang="en-US" sz="2000" dirty="0">
                <a:solidFill>
                  <a:schemeClr val="accent2"/>
                </a:solidFill>
              </a:rPr>
              <a:t>He is not free to fulfill the responsibilities God has given him.</a:t>
            </a:r>
          </a:p>
          <a:p>
            <a:pPr marL="342900" indent="-342900">
              <a:buFont typeface="Arial" panose="020B0604020202020204" pitchFamily="34" charset="0"/>
              <a:buChar char="•"/>
            </a:pPr>
            <a:r>
              <a:rPr lang="en-US" sz="2000" dirty="0">
                <a:solidFill>
                  <a:schemeClr val="accent2"/>
                </a:solidFill>
              </a:rPr>
              <a:t>He loses this freedom by allowing things into his life that restrict his spiritual walk and therefore make him incapable of leading.</a:t>
            </a:r>
          </a:p>
          <a:p>
            <a:pPr marL="342900" indent="-342900">
              <a:buFont typeface="Arial" panose="020B0604020202020204" pitchFamily="34" charset="0"/>
              <a:buChar char="•"/>
            </a:pPr>
            <a:r>
              <a:rPr lang="en-US" sz="2000" dirty="0">
                <a:solidFill>
                  <a:schemeClr val="accent2"/>
                </a:solidFill>
              </a:rPr>
              <a:t>His wife and children are now unprotected.</a:t>
            </a:r>
          </a:p>
          <a:p>
            <a:pPr marL="342900" indent="-342900">
              <a:buFont typeface="Arial" panose="020B0604020202020204" pitchFamily="34" charset="0"/>
              <a:buChar char="•"/>
            </a:pPr>
            <a:r>
              <a:rPr lang="en-US" sz="2000" dirty="0">
                <a:solidFill>
                  <a:schemeClr val="accent2"/>
                </a:solidFill>
              </a:rPr>
              <a:t>This can occur innocently and/or through chosen sin.</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 name="Picture 1"/>
          <p:cNvPicPr>
            <a:picLocks noGrp="1" noRot="1" noChangeAspect="1" noMove="1" noResize="1" noEditPoints="1" noAdjustHandles="1" noChangeArrowheads="1" noChangeShapeType="1" noCrop="1"/>
          </p:cNvPicPr>
          <p:nvPr/>
        </p:nvPicPr>
        <p:blipFill>
          <a:blip r:embed="rId4"/>
          <a:stretch>
            <a:fillRect/>
          </a:stretch>
        </p:blipFill>
        <p:spPr>
          <a:xfrm>
            <a:off x="3071812" y="1816386"/>
            <a:ext cx="3000375" cy="1943100"/>
          </a:xfrm>
          <a:prstGeom prst="rect">
            <a:avLst/>
          </a:prstGeom>
        </p:spPr>
      </p:pic>
    </p:spTree>
    <p:extLst>
      <p:ext uri="{BB962C8B-B14F-4D97-AF65-F5344CB8AC3E}">
        <p14:creationId xmlns:p14="http://schemas.microsoft.com/office/powerpoint/2010/main" val="258559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05683"/>
            <a:ext cx="7734300" cy="507831"/>
          </a:xfrm>
          <a:prstGeom prst="rect">
            <a:avLst/>
          </a:prstGeom>
          <a:noFill/>
        </p:spPr>
        <p:txBody>
          <a:bodyPr wrap="square" rtlCol="0">
            <a:spAutoFit/>
          </a:bodyPr>
          <a:lstStyle/>
          <a:p>
            <a:r>
              <a:rPr lang="en-US" sz="2700" b="1" dirty="0">
                <a:solidFill>
                  <a:srgbClr val="0070C0"/>
                </a:solidFill>
                <a:effectLst>
                  <a:outerShdw blurRad="38100" dist="38100" dir="2700000" algn="tl">
                    <a:srgbClr val="000000">
                      <a:alpha val="43137"/>
                    </a:srgbClr>
                  </a:outerShdw>
                </a:effectLst>
              </a:rPr>
              <a:t>An uncovered marriage can lead to broken covenant</a:t>
            </a:r>
            <a:endParaRPr lang="en-US" sz="27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68432" y="3323290"/>
            <a:ext cx="8607136" cy="264687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What things can bind a husband? </a:t>
            </a:r>
            <a:r>
              <a:rPr lang="en-US" i="1" dirty="0">
                <a:solidFill>
                  <a:schemeClr val="accent2"/>
                </a:solidFill>
              </a:rPr>
              <a:t>(a partial list)</a:t>
            </a:r>
          </a:p>
          <a:p>
            <a:pPr marL="342900" indent="-342900">
              <a:buFont typeface="Arial" panose="020B0604020202020204" pitchFamily="34" charset="0"/>
              <a:buChar char="•"/>
            </a:pPr>
            <a:r>
              <a:rPr lang="en-US" dirty="0">
                <a:solidFill>
                  <a:schemeClr val="accent2"/>
                </a:solidFill>
              </a:rPr>
              <a:t>Over-commitment of time and energy to work/ministry</a:t>
            </a:r>
          </a:p>
          <a:p>
            <a:pPr marL="342900" indent="-342900">
              <a:buFont typeface="Arial" panose="020B0604020202020204" pitchFamily="34" charset="0"/>
              <a:buChar char="•"/>
            </a:pPr>
            <a:r>
              <a:rPr lang="en-US" dirty="0">
                <a:solidFill>
                  <a:schemeClr val="accent2"/>
                </a:solidFill>
              </a:rPr>
              <a:t>Failure to deal with personal insecurities/weaknesses: anger, procrastination, laziness, fear, intimidation, rejection</a:t>
            </a:r>
          </a:p>
          <a:p>
            <a:pPr marL="342900" indent="-342900">
              <a:buFont typeface="Arial" panose="020B0604020202020204" pitchFamily="34" charset="0"/>
              <a:buChar char="•"/>
            </a:pPr>
            <a:r>
              <a:rPr lang="en-US" dirty="0">
                <a:solidFill>
                  <a:schemeClr val="accent2"/>
                </a:solidFill>
              </a:rPr>
              <a:t>Preoccupation with personal hobbies and recreational pursuits</a:t>
            </a:r>
          </a:p>
          <a:p>
            <a:pPr marL="342900" indent="-342900">
              <a:buFont typeface="Arial" panose="020B0604020202020204" pitchFamily="34" charset="0"/>
              <a:buChar char="•"/>
            </a:pPr>
            <a:r>
              <a:rPr lang="en-US" dirty="0">
                <a:solidFill>
                  <a:schemeClr val="accent2"/>
                </a:solidFill>
              </a:rPr>
              <a:t>Allowing sin to exist: drinking, gambling, pornography, immorality, drug addiction, verbal/physical abuse</a:t>
            </a:r>
          </a:p>
          <a:p>
            <a:pPr marL="342900" indent="-342900">
              <a:buFont typeface="Arial" panose="020B0604020202020204" pitchFamily="34" charset="0"/>
              <a:buChar char="•"/>
            </a:pPr>
            <a:r>
              <a:rPr lang="en-US" dirty="0">
                <a:solidFill>
                  <a:schemeClr val="accent2"/>
                </a:solidFill>
              </a:rPr>
              <a:t>Misuse of financial provision</a:t>
            </a:r>
          </a:p>
          <a:p>
            <a:pPr marL="342900" indent="-342900">
              <a:buFont typeface="Arial" panose="020B0604020202020204" pitchFamily="34" charset="0"/>
              <a:buChar char="•"/>
            </a:pPr>
            <a:r>
              <a:rPr lang="en-US" dirty="0">
                <a:solidFill>
                  <a:schemeClr val="accent2"/>
                </a:solidFill>
              </a:rPr>
              <a:t>Weak or inconsistent walk with God</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 name="Picture 1"/>
          <p:cNvPicPr>
            <a:picLocks noGrp="1" noRot="1" noChangeAspect="1" noMove="1" noResize="1" noEditPoints="1" noAdjustHandles="1" noChangeArrowheads="1" noChangeShapeType="1" noCrop="1"/>
          </p:cNvPicPr>
          <p:nvPr/>
        </p:nvPicPr>
        <p:blipFill>
          <a:blip r:embed="rId4"/>
          <a:stretch>
            <a:fillRect/>
          </a:stretch>
        </p:blipFill>
        <p:spPr>
          <a:xfrm>
            <a:off x="3364706" y="1696705"/>
            <a:ext cx="2414588" cy="1563733"/>
          </a:xfrm>
          <a:prstGeom prst="rect">
            <a:avLst/>
          </a:prstGeom>
        </p:spPr>
      </p:pic>
    </p:spTree>
    <p:extLst>
      <p:ext uri="{BB962C8B-B14F-4D97-AF65-F5344CB8AC3E}">
        <p14:creationId xmlns:p14="http://schemas.microsoft.com/office/powerpoint/2010/main" val="129077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85900" y="1315071"/>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45918" y="1867453"/>
            <a:ext cx="8610600"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learn more about covenant</a:t>
            </a:r>
          </a:p>
          <a:p>
            <a:pPr marL="514350" indent="-514350">
              <a:buAutoNum type="arabicPeriod"/>
            </a:pPr>
            <a:r>
              <a:rPr lang="en-US" sz="2800" dirty="0"/>
              <a:t>To understand the husband is responsible to be the head of the family</a:t>
            </a:r>
          </a:p>
          <a:p>
            <a:pPr marL="514350" indent="-514350">
              <a:buAutoNum type="arabicPeriod"/>
            </a:pPr>
            <a:r>
              <a:rPr lang="en-US" sz="2800" dirty="0"/>
              <a:t>To learn there is a power and protection in the marriage covenant</a:t>
            </a:r>
          </a:p>
          <a:p>
            <a:pPr marL="514350" indent="-514350">
              <a:buAutoNum type="arabicPeriod"/>
            </a:pPr>
            <a:r>
              <a:rPr lang="en-US" sz="2800" dirty="0"/>
              <a:t>To learn there are consequences when the covenant is broken</a:t>
            </a:r>
          </a:p>
          <a:p>
            <a:endParaRPr lang="en-US" sz="1200"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05683"/>
            <a:ext cx="7734300" cy="507831"/>
          </a:xfrm>
          <a:prstGeom prst="rect">
            <a:avLst/>
          </a:prstGeom>
          <a:noFill/>
        </p:spPr>
        <p:txBody>
          <a:bodyPr wrap="square" rtlCol="0">
            <a:spAutoFit/>
          </a:bodyPr>
          <a:lstStyle/>
          <a:p>
            <a:r>
              <a:rPr lang="en-US" sz="2700" b="1" dirty="0">
                <a:solidFill>
                  <a:srgbClr val="0070C0"/>
                </a:solidFill>
                <a:effectLst>
                  <a:outerShdw blurRad="38100" dist="38100" dir="2700000" algn="tl">
                    <a:srgbClr val="000000">
                      <a:alpha val="43137"/>
                    </a:srgbClr>
                  </a:outerShdw>
                </a:effectLst>
              </a:rPr>
              <a:t>An uncovered marriage can lead to broken covenant</a:t>
            </a:r>
            <a:endParaRPr lang="en-US" sz="27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68432" y="3323290"/>
            <a:ext cx="8607136"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200" dirty="0">
                <a:solidFill>
                  <a:schemeClr val="accent2"/>
                </a:solidFill>
              </a:rPr>
              <a:t>Spiritual responsibility exercised by the husband is what brings covering to the home. </a:t>
            </a:r>
          </a:p>
          <a:p>
            <a:pPr marL="342900" indent="-342900">
              <a:buFont typeface="Arial" panose="020B0604020202020204" pitchFamily="34" charset="0"/>
              <a:buChar char="•"/>
            </a:pPr>
            <a:r>
              <a:rPr lang="en-US" sz="2200" dirty="0">
                <a:solidFill>
                  <a:schemeClr val="accent2"/>
                </a:solidFill>
              </a:rPr>
              <a:t>Husbands and fathers should pray daily for their families. Preferably with their wife and children daily as well. </a:t>
            </a:r>
          </a:p>
          <a:p>
            <a:pPr marL="342900" indent="-342900">
              <a:buFont typeface="Arial" panose="020B0604020202020204" pitchFamily="34" charset="0"/>
              <a:buChar char="•"/>
            </a:pPr>
            <a:r>
              <a:rPr lang="en-US" sz="2200" dirty="0">
                <a:solidFill>
                  <a:schemeClr val="accent2"/>
                </a:solidFill>
              </a:rPr>
              <a:t>Husbands should be the obvious spiritual leaders of the home, thus bringing oneness to the couple. </a:t>
            </a:r>
            <a:endParaRPr lang="en-US"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 name="Picture 1"/>
          <p:cNvPicPr>
            <a:picLocks noGrp="1" noRot="1" noChangeAspect="1" noMove="1" noResize="1" noEditPoints="1" noAdjustHandles="1" noChangeArrowheads="1" noChangeShapeType="1" noCrop="1"/>
          </p:cNvPicPr>
          <p:nvPr/>
        </p:nvPicPr>
        <p:blipFill>
          <a:blip r:embed="rId4"/>
          <a:stretch>
            <a:fillRect/>
          </a:stretch>
        </p:blipFill>
        <p:spPr>
          <a:xfrm>
            <a:off x="3364706" y="1696705"/>
            <a:ext cx="2414588" cy="1563733"/>
          </a:xfrm>
          <a:prstGeom prst="rect">
            <a:avLst/>
          </a:prstGeom>
        </p:spPr>
      </p:pic>
    </p:spTree>
    <p:extLst>
      <p:ext uri="{BB962C8B-B14F-4D97-AF65-F5344CB8AC3E}">
        <p14:creationId xmlns:p14="http://schemas.microsoft.com/office/powerpoint/2010/main" val="292519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19200"/>
            <a:ext cx="7734300" cy="461665"/>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A comparison of two Biblical households</a:t>
            </a:r>
          </a:p>
        </p:txBody>
      </p:sp>
      <p:graphicFrame>
        <p:nvGraphicFramePr>
          <p:cNvPr id="9" name="Table 8"/>
          <p:cNvGraphicFramePr>
            <a:graphicFrameLocks noGrp="1" noDrilldown="1" noMove="1" noResize="1"/>
          </p:cNvGraphicFramePr>
          <p:nvPr>
            <p:extLst>
              <p:ext uri="{D42A27DB-BD31-4B8C-83A1-F6EECF244321}">
                <p14:modId xmlns:p14="http://schemas.microsoft.com/office/powerpoint/2010/main" val="1256367789"/>
              </p:ext>
            </p:extLst>
          </p:nvPr>
        </p:nvGraphicFramePr>
        <p:xfrm>
          <a:off x="304800" y="2453640"/>
          <a:ext cx="8305800" cy="2817652"/>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299412">
                <a:tc gridSpan="2">
                  <a:txBody>
                    <a:bodyPr/>
                    <a:lstStyle/>
                    <a:p>
                      <a:pPr algn="ctr"/>
                      <a:r>
                        <a:rPr lang="en-US" sz="2800" dirty="0">
                          <a:solidFill>
                            <a:schemeClr val="bg1"/>
                          </a:solidFill>
                        </a:rPr>
                        <a:t>Job vs.</a:t>
                      </a:r>
                      <a:r>
                        <a:rPr lang="en-US" sz="2800" baseline="0" dirty="0">
                          <a:solidFill>
                            <a:schemeClr val="bg1"/>
                          </a:solidFill>
                        </a:rPr>
                        <a:t> Moses’ father</a:t>
                      </a:r>
                      <a:endParaRPr lang="en-US" sz="2800" dirty="0">
                        <a:solidFill>
                          <a:schemeClr val="bg1"/>
                        </a:solidFill>
                      </a:endParaRPr>
                    </a:p>
                  </a:txBody>
                  <a:tcPr>
                    <a:solidFill>
                      <a:schemeClr val="tx1"/>
                    </a:solidFill>
                  </a:tcPr>
                </a:tc>
                <a:tc hMerge="1">
                  <a:txBody>
                    <a:bodyPr/>
                    <a:lstStyle/>
                    <a:p>
                      <a:pPr algn="ctr"/>
                      <a:endParaRPr lang="en-US" dirty="0"/>
                    </a:p>
                  </a:txBody>
                  <a:tcPr>
                    <a:solidFill>
                      <a:schemeClr val="bg2">
                        <a:lumMod val="25000"/>
                      </a:schemeClr>
                    </a:solidFill>
                  </a:tcPr>
                </a:tc>
                <a:extLst>
                  <a:ext uri="{0D108BD9-81ED-4DB2-BD59-A6C34878D82A}">
                    <a16:rowId xmlns:a16="http://schemas.microsoft.com/office/drawing/2014/main" val="2286202046"/>
                  </a:ext>
                </a:extLst>
              </a:tr>
              <a:tr h="257278">
                <a:tc>
                  <a:txBody>
                    <a:bodyPr/>
                    <a:lstStyle/>
                    <a:p>
                      <a:pPr algn="ctr"/>
                      <a:r>
                        <a:rPr lang="en-US" sz="2000" b="1" dirty="0">
                          <a:solidFill>
                            <a:schemeClr val="bg1"/>
                          </a:solidFill>
                        </a:rPr>
                        <a:t>Job</a:t>
                      </a:r>
                    </a:p>
                  </a:txBody>
                  <a:tcPr>
                    <a:solidFill>
                      <a:srgbClr val="C00000"/>
                    </a:solidFill>
                  </a:tcPr>
                </a:tc>
                <a:tc>
                  <a:txBody>
                    <a:bodyPr/>
                    <a:lstStyle/>
                    <a:p>
                      <a:pPr algn="ctr"/>
                      <a:r>
                        <a:rPr lang="en-US" sz="2000" b="1" dirty="0">
                          <a:solidFill>
                            <a:schemeClr val="bg1"/>
                          </a:solidFill>
                        </a:rPr>
                        <a:t>Father of Moses</a:t>
                      </a:r>
                    </a:p>
                  </a:txBody>
                  <a:tcPr>
                    <a:solidFill>
                      <a:schemeClr val="bg2">
                        <a:lumMod val="25000"/>
                      </a:schemeClr>
                    </a:solidFill>
                  </a:tcPr>
                </a:tc>
                <a:extLst>
                  <a:ext uri="{0D108BD9-81ED-4DB2-BD59-A6C34878D82A}">
                    <a16:rowId xmlns:a16="http://schemas.microsoft.com/office/drawing/2014/main" val="10000"/>
                  </a:ext>
                </a:extLst>
              </a:tr>
              <a:tr h="501172">
                <a:tc>
                  <a:txBody>
                    <a:bodyPr/>
                    <a:lstStyle/>
                    <a:p>
                      <a:r>
                        <a:rPr lang="en-US" sz="2000" b="1" dirty="0"/>
                        <a:t>Offers sacrifices to purify family</a:t>
                      </a:r>
                    </a:p>
                  </a:txBody>
                  <a:tcPr/>
                </a:tc>
                <a:tc>
                  <a:txBody>
                    <a:bodyPr/>
                    <a:lstStyle/>
                    <a:p>
                      <a:r>
                        <a:rPr lang="en-US" sz="2000" b="1" dirty="0"/>
                        <a:t>Busy with his job</a:t>
                      </a:r>
                    </a:p>
                  </a:txBody>
                  <a:tcPr/>
                </a:tc>
                <a:extLst>
                  <a:ext uri="{0D108BD9-81ED-4DB2-BD59-A6C34878D82A}">
                    <a16:rowId xmlns:a16="http://schemas.microsoft.com/office/drawing/2014/main" val="10001"/>
                  </a:ext>
                </a:extLst>
              </a:tr>
              <a:tr h="501172">
                <a:tc>
                  <a:txBody>
                    <a:bodyPr/>
                    <a:lstStyle/>
                    <a:p>
                      <a:r>
                        <a:rPr lang="en-US" sz="2000" b="1" dirty="0"/>
                        <a:t>Prays for</a:t>
                      </a:r>
                      <a:r>
                        <a:rPr lang="en-US" sz="2000" b="1" baseline="0" dirty="0"/>
                        <a:t> his family</a:t>
                      </a:r>
                      <a:endParaRPr lang="en-US" sz="2000" b="1" dirty="0"/>
                    </a:p>
                  </a:txBody>
                  <a:tcPr/>
                </a:tc>
                <a:tc>
                  <a:txBody>
                    <a:bodyPr/>
                    <a:lstStyle/>
                    <a:p>
                      <a:r>
                        <a:rPr lang="en-US" sz="2000" b="1" dirty="0"/>
                        <a:t>Mother has to provide hiding and come up with a plan </a:t>
                      </a:r>
                    </a:p>
                  </a:txBody>
                  <a:tcPr/>
                </a:tc>
                <a:extLst>
                  <a:ext uri="{0D108BD9-81ED-4DB2-BD59-A6C34878D82A}">
                    <a16:rowId xmlns:a16="http://schemas.microsoft.com/office/drawing/2014/main" val="10002"/>
                  </a:ext>
                </a:extLst>
              </a:tr>
              <a:tr h="536896">
                <a:tc>
                  <a:txBody>
                    <a:bodyPr/>
                    <a:lstStyle/>
                    <a:p>
                      <a:r>
                        <a:rPr lang="en-US" sz="2000" b="1" dirty="0"/>
                        <a:t>Turns away</a:t>
                      </a:r>
                      <a:r>
                        <a:rPr lang="en-US" sz="2000" b="1" baseline="0" dirty="0"/>
                        <a:t> from evil pursuits</a:t>
                      </a:r>
                      <a:endParaRPr lang="en-US" sz="2000" b="1" dirty="0"/>
                    </a:p>
                  </a:txBody>
                  <a:tcPr>
                    <a:solidFill>
                      <a:schemeClr val="accent2">
                        <a:lumMod val="60000"/>
                        <a:lumOff val="40000"/>
                      </a:schemeClr>
                    </a:solidFill>
                  </a:tcPr>
                </a:tc>
                <a:tc>
                  <a:txBody>
                    <a:bodyPr/>
                    <a:lstStyle/>
                    <a:p>
                      <a:pPr>
                        <a:buFont typeface="Arial" pitchFamily="34" charset="0"/>
                        <a:buNone/>
                      </a:pPr>
                      <a:r>
                        <a:rPr lang="en-US" sz="2000" b="1" dirty="0"/>
                        <a:t>Does</a:t>
                      </a:r>
                      <a:r>
                        <a:rPr lang="en-US" sz="2000" b="1" baseline="0" dirty="0"/>
                        <a:t> not seem to be around to help protect his son</a:t>
                      </a:r>
                      <a:endParaRPr lang="en-US" sz="2000" b="1" dirty="0"/>
                    </a:p>
                  </a:txBody>
                  <a:tcP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35040"/>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76350" y="1205683"/>
            <a:ext cx="65913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husband is to guard and serve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514600" y="1873923"/>
            <a:ext cx="6250244"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accent2"/>
                </a:solidFill>
              </a:rPr>
              <a:t>Many men do not realize they are the stewards of destiny. God gives them a wife and children because He wants to use them in strategic ways. It is a husband’s responsibility to guard this divine destiny for his family. Therefore, a man is to serve his family not be served by them.</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 name="Picture 1"/>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100000" l="0" r="100000">
                        <a14:foregroundMark x1="9016" y1="76299" x2="5574" y2="70130"/>
                        <a14:foregroundMark x1="3279" y1="65422" x2="1639" y2="54058"/>
                        <a14:foregroundMark x1="1803" y1="44481" x2="4426" y2="35714"/>
                        <a14:foregroundMark x1="4754" y1="35552" x2="7869" y2="27273"/>
                        <a14:foregroundMark x1="8033" y1="26786" x2="11803" y2="20292"/>
                        <a14:foregroundMark x1="12787" y1="19968" x2="19016" y2="14286"/>
                        <a14:foregroundMark x1="24918" y1="9091" x2="17377" y2="14935"/>
                        <a14:foregroundMark x1="16885" y1="15097" x2="11803" y2="20292"/>
                        <a14:foregroundMark x1="25410" y1="9091" x2="33607" y2="5195"/>
                        <a14:foregroundMark x1="26230" y1="9578" x2="32295" y2="5032"/>
                        <a14:foregroundMark x1="33279" y1="6006" x2="39672" y2="2922"/>
                        <a14:foregroundMark x1="40656" y1="3409" x2="49016" y2="2110"/>
                        <a14:foregroundMark x1="74098" y1="8604" x2="82459" y2="14935"/>
                        <a14:foregroundMark x1="82951" y1="15097" x2="87705" y2="20617"/>
                        <a14:foregroundMark x1="4426" y1="41883" x2="18689" y2="15422"/>
                        <a14:foregroundMark x1="40492" y1="49675" x2="44918" y2="36364"/>
                        <a14:backgroundMark x1="3443" y1="34253" x2="328" y2="46104"/>
                      </a14:backgroundRemoval>
                    </a14:imgEffect>
                  </a14:imgLayer>
                </a14:imgProps>
              </a:ext>
            </a:extLst>
          </a:blip>
          <a:stretch>
            <a:fillRect/>
          </a:stretch>
        </p:blipFill>
        <p:spPr>
          <a:xfrm>
            <a:off x="175137" y="1712383"/>
            <a:ext cx="2202425" cy="2224088"/>
          </a:xfrm>
          <a:prstGeom prst="rect">
            <a:avLst/>
          </a:prstGeom>
        </p:spPr>
      </p:pic>
    </p:spTree>
    <p:extLst>
      <p:ext uri="{BB962C8B-B14F-4D97-AF65-F5344CB8AC3E}">
        <p14:creationId xmlns:p14="http://schemas.microsoft.com/office/powerpoint/2010/main" val="128605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76350" y="1205683"/>
            <a:ext cx="7488494"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family must be protected from attack</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514600" y="1873923"/>
            <a:ext cx="6250244"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accent2"/>
                </a:solidFill>
              </a:rPr>
              <a:t>Satan is constantly fighting to break the family, starting with the marriage relationship. When both husband and wife determine to seek Christ, the enemy does not have a place to enter. The divine covenant binds them together and empowers them to stand against the evil one.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 name="Picture 1"/>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100000" l="0" r="100000">
                        <a14:foregroundMark x1="9016" y1="76299" x2="5574" y2="70130"/>
                        <a14:foregroundMark x1="3279" y1="65422" x2="1639" y2="54058"/>
                        <a14:foregroundMark x1="1803" y1="44481" x2="4426" y2="35714"/>
                        <a14:foregroundMark x1="4754" y1="35552" x2="7869" y2="27273"/>
                        <a14:foregroundMark x1="8033" y1="26786" x2="11803" y2="20292"/>
                        <a14:foregroundMark x1="12787" y1="19968" x2="19016" y2="14286"/>
                        <a14:foregroundMark x1="24918" y1="9091" x2="17377" y2="14935"/>
                        <a14:foregroundMark x1="16885" y1="15097" x2="11803" y2="20292"/>
                        <a14:foregroundMark x1="25410" y1="9091" x2="33607" y2="5195"/>
                        <a14:foregroundMark x1="26230" y1="9578" x2="32295" y2="5032"/>
                        <a14:foregroundMark x1="33279" y1="6006" x2="39672" y2="2922"/>
                        <a14:foregroundMark x1="40656" y1="3409" x2="49016" y2="2110"/>
                        <a14:foregroundMark x1="74098" y1="8604" x2="82459" y2="14935"/>
                        <a14:foregroundMark x1="82951" y1="15097" x2="87705" y2="20617"/>
                        <a14:foregroundMark x1="4426" y1="41883" x2="18689" y2="15422"/>
                        <a14:foregroundMark x1="40492" y1="49675" x2="44918" y2="36364"/>
                        <a14:backgroundMark x1="3443" y1="34253" x2="328" y2="46104"/>
                      </a14:backgroundRemoval>
                    </a14:imgEffect>
                  </a14:imgLayer>
                </a14:imgProps>
              </a:ext>
            </a:extLst>
          </a:blip>
          <a:stretch>
            <a:fillRect/>
          </a:stretch>
        </p:blipFill>
        <p:spPr>
          <a:xfrm>
            <a:off x="175137" y="1712383"/>
            <a:ext cx="2202425" cy="2224088"/>
          </a:xfrm>
          <a:prstGeom prst="rect">
            <a:avLst/>
          </a:prstGeom>
        </p:spPr>
      </p:pic>
    </p:spTree>
    <p:extLst>
      <p:ext uri="{BB962C8B-B14F-4D97-AF65-F5344CB8AC3E}">
        <p14:creationId xmlns:p14="http://schemas.microsoft.com/office/powerpoint/2010/main" val="249336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927473"/>
            <a:ext cx="8572500" cy="37087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71500" indent="-571500">
              <a:buFont typeface="Arial" panose="020B0604020202020204" pitchFamily="34" charset="0"/>
              <a:buChar char="•"/>
            </a:pPr>
            <a:r>
              <a:rPr lang="en-US" sz="2350" dirty="0">
                <a:solidFill>
                  <a:schemeClr val="accent2">
                    <a:lumMod val="75000"/>
                  </a:schemeClr>
                </a:solidFill>
              </a:rPr>
              <a:t>Power of covenant is found in the character of the people making promises.</a:t>
            </a:r>
          </a:p>
          <a:p>
            <a:pPr marL="571500" indent="-571500">
              <a:buFont typeface="Arial" panose="020B0604020202020204" pitchFamily="34" charset="0"/>
              <a:buChar char="•"/>
            </a:pPr>
            <a:r>
              <a:rPr lang="en-US" sz="2350" dirty="0">
                <a:solidFill>
                  <a:schemeClr val="accent2">
                    <a:lumMod val="75000"/>
                  </a:schemeClr>
                </a:solidFill>
              </a:rPr>
              <a:t>Both husband and wife have instructions given by God and the covenant is activated when they follow these instructions.</a:t>
            </a:r>
          </a:p>
          <a:p>
            <a:pPr marL="571500" indent="-571500">
              <a:buFont typeface="Arial" panose="020B0604020202020204" pitchFamily="34" charset="0"/>
              <a:buChar char="•"/>
            </a:pPr>
            <a:r>
              <a:rPr lang="en-US" sz="2350" dirty="0">
                <a:solidFill>
                  <a:schemeClr val="accent2">
                    <a:lumMod val="75000"/>
                  </a:schemeClr>
                </a:solidFill>
              </a:rPr>
              <a:t>Satan desires to tear the marriage apart.</a:t>
            </a:r>
          </a:p>
          <a:p>
            <a:pPr marL="571500" indent="-571500">
              <a:buFont typeface="Arial" panose="020B0604020202020204" pitchFamily="34" charset="0"/>
              <a:buChar char="•"/>
            </a:pPr>
            <a:r>
              <a:rPr lang="en-US" sz="2350" dirty="0">
                <a:solidFill>
                  <a:schemeClr val="accent2">
                    <a:lumMod val="75000"/>
                  </a:schemeClr>
                </a:solidFill>
              </a:rPr>
              <a:t>Personal intimacy with Christ leads to intimacy with each other and protected covenant.</a:t>
            </a:r>
          </a:p>
          <a:p>
            <a:pPr marL="571500" indent="-571500">
              <a:buFont typeface="Arial" panose="020B0604020202020204" pitchFamily="34" charset="0"/>
              <a:buChar char="•"/>
            </a:pPr>
            <a:r>
              <a:rPr lang="en-US" sz="2350" dirty="0">
                <a:solidFill>
                  <a:schemeClr val="accent2">
                    <a:lumMod val="75000"/>
                  </a:schemeClr>
                </a:solidFill>
              </a:rPr>
              <a:t>Couples should read God’s word and pray daily.</a:t>
            </a:r>
          </a:p>
          <a:p>
            <a:pPr marL="571500" indent="-571500">
              <a:buFont typeface="Arial" panose="020B0604020202020204" pitchFamily="34" charset="0"/>
              <a:buChar char="•"/>
            </a:pPr>
            <a:r>
              <a:rPr lang="en-US" sz="2350" dirty="0">
                <a:solidFill>
                  <a:schemeClr val="accent2">
                    <a:lumMod val="75000"/>
                  </a:schemeClr>
                </a:solidFill>
              </a:rPr>
              <a:t>Spiritual responsibility exercised by the husband is what bring covering to the home.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
        <p:nvSpPr>
          <p:cNvPr id="6" name="TextBox 5"/>
          <p:cNvSpPr txBox="1">
            <a:spLocks noGrp="1" noRot="1" noMove="1" noResize="1" noEditPoints="1" noAdjustHandles="1" noChangeArrowheads="1" noChangeShapeType="1"/>
          </p:cNvSpPr>
          <p:nvPr/>
        </p:nvSpPr>
        <p:spPr>
          <a:xfrm>
            <a:off x="1276350" y="1205683"/>
            <a:ext cx="7488494"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89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186344"/>
            <a:ext cx="7734300" cy="4524315"/>
          </a:xfrm>
          <a:prstGeom prst="rect">
            <a:avLst/>
          </a:prstGeom>
          <a:noFill/>
        </p:spPr>
        <p:txBody>
          <a:bodyPr wrap="square" rtlCol="0">
            <a:spAutoFit/>
          </a:bodyPr>
          <a:lstStyle/>
          <a:p>
            <a:r>
              <a:rPr lang="en-US" sz="3200" b="1" dirty="0">
                <a:solidFill>
                  <a:srgbClr val="0070C0"/>
                </a:solidFill>
              </a:rPr>
              <a:t>Discuss the power of covenant in marriage</a:t>
            </a:r>
          </a:p>
          <a:p>
            <a:endParaRPr lang="en-US" sz="3200" b="1" i="1" dirty="0">
              <a:solidFill>
                <a:srgbClr val="0070C0"/>
              </a:solidFill>
            </a:endParaRPr>
          </a:p>
          <a:p>
            <a:pPr marL="457200" indent="-457200">
              <a:buFont typeface="Arial" panose="020B0604020202020204" pitchFamily="34" charset="0"/>
              <a:buChar char="•"/>
            </a:pPr>
            <a:r>
              <a:rPr lang="en-US" sz="2800" i="1" dirty="0">
                <a:solidFill>
                  <a:srgbClr val="0070C0"/>
                </a:solidFill>
              </a:rPr>
              <a:t>Review the definition of covenant in Lesson 2.</a:t>
            </a:r>
          </a:p>
          <a:p>
            <a:pPr marL="457200" indent="-457200">
              <a:buFont typeface="Arial" panose="020B0604020202020204" pitchFamily="34" charset="0"/>
              <a:buChar char="•"/>
            </a:pPr>
            <a:r>
              <a:rPr lang="en-US" sz="2800" dirty="0">
                <a:solidFill>
                  <a:srgbClr val="0070C0"/>
                </a:solidFill>
              </a:rPr>
              <a:t>Discuss the fact that the character of people is important to the power of covenant. Will the marriage covenant remain powerful if either the husband or wife breaks their promise?</a:t>
            </a:r>
          </a:p>
          <a:p>
            <a:pPr marL="457200" indent="-457200">
              <a:buFont typeface="Arial" panose="020B0604020202020204" pitchFamily="34" charset="0"/>
              <a:buChar char="•"/>
            </a:pPr>
            <a:r>
              <a:rPr lang="en-US" sz="2800" dirty="0">
                <a:solidFill>
                  <a:srgbClr val="0070C0"/>
                </a:solidFill>
              </a:rPr>
              <a:t>How can the disciplines of praying and reading God’ word together strengthen their covenant to each other and God?</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265629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186344"/>
            <a:ext cx="7734300" cy="2769989"/>
          </a:xfrm>
          <a:prstGeom prst="rect">
            <a:avLst/>
          </a:prstGeom>
          <a:noFill/>
        </p:spPr>
        <p:txBody>
          <a:bodyPr wrap="square" rtlCol="0">
            <a:spAutoFit/>
          </a:bodyPr>
          <a:lstStyle/>
          <a:p>
            <a:r>
              <a:rPr lang="en-US" sz="3000" b="1" dirty="0">
                <a:solidFill>
                  <a:srgbClr val="0070C0"/>
                </a:solidFill>
              </a:rPr>
              <a:t>Read Ephesians 5:23 and 1 Corinthians 11:3</a:t>
            </a:r>
          </a:p>
          <a:p>
            <a:endParaRPr lang="en-US" sz="3200" b="1" i="1" dirty="0">
              <a:solidFill>
                <a:srgbClr val="0070C0"/>
              </a:solidFill>
            </a:endParaRPr>
          </a:p>
          <a:p>
            <a:pPr marL="457200" indent="-457200">
              <a:buFont typeface="Arial" panose="020B0604020202020204" pitchFamily="34" charset="0"/>
              <a:buChar char="•"/>
            </a:pPr>
            <a:r>
              <a:rPr lang="en-US" sz="2800" dirty="0">
                <a:solidFill>
                  <a:srgbClr val="0070C0"/>
                </a:solidFill>
              </a:rPr>
              <a:t>Discuss how the husband is the head of the wife and the home.</a:t>
            </a:r>
          </a:p>
          <a:p>
            <a:pPr marL="457200" indent="-457200">
              <a:buFont typeface="Arial" panose="020B0604020202020204" pitchFamily="34" charset="0"/>
              <a:buChar char="•"/>
            </a:pPr>
            <a:r>
              <a:rPr lang="en-US" sz="2800" dirty="0">
                <a:solidFill>
                  <a:srgbClr val="0070C0"/>
                </a:solidFill>
              </a:rPr>
              <a:t>Discuss how the husband is to carry out this instruction to “cover” his family.</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370920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186344"/>
            <a:ext cx="7734300" cy="3970318"/>
          </a:xfrm>
          <a:prstGeom prst="rect">
            <a:avLst/>
          </a:prstGeom>
          <a:noFill/>
        </p:spPr>
        <p:txBody>
          <a:bodyPr wrap="square" rtlCol="0">
            <a:spAutoFit/>
          </a:bodyPr>
          <a:lstStyle/>
          <a:p>
            <a:r>
              <a:rPr lang="en-US" sz="2800" b="1" dirty="0">
                <a:solidFill>
                  <a:srgbClr val="0070C0"/>
                </a:solidFill>
              </a:rPr>
              <a:t>Review the list of things that can bind a husband</a:t>
            </a:r>
          </a:p>
          <a:p>
            <a:endParaRPr lang="en-US" sz="2800" b="1" i="1" dirty="0">
              <a:solidFill>
                <a:srgbClr val="0070C0"/>
              </a:solidFill>
            </a:endParaRPr>
          </a:p>
          <a:p>
            <a:pPr marL="457200" indent="-457200">
              <a:buFont typeface="Arial" panose="020B0604020202020204" pitchFamily="34" charset="0"/>
              <a:buChar char="•"/>
            </a:pPr>
            <a:r>
              <a:rPr lang="en-US" sz="2800" dirty="0">
                <a:solidFill>
                  <a:srgbClr val="0070C0"/>
                </a:solidFill>
              </a:rPr>
              <a:t>Discuss the kind of things that can cause a husband to be spiritually bound so he cannot fulfill his responsibilities.</a:t>
            </a:r>
          </a:p>
          <a:p>
            <a:pPr marL="457200" indent="-457200">
              <a:buFont typeface="Arial" panose="020B0604020202020204" pitchFamily="34" charset="0"/>
              <a:buChar char="•"/>
            </a:pPr>
            <a:r>
              <a:rPr lang="en-US" sz="2800" dirty="0">
                <a:solidFill>
                  <a:srgbClr val="0070C0"/>
                </a:solidFill>
              </a:rPr>
              <a:t>Discuss how each one of these situations could change so the husband would not be bound and the home would not be “uncovered.”</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398373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2120" y="2145758"/>
            <a:ext cx="8153400"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400" dirty="0"/>
              <a:t>As a husband, what changes do you need to make to assure that your wife and family are covered? Write them on a piece of paper. If you are unmarried, consider carefully the things listed that could cause you to be unable to cover your future family.</a:t>
            </a:r>
          </a:p>
          <a:p>
            <a:pPr marL="514350" indent="-514350">
              <a:buFont typeface="+mj-lt"/>
              <a:buAutoNum type="arabicPeriod"/>
            </a:pPr>
            <a:endParaRPr lang="en-US" sz="2800" dirty="0"/>
          </a:p>
          <a:p>
            <a:pPr marL="514350" indent="-514350">
              <a:buFont typeface="+mj-lt"/>
              <a:buAutoNum type="arabicPeriod"/>
            </a:pPr>
            <a:r>
              <a:rPr lang="en-US" sz="2400" dirty="0"/>
              <a:t>Identify the things that threaten the stability of your household. How can you stand up against these things to guard and serve your family?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121810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215553"/>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1738773"/>
            <a:ext cx="86106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Haven’t you read, he replied, that at the beginning the Creator “made them male and female,” and said, “For this reason a man will leave his father and mother and be united to his wife, and the two will become one flesh”? So, they are no longer two but one. Therefore, what God has joined together, let man not separate.</a:t>
            </a:r>
          </a:p>
          <a:p>
            <a:endParaRPr lang="en-US" sz="2400" dirty="0"/>
          </a:p>
          <a:p>
            <a:r>
              <a:rPr lang="en-US" sz="2400" dirty="0"/>
              <a:t>Matthew 19:4-6</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txBox="1">
            <a:spLocks noGrp="1" noRot="1" noMove="1" noResize="1" noEditPoints="1" noAdjustHandles="1" noChangeArrowheads="1" noChangeShapeType="1"/>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dirty="0">
                <a:latin typeface="Impact" pitchFamily="34" charset="0"/>
              </a:rPr>
              <a:t>MARRIAGE COVENANT</a:t>
            </a:r>
          </a:p>
        </p:txBody>
      </p:sp>
      <p:grpSp>
        <p:nvGrpSpPr>
          <p:cNvPr id="9" name="Group 8">
            <a:extLst>
              <a:ext uri="{FF2B5EF4-FFF2-40B4-BE49-F238E27FC236}">
                <a16:creationId xmlns:a16="http://schemas.microsoft.com/office/drawing/2014/main" id="{757BDAAF-C162-BC39-C9FD-4B0219ED9CDA}"/>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68858575-0A81-E089-4067-80A8ED9EF0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049A1BC9-19E2-3854-DCBA-541D1C276FBF}"/>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1" y="1502758"/>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Power of Covenant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73827" y="2116485"/>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A promise is made powerful when the person making the promise actually does what they say they will do. Covenant is kept by conduct. The power of covenant is found in the character of the person; their word literally becomes their solemn (or sacred) promise.</a:t>
            </a:r>
            <a:endParaRPr lang="en-US" sz="32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050" name="Picture 2" descr="Closeup Of Couple Holding Hands Outside. Black And White Photo. by  BONNINSTUDIO"/>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77" y="2443915"/>
            <a:ext cx="1672724" cy="2509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1329940551"/>
              </p:ext>
            </p:extLst>
          </p:nvPr>
        </p:nvGraphicFramePr>
        <p:xfrm>
          <a:off x="419100" y="1676400"/>
          <a:ext cx="8305800" cy="367284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There is covenant in marriage</a:t>
                      </a: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Both the husband</a:t>
                      </a:r>
                      <a:r>
                        <a:rPr lang="en-US" sz="2400" b="1" baseline="0" dirty="0">
                          <a:solidFill>
                            <a:schemeClr val="tx1"/>
                          </a:solidFill>
                          <a:effectLst/>
                        </a:rPr>
                        <a:t> the wife </a:t>
                      </a:r>
                      <a:r>
                        <a:rPr lang="en-US" sz="2400" b="0" baseline="0" dirty="0">
                          <a:solidFill>
                            <a:schemeClr val="tx1"/>
                          </a:solidFill>
                          <a:effectLst/>
                        </a:rPr>
                        <a:t>have instructions given by God to which they obligate themselves to follow.</a:t>
                      </a:r>
                      <a:endParaRPr lang="en-US" sz="24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When they do what God asks,</a:t>
                      </a:r>
                      <a:r>
                        <a:rPr lang="en-US" sz="2400" b="1" baseline="0" dirty="0"/>
                        <a:t> </a:t>
                      </a:r>
                      <a:r>
                        <a:rPr lang="en-US" sz="2400" b="0" baseline="0" dirty="0"/>
                        <a:t>the power of their covenant is activated.</a:t>
                      </a:r>
                      <a:endParaRPr lang="en-US" sz="24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The power</a:t>
                      </a:r>
                      <a:r>
                        <a:rPr lang="en-US" sz="2400" b="1" baseline="0" dirty="0"/>
                        <a:t> of covenant keeps </a:t>
                      </a:r>
                      <a:r>
                        <a:rPr lang="en-US" sz="2400" b="0" baseline="0" dirty="0"/>
                        <a:t>the husband from having sex with other women and the wife faithful to her husband and children even in hard times.</a:t>
                      </a:r>
                      <a:endParaRPr lang="en-US" sz="2400" b="0" dirty="0"/>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410200"/>
            <a:ext cx="7620000" cy="954107"/>
          </a:xfrm>
          <a:prstGeom prst="rect">
            <a:avLst/>
          </a:prstGeom>
          <a:noFill/>
        </p:spPr>
        <p:txBody>
          <a:bodyPr wrap="square" rtlCol="0">
            <a:spAutoFit/>
          </a:bodyPr>
          <a:lstStyle/>
          <a:p>
            <a:pPr algn="ctr"/>
            <a:r>
              <a:rPr lang="en-US" sz="2800" dirty="0">
                <a:solidFill>
                  <a:srgbClr val="0070C0"/>
                </a:solidFill>
              </a:rPr>
              <a:t>Covenant is an anchor to the </a:t>
            </a:r>
          </a:p>
          <a:p>
            <a:pPr algn="ctr"/>
            <a:r>
              <a:rPr lang="en-US" sz="2800" dirty="0">
                <a:solidFill>
                  <a:srgbClr val="0070C0"/>
                </a:solidFill>
              </a:rPr>
              <a:t>marriage relationship.</a:t>
            </a:r>
            <a:endParaRPr lang="en-US" sz="2800" b="1" dirty="0">
              <a:solidFill>
                <a:srgbClr val="0070C0"/>
              </a:solidFill>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38B39A13-E5E3-47E2-8291-AFF0C0E33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5" y="209426"/>
            <a:ext cx="7836290" cy="521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0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95400" y="1315575"/>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Personal accountability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1894002"/>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Many people have NO trouble highlighting the faults of their partner. They want to be an expert on their spouse’s responsibilities and not their own. This is not wise or productive. </a:t>
            </a:r>
            <a:r>
              <a:rPr lang="en-US" sz="2800" b="1" dirty="0"/>
              <a:t>Each person is accountable to God for how he or she acts and responds. </a:t>
            </a:r>
            <a:r>
              <a:rPr lang="en-US" sz="2800" dirty="0"/>
              <a:t>A person only has the power to change themselves and respond to God individually and personally.</a:t>
            </a:r>
            <a:endParaRPr lang="en-US" sz="2800"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spTree>
    <p:extLst>
      <p:ext uri="{BB962C8B-B14F-4D97-AF65-F5344CB8AC3E}">
        <p14:creationId xmlns:p14="http://schemas.microsoft.com/office/powerpoint/2010/main" val="147192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315575"/>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Prayer and Responsibility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32264" y="1894002"/>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We cannot change our spouse, but we can pray for change.</a:t>
            </a:r>
            <a:r>
              <a:rPr lang="en-US" sz="2800" b="1" dirty="0"/>
              <a:t> Prayer is the power of change</a:t>
            </a:r>
            <a:r>
              <a:rPr lang="en-US" sz="2800" dirty="0"/>
              <a:t> because only God has the ability to change a person from the inside. </a:t>
            </a:r>
          </a:p>
          <a:p>
            <a:r>
              <a:rPr lang="en-US" sz="2800" dirty="0">
                <a:solidFill>
                  <a:schemeClr val="accent3">
                    <a:lumMod val="50000"/>
                  </a:schemeClr>
                </a:solidFill>
              </a:rPr>
              <a:t>We have </a:t>
            </a:r>
            <a:r>
              <a:rPr lang="en-US" sz="2800" b="1" dirty="0">
                <a:solidFill>
                  <a:schemeClr val="accent3">
                    <a:lumMod val="50000"/>
                  </a:schemeClr>
                </a:solidFill>
              </a:rPr>
              <a:t>responsibility to work on our portion</a:t>
            </a:r>
            <a:r>
              <a:rPr lang="en-US" sz="2800" dirty="0">
                <a:solidFill>
                  <a:schemeClr val="accent3">
                    <a:lumMod val="50000"/>
                  </a:schemeClr>
                </a:solidFill>
              </a:rPr>
              <a:t> of any marriage problems that develop. We are accountable to God for our own actions and our spouse for theirs.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4098" name="Picture 2" descr="Couple Praye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40" y="2335026"/>
            <a:ext cx="1614351" cy="242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2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1" y="1502758"/>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Protection of Covenant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73827" y="2116485"/>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Satan desires to tear apart marriage. The marriage covenant is under attack around the world. God’s heart for marriage is that the marriage covenant never be broken. Proper spiritual protection and covering is required for covenant to remain strong.</a:t>
            </a:r>
            <a:endParaRPr lang="en-US" sz="32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MARRIAGE COVENANT</a:t>
            </a:r>
          </a:p>
        </p:txBody>
      </p:sp>
      <p:pic>
        <p:nvPicPr>
          <p:cNvPr id="2050" name="Picture 2" descr="Closeup Of Couple Holding Hands Outside. Black And White Photo. by  BONNINSTUDIO"/>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77" y="2443915"/>
            <a:ext cx="1672724" cy="250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3630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1944</TotalTime>
  <Words>1591</Words>
  <Application>Microsoft Office PowerPoint</Application>
  <PresentationFormat>On-screen Show (4:3)</PresentationFormat>
  <Paragraphs>147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Franklin Gothic Book</vt:lpstr>
      <vt:lpstr>Franklin Gothic Medium</vt:lpstr>
      <vt:lpstr>Impact</vt:lpstr>
      <vt:lpstr>Wingdings 2</vt:lpstr>
      <vt:lpstr>Trek</vt:lpstr>
      <vt:lpstr>MARRIAGE COVENANT</vt:lpstr>
      <vt:lpstr>MARRIAGE COVENANT</vt:lpstr>
      <vt:lpstr>PowerPoint Presentation</vt:lpstr>
      <vt:lpstr>MARRIAGE COVENANT</vt:lpstr>
      <vt:lpstr>MARRIAGE COVENANT</vt:lpstr>
      <vt:lpstr>PowerPoint Presentation</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lpstr>MARRIAGE COVENANT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204</cp:revision>
  <dcterms:created xsi:type="dcterms:W3CDTF">2009-07-22T00:00:56Z</dcterms:created>
  <dcterms:modified xsi:type="dcterms:W3CDTF">2022-06-11T20:34:10Z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