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89" r:id="rId5"/>
    <p:sldId id="260" r:id="rId6"/>
    <p:sldId id="261" r:id="rId7"/>
    <p:sldId id="290" r:id="rId8"/>
    <p:sldId id="263" r:id="rId9"/>
    <p:sldId id="292" r:id="rId10"/>
    <p:sldId id="262" r:id="rId11"/>
    <p:sldId id="278" r:id="rId12"/>
    <p:sldId id="279" r:id="rId13"/>
    <p:sldId id="280" r:id="rId14"/>
    <p:sldId id="282" r:id="rId15"/>
    <p:sldId id="293" r:id="rId16"/>
    <p:sldId id="294" r:id="rId17"/>
    <p:sldId id="295" r:id="rId18"/>
    <p:sldId id="283" r:id="rId19"/>
    <p:sldId id="284" r:id="rId20"/>
    <p:sldId id="296" r:id="rId21"/>
    <p:sldId id="288" r:id="rId22"/>
    <p:sldId id="297" r:id="rId23"/>
    <p:sldId id="298" r:id="rId24"/>
    <p:sldId id="274" r:id="rId25"/>
    <p:sldId id="299" r:id="rId26"/>
    <p:sldId id="269" r:id="rId27"/>
    <p:sldId id="301" r:id="rId28"/>
    <p:sldId id="302" r:id="rId29"/>
    <p:sldId id="303" r:id="rId30"/>
    <p:sldId id="304" r:id="rId31"/>
    <p:sldId id="300"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The foundation of MARRIAGE</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Lesson- 2</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600200" y="1668679"/>
            <a:ext cx="69723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Three important aspects of marriage:</a:t>
            </a:r>
          </a:p>
        </p:txBody>
      </p:sp>
      <p:graphicFrame>
        <p:nvGraphicFramePr>
          <p:cNvPr id="7" name="Table 6"/>
          <p:cNvGraphicFramePr>
            <a:graphicFrameLocks noGrp="1" noDrilldown="1" noMove="1" noResize="1"/>
          </p:cNvGraphicFramePr>
          <p:nvPr>
            <p:extLst>
              <p:ext uri="{D42A27DB-BD31-4B8C-83A1-F6EECF244321}">
                <p14:modId xmlns:p14="http://schemas.microsoft.com/office/powerpoint/2010/main" val="751670816"/>
              </p:ext>
            </p:extLst>
          </p:nvPr>
        </p:nvGraphicFramePr>
        <p:xfrm>
          <a:off x="450272" y="2717578"/>
          <a:ext cx="8243455" cy="2591646"/>
        </p:xfrm>
        <a:graphic>
          <a:graphicData uri="http://schemas.openxmlformats.org/drawingml/2006/table">
            <a:tbl>
              <a:tblPr firstRow="1" bandRow="1">
                <a:tableStyleId>{93296810-A885-4BE3-A3E7-6D5BEEA58F35}</a:tableStyleId>
              </a:tblPr>
              <a:tblGrid>
                <a:gridCol w="8243455">
                  <a:extLst>
                    <a:ext uri="{9D8B030D-6E8A-4147-A177-3AD203B41FA5}">
                      <a16:colId xmlns:a16="http://schemas.microsoft.com/office/drawing/2014/main" val="20000"/>
                    </a:ext>
                  </a:extLst>
                </a:gridCol>
              </a:tblGrid>
              <a:tr h="83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lumMod val="50000"/>
                            </a:schemeClr>
                          </a:solidFill>
                          <a:effectLst/>
                        </a:rPr>
                        <a:t>1. It is</a:t>
                      </a:r>
                      <a:r>
                        <a:rPr lang="en-US" sz="2800" baseline="0" dirty="0">
                          <a:solidFill>
                            <a:schemeClr val="accent2">
                              <a:lumMod val="50000"/>
                            </a:schemeClr>
                          </a:solidFill>
                          <a:effectLst/>
                        </a:rPr>
                        <a:t> a covenant agreement</a:t>
                      </a:r>
                      <a:endParaRPr lang="en-US" sz="2000" dirty="0">
                        <a:solidFill>
                          <a:schemeClr val="accent2">
                            <a:lumMod val="50000"/>
                          </a:schemeClr>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3">
                              <a:lumMod val="50000"/>
                            </a:schemeClr>
                          </a:solidFill>
                          <a:effectLst/>
                        </a:rPr>
                        <a:t>2. It</a:t>
                      </a:r>
                      <a:r>
                        <a:rPr lang="en-US" sz="2800" b="1" baseline="0" dirty="0">
                          <a:solidFill>
                            <a:schemeClr val="accent3">
                              <a:lumMod val="50000"/>
                            </a:schemeClr>
                          </a:solidFill>
                          <a:effectLst/>
                        </a:rPr>
                        <a:t> is a spiritual picture of the New Covenant through Christ</a:t>
                      </a:r>
                      <a:endParaRPr lang="en-US" sz="2800" b="1" dirty="0">
                        <a:solidFill>
                          <a:schemeClr val="accent3">
                            <a:lumMod val="50000"/>
                          </a:schemeClr>
                        </a:solidFill>
                        <a:effectLst/>
                      </a:endParaRPr>
                    </a:p>
                  </a:txBody>
                  <a:tcPr marB="91440" anchor="ctr">
                    <a:solidFill>
                      <a:schemeClr val="accent1">
                        <a:lumMod val="40000"/>
                        <a:lumOff val="60000"/>
                      </a:schemeClr>
                    </a:solidFill>
                  </a:tcPr>
                </a:tc>
                <a:extLst>
                  <a:ext uri="{0D108BD9-81ED-4DB2-BD59-A6C34878D82A}">
                    <a16:rowId xmlns:a16="http://schemas.microsoft.com/office/drawing/2014/main" val="10001"/>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50000"/>
                            </a:schemeClr>
                          </a:solidFill>
                          <a:effectLst/>
                        </a:rPr>
                        <a:t>3. It</a:t>
                      </a:r>
                      <a:r>
                        <a:rPr lang="en-US" sz="2800" b="1" baseline="0" dirty="0">
                          <a:solidFill>
                            <a:schemeClr val="accent2">
                              <a:lumMod val="50000"/>
                            </a:schemeClr>
                          </a:solidFill>
                          <a:effectLst/>
                        </a:rPr>
                        <a:t> is also companionship</a:t>
                      </a:r>
                      <a:endParaRPr lang="en-US" sz="2800" b="1" dirty="0">
                        <a:solidFill>
                          <a:schemeClr val="accent2">
                            <a:lumMod val="50000"/>
                          </a:schemeClr>
                        </a:solidFill>
                        <a:effectLst/>
                      </a:endParaRPr>
                    </a:p>
                  </a:txBody>
                  <a:tcPr marB="91440" anchor="ctr">
                    <a:solidFill>
                      <a:schemeClr val="accent3"/>
                    </a:solidFill>
                  </a:tcPr>
                </a:tc>
                <a:extLst>
                  <a:ext uri="{0D108BD9-81ED-4DB2-BD59-A6C34878D82A}">
                    <a16:rowId xmlns:a16="http://schemas.microsoft.com/office/drawing/2014/main" val="86458853"/>
                  </a:ext>
                </a:extLst>
              </a:tr>
            </a:tbl>
          </a:graphicData>
        </a:graphic>
      </p:graphicFrame>
      <p:pic>
        <p:nvPicPr>
          <p:cNvPr id="8" name="Picture 7"/>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1"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265204"/>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Marriage: A covenant agreement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1845876"/>
            <a:ext cx="70104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800" b="1" dirty="0">
                <a:solidFill>
                  <a:schemeClr val="accent2"/>
                </a:solidFill>
              </a:rPr>
              <a:t>God instituted marriage on a covenant.</a:t>
            </a:r>
          </a:p>
          <a:p>
            <a:pPr marL="457200" indent="-457200">
              <a:buFont typeface="Arial" panose="020B0604020202020204" pitchFamily="34" charset="0"/>
              <a:buChar char="•"/>
            </a:pPr>
            <a:r>
              <a:rPr lang="en-US" sz="2800" b="1" dirty="0">
                <a:solidFill>
                  <a:schemeClr val="accent2"/>
                </a:solidFill>
              </a:rPr>
              <a:t>In Bible times, covenants were taken very seriously and were sacred, even to the point of death.</a:t>
            </a:r>
          </a:p>
          <a:p>
            <a:pPr marL="457200" indent="-457200">
              <a:buFont typeface="Arial" panose="020B0604020202020204" pitchFamily="34" charset="0"/>
              <a:buChar char="•"/>
            </a:pPr>
            <a:r>
              <a:rPr lang="en-US" sz="2800" b="1" dirty="0">
                <a:solidFill>
                  <a:schemeClr val="accent2"/>
                </a:solidFill>
              </a:rPr>
              <a:t>Covenants are held together by a verbal agreement from each party to keep their promises to one another.</a:t>
            </a:r>
          </a:p>
          <a:p>
            <a:pPr marL="457200" indent="-457200">
              <a:buFont typeface="Arial" panose="020B0604020202020204" pitchFamily="34" charset="0"/>
              <a:buChar char="•"/>
            </a:pPr>
            <a:r>
              <a:rPr lang="en-US" sz="2800" b="1" dirty="0">
                <a:solidFill>
                  <a:schemeClr val="accent2"/>
                </a:solidFill>
              </a:rPr>
              <a:t>A break of covenant was a break of relationship.</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232662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1767876532"/>
              </p:ext>
            </p:extLst>
          </p:nvPr>
        </p:nvGraphicFramePr>
        <p:xfrm>
          <a:off x="419100" y="1676400"/>
          <a:ext cx="8305800" cy="338328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Vows = verbal</a:t>
                      </a:r>
                      <a:r>
                        <a:rPr lang="en-US" sz="2800" baseline="0" dirty="0">
                          <a:solidFill>
                            <a:schemeClr val="tx1"/>
                          </a:solidFill>
                          <a:effectLst/>
                        </a:rPr>
                        <a:t> agreement = Covenant</a:t>
                      </a:r>
                      <a:endParaRPr lang="en-US" sz="28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rPr>
                        <a:t>Man and Woman </a:t>
                      </a:r>
                      <a:r>
                        <a:rPr lang="en-US" sz="2400" b="0" dirty="0">
                          <a:solidFill>
                            <a:schemeClr val="tx1"/>
                          </a:solidFill>
                          <a:effectLst/>
                        </a:rPr>
                        <a:t>make verbal promises</a:t>
                      </a:r>
                      <a:r>
                        <a:rPr lang="en-US" sz="2400" b="0" baseline="0" dirty="0">
                          <a:solidFill>
                            <a:schemeClr val="tx1"/>
                          </a:solidFill>
                          <a:effectLst/>
                        </a:rPr>
                        <a:t> to keep each other in marriage and fulfill certain obligations as long as they live.</a:t>
                      </a:r>
                      <a:endParaRPr lang="en-US" sz="24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These</a:t>
                      </a:r>
                      <a:r>
                        <a:rPr lang="en-US" sz="2400" b="1" baseline="0" dirty="0"/>
                        <a:t> verbal commitments </a:t>
                      </a:r>
                      <a:r>
                        <a:rPr lang="en-US" sz="2400" b="0" baseline="0" dirty="0"/>
                        <a:t>become the covenant that binds them in relationship to one another for life.</a:t>
                      </a:r>
                      <a:endParaRPr lang="en-US" sz="24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God expects </a:t>
                      </a:r>
                      <a:r>
                        <a:rPr lang="en-US" sz="2400" b="0" dirty="0"/>
                        <a:t>the obligations of</a:t>
                      </a:r>
                      <a:r>
                        <a:rPr lang="en-US" sz="2400" b="0" baseline="0" dirty="0"/>
                        <a:t> the marriage covenant to be upheld as long as both the husband and wife are living.</a:t>
                      </a:r>
                      <a:endParaRPr lang="en-US" sz="2400" b="0" dirty="0"/>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381851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2476261" y="142959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Outward symbols of the covenant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2184975"/>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solidFill>
                  <a:schemeClr val="accent2"/>
                </a:solidFill>
              </a:rPr>
              <a:t>Many cultures us a visual symbol of marriage: rings and other jewelry, special clothing, special hairdos or adornments, and cosmetics.</a:t>
            </a:r>
          </a:p>
          <a:p>
            <a:pPr marL="457200" indent="-457200">
              <a:buFont typeface="Arial" panose="020B0604020202020204" pitchFamily="34" charset="0"/>
              <a:buChar char="•"/>
            </a:pPr>
            <a:r>
              <a:rPr lang="en-US" sz="3200" b="1" dirty="0">
                <a:solidFill>
                  <a:schemeClr val="accent2"/>
                </a:solidFill>
              </a:rPr>
              <a:t>Rings are most common and are a visual symbol of the unending (circle) commitment of the individuals.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pic>
        <p:nvPicPr>
          <p:cNvPr id="4100" name="Picture 4" descr="What Type of Gold is Best for Your Wedding Ring?"/>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4376" b="89833" l="7069" r="90000">
                        <a14:foregroundMark x1="48707" y1="43501" x2="48707" y2="43501"/>
                        <a14:foregroundMark x1="46810" y1="39897" x2="46810" y2="39897"/>
                        <a14:backgroundMark x1="64224" y1="49936" x2="64224" y2="49936"/>
                      </a14:backgroundRemoval>
                    </a14:imgEffect>
                  </a14:imgLayer>
                </a14:imgProps>
              </a:ext>
              <a:ext uri="{28A0092B-C50C-407E-A947-70E740481C1C}">
                <a14:useLocalDpi xmlns:a14="http://schemas.microsoft.com/office/drawing/2010/main" val="0"/>
              </a:ext>
            </a:extLst>
          </a:blip>
          <a:srcRect/>
          <a:stretch>
            <a:fillRect/>
          </a:stretch>
        </p:blipFill>
        <p:spPr bwMode="auto">
          <a:xfrm>
            <a:off x="749758" y="1214816"/>
            <a:ext cx="2057400" cy="137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9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465898"/>
            <a:ext cx="73533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God relates to humans through covenant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2064528"/>
            <a:ext cx="7010400" cy="27392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3600" b="1" i="1" dirty="0">
                <a:solidFill>
                  <a:schemeClr val="accent2"/>
                </a:solidFill>
              </a:rPr>
              <a:t>Noah</a:t>
            </a:r>
            <a:r>
              <a:rPr lang="en-US" sz="3600" dirty="0">
                <a:solidFill>
                  <a:schemeClr val="accent2"/>
                </a:solidFill>
              </a:rPr>
              <a:t>—</a:t>
            </a:r>
            <a:r>
              <a:rPr lang="en-US" sz="2800" dirty="0">
                <a:solidFill>
                  <a:schemeClr val="accent2"/>
                </a:solidFill>
              </a:rPr>
              <a:t>Genesis 9:8-17</a:t>
            </a:r>
          </a:p>
          <a:p>
            <a:pPr marL="457200" indent="-457200">
              <a:buFont typeface="Arial" panose="020B0604020202020204" pitchFamily="34" charset="0"/>
              <a:buChar char="•"/>
            </a:pPr>
            <a:r>
              <a:rPr lang="en-US" sz="3600" b="1" i="1" dirty="0">
                <a:solidFill>
                  <a:schemeClr val="accent2"/>
                </a:solidFill>
              </a:rPr>
              <a:t>Abraham</a:t>
            </a:r>
            <a:r>
              <a:rPr lang="en-US" sz="3600" dirty="0">
                <a:solidFill>
                  <a:schemeClr val="accent2"/>
                </a:solidFill>
              </a:rPr>
              <a:t>—</a:t>
            </a:r>
            <a:r>
              <a:rPr lang="en-US" sz="2800" dirty="0">
                <a:solidFill>
                  <a:schemeClr val="accent2"/>
                </a:solidFill>
              </a:rPr>
              <a:t>Genesis 17:2-14</a:t>
            </a:r>
          </a:p>
          <a:p>
            <a:pPr marL="457200" indent="-457200">
              <a:buFont typeface="Arial" panose="020B0604020202020204" pitchFamily="34" charset="0"/>
              <a:buChar char="•"/>
            </a:pPr>
            <a:r>
              <a:rPr lang="en-US" sz="3600" b="1" i="1" dirty="0">
                <a:solidFill>
                  <a:schemeClr val="accent2"/>
                </a:solidFill>
              </a:rPr>
              <a:t>Moses</a:t>
            </a:r>
            <a:r>
              <a:rPr lang="en-US" sz="3600" dirty="0">
                <a:solidFill>
                  <a:schemeClr val="accent2"/>
                </a:solidFill>
              </a:rPr>
              <a:t>—</a:t>
            </a:r>
            <a:r>
              <a:rPr lang="en-US" sz="2800" dirty="0">
                <a:solidFill>
                  <a:schemeClr val="accent2"/>
                </a:solidFill>
              </a:rPr>
              <a:t>Exodus 6:2-8</a:t>
            </a:r>
          </a:p>
          <a:p>
            <a:pPr marL="457200" indent="-457200">
              <a:buFont typeface="Arial" panose="020B0604020202020204" pitchFamily="34" charset="0"/>
              <a:buChar char="•"/>
            </a:pPr>
            <a:r>
              <a:rPr lang="en-US" sz="3600" b="1" i="1" dirty="0">
                <a:solidFill>
                  <a:schemeClr val="accent2"/>
                </a:solidFill>
              </a:rPr>
              <a:t>David</a:t>
            </a:r>
            <a:r>
              <a:rPr lang="en-US" sz="3600" dirty="0">
                <a:solidFill>
                  <a:schemeClr val="accent2"/>
                </a:solidFill>
              </a:rPr>
              <a:t>—</a:t>
            </a:r>
            <a:r>
              <a:rPr lang="en-US" sz="2800" dirty="0">
                <a:solidFill>
                  <a:schemeClr val="accent2"/>
                </a:solidFill>
              </a:rPr>
              <a:t>2 Samuel 7:8-16 and </a:t>
            </a:r>
          </a:p>
          <a:p>
            <a:r>
              <a:rPr lang="en-US" sz="2800" dirty="0">
                <a:solidFill>
                  <a:schemeClr val="accent2"/>
                </a:solidFill>
              </a:rPr>
              <a:t>                     Psalm 89: 28-29</a:t>
            </a:r>
            <a:endParaRPr lang="en-US" sz="3600"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214711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19200" y="1117949"/>
            <a:ext cx="76581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Marriage: A spiritual picture of the New Covenant</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776626"/>
            <a:ext cx="70104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600" b="1" dirty="0">
                <a:solidFill>
                  <a:schemeClr val="accent2"/>
                </a:solidFill>
              </a:rPr>
              <a:t>The greatest and “New Covenant” came through Jesus Christ, the Son of God.</a:t>
            </a:r>
          </a:p>
          <a:p>
            <a:pPr marL="457200" indent="-457200">
              <a:buFont typeface="Arial" panose="020B0604020202020204" pitchFamily="34" charset="0"/>
              <a:buChar char="•"/>
            </a:pPr>
            <a:r>
              <a:rPr lang="en-US" sz="2600" b="1" dirty="0">
                <a:solidFill>
                  <a:schemeClr val="accent2"/>
                </a:solidFill>
              </a:rPr>
              <a:t>The covenant was instituted during the final Passover meal with His disciples.</a:t>
            </a:r>
          </a:p>
          <a:p>
            <a:pPr marL="457200" indent="-457200">
              <a:buFont typeface="Arial" panose="020B0604020202020204" pitchFamily="34" charset="0"/>
              <a:buChar char="•"/>
            </a:pPr>
            <a:r>
              <a:rPr lang="en-US" sz="2600" b="1" dirty="0">
                <a:solidFill>
                  <a:schemeClr val="accent2"/>
                </a:solidFill>
              </a:rPr>
              <a:t>Jesus gave the bread and cup of Passover new meaning as a remembrance not of the sacrifice of the lamb of old, but of his impending sacrifice on the cross.</a:t>
            </a:r>
          </a:p>
          <a:p>
            <a:pPr marL="457200" indent="-457200">
              <a:buFont typeface="Arial" panose="020B0604020202020204" pitchFamily="34" charset="0"/>
              <a:buChar char="•"/>
            </a:pPr>
            <a:r>
              <a:rPr lang="en-US" sz="2600" b="1" dirty="0">
                <a:solidFill>
                  <a:schemeClr val="accent2"/>
                </a:solidFill>
              </a:rPr>
              <a:t>The marriage promise is a symbol of the covenant-keeping nature of God.</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pic>
        <p:nvPicPr>
          <p:cNvPr id="7170" name="Picture 2" descr="The Last Supper, New Covenant - The Lord's Suppe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83" y="3304699"/>
            <a:ext cx="1666161" cy="111077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ainbow over Maui Mountains Photograph by Elaine Haakenson"/>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101" y="1776626"/>
            <a:ext cx="16129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ALVARY BAPTIST CHURCH - Welcome"/>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40" y="4733871"/>
            <a:ext cx="1666161" cy="114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4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4 Traditional Wedding Vows from Around The World | Happy Wedding App"/>
          <p:cNvPicPr>
            <a:picLocks noGrp="1" noRot="1" noChangeAspect="1" noMove="1" noResize="1" noEditPoints="1" noAdjustHandles="1" noChangeArrowheads="1" noChangeShapeType="1" noCrop="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0837" y="3934947"/>
            <a:ext cx="3362325" cy="19152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19200" y="1117949"/>
            <a:ext cx="76581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Marriage: A spiritual picture of the New Covenant</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295400" y="1619696"/>
            <a:ext cx="7524750"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n w="0"/>
                <a:solidFill>
                  <a:schemeClr val="tx1"/>
                </a:solidFill>
                <a:effectLst>
                  <a:outerShdw blurRad="38100" dist="19050" dir="2700000" algn="tl" rotWithShape="0">
                    <a:schemeClr val="dk1">
                      <a:alpha val="40000"/>
                    </a:schemeClr>
                  </a:outerShdw>
                </a:effectLst>
              </a:rPr>
              <a:t>Every part of the Christian life rests on the fact that God does not lie and is committed to keeping His covenant. The Christian couple should reflect that part of God’s character and nature in their marriage relationship as well. Christian marriage should be a spiritual picture of the relationship Jesus has with His bride, the church</a:t>
            </a:r>
            <a:r>
              <a:rPr lang="en-US" sz="2000" dirty="0">
                <a:ln w="0"/>
                <a:solidFill>
                  <a:schemeClr val="tx1"/>
                </a:solidFill>
                <a:effectLst>
                  <a:outerShdw blurRad="38100" dist="19050" dir="2700000" algn="tl" rotWithShape="0">
                    <a:schemeClr val="dk1">
                      <a:alpha val="40000"/>
                    </a:schemeClr>
                  </a:outerShdw>
                </a:effectLst>
              </a:rPr>
              <a:t>.</a:t>
            </a:r>
          </a:p>
        </p:txBody>
      </p:sp>
      <p:pic>
        <p:nvPicPr>
          <p:cNvPr id="9" name="Picture 8"/>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108747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2819400" y="1295515"/>
            <a:ext cx="76581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Marriage: Covenant and companionship</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971800" y="1969041"/>
            <a:ext cx="5905500" cy="32162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900" b="1" i="1" dirty="0">
                <a:solidFill>
                  <a:schemeClr val="accent2"/>
                </a:solidFill>
              </a:rPr>
              <a:t>Adam and Eve</a:t>
            </a:r>
            <a:r>
              <a:rPr lang="en-US" sz="2900" dirty="0">
                <a:solidFill>
                  <a:schemeClr val="accent2"/>
                </a:solidFill>
              </a:rPr>
              <a:t>—</a:t>
            </a:r>
            <a:r>
              <a:rPr lang="en-US" sz="2400" dirty="0">
                <a:solidFill>
                  <a:schemeClr val="accent2"/>
                </a:solidFill>
              </a:rPr>
              <a:t>Genesis 2:20-24</a:t>
            </a:r>
          </a:p>
          <a:p>
            <a:pPr marL="457200" indent="-457200">
              <a:buFont typeface="Arial" panose="020B0604020202020204" pitchFamily="34" charset="0"/>
              <a:buChar char="•"/>
            </a:pPr>
            <a:r>
              <a:rPr lang="en-US" sz="2900" b="1" i="1" dirty="0">
                <a:solidFill>
                  <a:schemeClr val="accent2"/>
                </a:solidFill>
              </a:rPr>
              <a:t>Two people in companionship with each other and with God create a strong bond</a:t>
            </a:r>
            <a:r>
              <a:rPr lang="en-US" sz="2900" dirty="0">
                <a:solidFill>
                  <a:schemeClr val="accent2"/>
                </a:solidFill>
              </a:rPr>
              <a:t>—</a:t>
            </a:r>
            <a:r>
              <a:rPr lang="en-US" sz="2400" dirty="0">
                <a:solidFill>
                  <a:schemeClr val="accent2"/>
                </a:solidFill>
              </a:rPr>
              <a:t>Ecclesiastes 4:9-12</a:t>
            </a:r>
          </a:p>
          <a:p>
            <a:pPr marL="457200" indent="-457200">
              <a:buFont typeface="Arial" panose="020B0604020202020204" pitchFamily="34" charset="0"/>
              <a:buChar char="•"/>
            </a:pPr>
            <a:r>
              <a:rPr lang="en-US" sz="2900" b="1" i="1" dirty="0">
                <a:solidFill>
                  <a:schemeClr val="accent2"/>
                </a:solidFill>
              </a:rPr>
              <a:t>The Rock of Jesus supports a good marriage</a:t>
            </a:r>
            <a:r>
              <a:rPr lang="en-US" sz="2900" dirty="0">
                <a:solidFill>
                  <a:schemeClr val="accent2"/>
                </a:solidFill>
              </a:rPr>
              <a:t>—</a:t>
            </a:r>
            <a:r>
              <a:rPr lang="en-US" sz="2400" i="1" dirty="0">
                <a:solidFill>
                  <a:schemeClr val="accent2"/>
                </a:solidFill>
              </a:rPr>
              <a:t>Matthew 7:24-27</a:t>
            </a:r>
            <a:endParaRPr lang="en-US" sz="2900" i="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pic>
        <p:nvPicPr>
          <p:cNvPr id="6146" name="Picture 2" descr="Marriage Triangle – From A Pastor's Heart"/>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34417"/>
            <a:ext cx="2651725" cy="1932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Grp="1" noRot="1" noChangeAspect="1" noMove="1" noResize="1" noEditPoints="1" noAdjustHandles="1" noChangeArrowheads="1" noChangeShapeType="1" noCrop="1"/>
          </p:cNvPicPr>
          <p:nvPr/>
        </p:nvPicPr>
        <p:blipFill>
          <a:blip r:embed="rId5"/>
          <a:stretch>
            <a:fillRect/>
          </a:stretch>
        </p:blipFill>
        <p:spPr>
          <a:xfrm>
            <a:off x="199470" y="1650586"/>
            <a:ext cx="2667000" cy="2171700"/>
          </a:xfrm>
          <a:prstGeom prst="rect">
            <a:avLst/>
          </a:prstGeom>
        </p:spPr>
      </p:pic>
    </p:spTree>
    <p:extLst>
      <p:ext uri="{BB962C8B-B14F-4D97-AF65-F5344CB8AC3E}">
        <p14:creationId xmlns:p14="http://schemas.microsoft.com/office/powerpoint/2010/main" val="21987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3800056400"/>
              </p:ext>
            </p:extLst>
          </p:nvPr>
        </p:nvGraphicFramePr>
        <p:xfrm>
          <a:off x="419100" y="1676400"/>
          <a:ext cx="8305800" cy="301752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Divorce is NOT God’s design</a:t>
                      </a: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rPr>
                        <a:t>Divorce breaks two covenants</a:t>
                      </a:r>
                      <a:r>
                        <a:rPr lang="en-US" sz="2400" b="0" dirty="0">
                          <a:solidFill>
                            <a:schemeClr val="tx1"/>
                          </a:solidFill>
                          <a:effectLst/>
                        </a:rPr>
                        <a:t>—between</a:t>
                      </a:r>
                      <a:r>
                        <a:rPr lang="en-US" sz="2400" b="0" baseline="0" dirty="0">
                          <a:solidFill>
                            <a:schemeClr val="tx1"/>
                          </a:solidFill>
                          <a:effectLst/>
                        </a:rPr>
                        <a:t> the two people and between the people and God</a:t>
                      </a:r>
                      <a:endParaRPr lang="en-US" sz="24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Divorce is often</a:t>
                      </a:r>
                      <a:r>
                        <a:rPr lang="en-US" sz="2400" b="1" baseline="0" dirty="0"/>
                        <a:t> the result </a:t>
                      </a:r>
                      <a:r>
                        <a:rPr lang="en-US" sz="2400" b="0" baseline="0" dirty="0"/>
                        <a:t>of not building a relationship on God’s foundation</a:t>
                      </a:r>
                      <a:endParaRPr lang="en-US" sz="24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Divorce is a forgivable sin, </a:t>
                      </a:r>
                      <a:r>
                        <a:rPr lang="en-US" sz="2400" b="0" dirty="0"/>
                        <a:t>but should try to be avoided</a:t>
                      </a:r>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883123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80309" y="1554324"/>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Cord of 3 Strands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53045" y="2139099"/>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800" b="1" dirty="0">
                <a:solidFill>
                  <a:schemeClr val="accent2"/>
                </a:solidFill>
              </a:rPr>
              <a:t>Ecclesiastes 4:9-12</a:t>
            </a:r>
          </a:p>
          <a:p>
            <a:pPr marL="457200" indent="-457200">
              <a:buFont typeface="Arial" panose="020B0604020202020204" pitchFamily="34" charset="0"/>
              <a:buChar char="•"/>
            </a:pPr>
            <a:r>
              <a:rPr lang="en-US" sz="2800" b="1" dirty="0">
                <a:solidFill>
                  <a:schemeClr val="accent2"/>
                </a:solidFill>
              </a:rPr>
              <a:t>Solomon says that two people working together can overcome much, but that a third cord gives the added strength when life become too much for the two.</a:t>
            </a:r>
          </a:p>
          <a:p>
            <a:pPr marL="457200" indent="-457200">
              <a:buFont typeface="Arial" panose="020B0604020202020204" pitchFamily="34" charset="0"/>
              <a:buChar char="•"/>
            </a:pPr>
            <a:r>
              <a:rPr lang="en-US" sz="2800" b="1" dirty="0">
                <a:solidFill>
                  <a:schemeClr val="accent2"/>
                </a:solidFill>
              </a:rPr>
              <a:t>The “third strand” is Jesus holding the couple together when the pressure comes.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pic>
        <p:nvPicPr>
          <p:cNvPr id="8194" name="Picture 2" descr="Three strands of rope Images, Stock Photos &amp; Vectors | Shutterstock"/>
          <p:cNvPicPr>
            <a:picLocks noGrp="1" noRot="1" noChangeAspect="1" noMove="1" noResize="1" noEditPoints="1" noAdjustHandles="1" noChangeArrowheads="1" noChangeShapeType="1" noCrop="1"/>
          </p:cNvPicPr>
          <p:nvPr/>
        </p:nvPicPr>
        <p:blipFill rotWithShape="1">
          <a:blip r:embed="rId4">
            <a:extLst>
              <a:ext uri="{BEBA8EAE-BF5A-486C-A8C5-ECC9F3942E4B}">
                <a14:imgProps xmlns:a14="http://schemas.microsoft.com/office/drawing/2010/main">
                  <a14:imgLayer r:embed="rId5">
                    <a14:imgEffect>
                      <a14:backgroundRemoval t="357" b="92143" l="9827" r="89017"/>
                    </a14:imgEffect>
                  </a14:imgLayer>
                </a14:imgProps>
              </a:ext>
              <a:ext uri="{28A0092B-C50C-407E-A947-70E740481C1C}">
                <a14:useLocalDpi xmlns:a14="http://schemas.microsoft.com/office/drawing/2010/main" val="0"/>
              </a:ext>
            </a:extLst>
          </a:blip>
          <a:srcRect b="9167"/>
          <a:stretch/>
        </p:blipFill>
        <p:spPr bwMode="auto">
          <a:xfrm>
            <a:off x="-20782" y="2139099"/>
            <a:ext cx="2382982" cy="350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6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learn God’s definition of marriage</a:t>
            </a:r>
          </a:p>
          <a:p>
            <a:pPr marL="514350" indent="-514350">
              <a:buAutoNum type="arabicPeriod"/>
            </a:pPr>
            <a:r>
              <a:rPr lang="en-US" sz="2800" dirty="0"/>
              <a:t>To understand that covenant is the foundation upon which marriage is built</a:t>
            </a:r>
          </a:p>
          <a:p>
            <a:pPr marL="514350" indent="-514350">
              <a:buAutoNum type="arabicPeriod"/>
            </a:pPr>
            <a:r>
              <a:rPr lang="en-US" sz="2800" dirty="0"/>
              <a:t>To know that the closer a couple is to Christ, the stronger their marriage relationship will be</a:t>
            </a:r>
          </a:p>
          <a:p>
            <a:endParaRPr lang="en-US" sz="2800" b="1"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3352799" y="1554324"/>
            <a:ext cx="543791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marriage triangle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352799" y="2139099"/>
            <a:ext cx="5510645"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800" b="1" dirty="0">
                <a:solidFill>
                  <a:schemeClr val="accent2"/>
                </a:solidFill>
              </a:rPr>
              <a:t>Christ is the one who completes the marriage relationship.</a:t>
            </a:r>
          </a:p>
          <a:p>
            <a:pPr marL="457200" indent="-457200">
              <a:buFont typeface="Arial" panose="020B0604020202020204" pitchFamily="34" charset="0"/>
              <a:buChar char="•"/>
            </a:pPr>
            <a:r>
              <a:rPr lang="en-US" sz="2800" b="1" dirty="0">
                <a:solidFill>
                  <a:schemeClr val="accent2"/>
                </a:solidFill>
              </a:rPr>
              <a:t>He gives the grace needed for each day.</a:t>
            </a:r>
          </a:p>
          <a:p>
            <a:pPr marL="457200" indent="-457200">
              <a:buFont typeface="Arial" panose="020B0604020202020204" pitchFamily="34" charset="0"/>
              <a:buChar char="•"/>
            </a:pPr>
            <a:r>
              <a:rPr lang="en-US" sz="2800" b="1" dirty="0">
                <a:solidFill>
                  <a:schemeClr val="accent2"/>
                </a:solidFill>
              </a:rPr>
              <a:t>He gives the wisdom and strength the couple needs to face problems that arise.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pic>
        <p:nvPicPr>
          <p:cNvPr id="9218" name="Picture 2" descr="6 Tips to Create A Fruitful Marriage Relationship - Hope Joy in Christ"/>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14667"/>
          <a:stretch/>
        </p:blipFill>
        <p:spPr bwMode="auto">
          <a:xfrm>
            <a:off x="152400" y="2474170"/>
            <a:ext cx="2970988" cy="25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3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3288316270"/>
              </p:ext>
            </p:extLst>
          </p:nvPr>
        </p:nvGraphicFramePr>
        <p:xfrm>
          <a:off x="419100" y="1676400"/>
          <a:ext cx="8305800" cy="370332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Jesus’ active authority in marriage provides</a:t>
                      </a: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rPr>
                        <a:t>Grace to cover sin</a:t>
                      </a:r>
                      <a:endParaRPr lang="en-US" sz="20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Love to help</a:t>
                      </a:r>
                      <a:r>
                        <a:rPr lang="en-US" sz="2000" b="1" baseline="0" dirty="0"/>
                        <a:t> forgive</a:t>
                      </a:r>
                      <a:endParaRPr lang="en-US" sz="20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Solutions</a:t>
                      </a:r>
                      <a:r>
                        <a:rPr lang="en-US" sz="2000" b="1" baseline="0" dirty="0"/>
                        <a:t> to problems</a:t>
                      </a:r>
                      <a:endParaRPr lang="en-US" sz="2000" b="0" dirty="0"/>
                    </a:p>
                  </a:txBody>
                  <a:tcPr marT="182880">
                    <a:solidFill>
                      <a:schemeClr val="accent2">
                        <a:lumMod val="20000"/>
                        <a:lumOff val="80000"/>
                      </a:schemeClr>
                    </a:solidFill>
                  </a:tcPr>
                </a:tc>
                <a:extLst>
                  <a:ext uri="{0D108BD9-81ED-4DB2-BD59-A6C34878D82A}">
                    <a16:rowId xmlns:a16="http://schemas.microsoft.com/office/drawing/2014/main" val="10003"/>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Healing</a:t>
                      </a:r>
                      <a:r>
                        <a:rPr lang="en-US" sz="2000" b="1" baseline="0" dirty="0"/>
                        <a:t> for pain</a:t>
                      </a:r>
                      <a:endParaRPr lang="en-US" sz="2000" b="0" baseline="0" dirty="0"/>
                    </a:p>
                  </a:txBody>
                  <a:tcPr marT="182880">
                    <a:solidFill>
                      <a:schemeClr val="accent2">
                        <a:lumMod val="40000"/>
                        <a:lumOff val="60000"/>
                      </a:schemeClr>
                    </a:solidFill>
                  </a:tcPr>
                </a:tc>
                <a:extLst>
                  <a:ext uri="{0D108BD9-81ED-4DB2-BD59-A6C34878D82A}">
                    <a16:rowId xmlns:a16="http://schemas.microsoft.com/office/drawing/2014/main" val="2380786744"/>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Hope in a foundation</a:t>
                      </a:r>
                      <a:r>
                        <a:rPr lang="en-US" sz="2000" b="1" baseline="0" dirty="0"/>
                        <a:t> that does not move</a:t>
                      </a:r>
                      <a:r>
                        <a:rPr lang="en-US" sz="2000" b="1" dirty="0"/>
                        <a:t> </a:t>
                      </a:r>
                    </a:p>
                  </a:txBody>
                  <a:tcPr marT="182880">
                    <a:solidFill>
                      <a:schemeClr val="accent2">
                        <a:lumMod val="20000"/>
                        <a:lumOff val="80000"/>
                      </a:schemeClr>
                    </a:solidFill>
                  </a:tcPr>
                </a:tc>
                <a:extLst>
                  <a:ext uri="{0D108BD9-81ED-4DB2-BD59-A6C34878D82A}">
                    <a16:rowId xmlns:a16="http://schemas.microsoft.com/office/drawing/2014/main" val="501367911"/>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A reason to stay together</a:t>
                      </a:r>
                      <a:endParaRPr lang="en-US" sz="2000" b="0" dirty="0"/>
                    </a:p>
                  </a:txBody>
                  <a:tcPr marT="182880">
                    <a:solidFill>
                      <a:schemeClr val="accent2">
                        <a:lumMod val="40000"/>
                        <a:lumOff val="60000"/>
                      </a:schemeClr>
                    </a:solidFill>
                  </a:tcPr>
                </a:tc>
                <a:extLst>
                  <a:ext uri="{0D108BD9-81ED-4DB2-BD59-A6C34878D82A}">
                    <a16:rowId xmlns:a16="http://schemas.microsoft.com/office/drawing/2014/main" val="2371421214"/>
                  </a:ext>
                </a:extLst>
              </a:tr>
            </a:tbl>
          </a:graphicData>
        </a:graphic>
      </p:graphicFrame>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418650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344"/>
            <a:ext cx="73533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SUMMARY OF PRINCIPLES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1727618"/>
            <a:ext cx="75438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anose="020B0604020202020204" pitchFamily="34" charset="0"/>
              <a:buChar char="•"/>
            </a:pPr>
            <a:r>
              <a:rPr lang="en-US" sz="2400" dirty="0">
                <a:solidFill>
                  <a:schemeClr val="accent3">
                    <a:lumMod val="50000"/>
                  </a:schemeClr>
                </a:solidFill>
              </a:rPr>
              <a:t>Integrity and strength of everything built in life is determined by the foundation upon which it is built.</a:t>
            </a:r>
          </a:p>
          <a:p>
            <a:pPr marL="457200" indent="-457200">
              <a:buFont typeface="Arial" panose="020B0604020202020204" pitchFamily="34" charset="0"/>
              <a:buChar char="•"/>
            </a:pPr>
            <a:r>
              <a:rPr lang="en-US" sz="2400" dirty="0">
                <a:solidFill>
                  <a:schemeClr val="accent6">
                    <a:lumMod val="75000"/>
                  </a:schemeClr>
                </a:solidFill>
              </a:rPr>
              <a:t>The foundation upon which marriage is built is covenant. Without it, marriage has no strength.</a:t>
            </a:r>
          </a:p>
          <a:p>
            <a:pPr marL="457200" indent="-457200">
              <a:buFont typeface="Arial" panose="020B0604020202020204" pitchFamily="34" charset="0"/>
              <a:buChar char="•"/>
            </a:pPr>
            <a:r>
              <a:rPr lang="en-US" sz="2400" dirty="0">
                <a:solidFill>
                  <a:schemeClr val="accent2">
                    <a:lumMod val="50000"/>
                  </a:schemeClr>
                </a:solidFill>
              </a:rPr>
              <a:t>The power of this covenant is found in the Christian couple doing the things God asks of them in the relationship.</a:t>
            </a:r>
          </a:p>
          <a:p>
            <a:pPr marL="457200" indent="-457200">
              <a:buFont typeface="Arial" panose="020B0604020202020204" pitchFamily="34" charset="0"/>
              <a:buChar char="•"/>
            </a:pPr>
            <a:r>
              <a:rPr lang="en-US" sz="2400" dirty="0">
                <a:solidFill>
                  <a:schemeClr val="accent6">
                    <a:lumMod val="75000"/>
                  </a:schemeClr>
                </a:solidFill>
              </a:rPr>
              <a:t>Beyond that, their covenant relationship will be protected as they seek Christ first in their personal lives and allow Him to be central in their relationship with one another.</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394425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sp>
        <p:nvSpPr>
          <p:cNvPr id="14" name="TextBox 13"/>
          <p:cNvSpPr txBox="1"/>
          <p:nvPr/>
        </p:nvSpPr>
        <p:spPr>
          <a:xfrm>
            <a:off x="304800" y="1727618"/>
            <a:ext cx="85725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accent2">
                    <a:lumMod val="75000"/>
                  </a:schemeClr>
                </a:solidFill>
              </a:rPr>
              <a:t>When these things are in place, God’s promise to the husband and wife is clear. No storm in life will ever have the power to destroy their relationship or their home. They will live under the blessing of God. It is then that God is pleased.</a:t>
            </a:r>
          </a:p>
        </p:txBody>
      </p:sp>
      <p:pic>
        <p:nvPicPr>
          <p:cNvPr id="9" name="Picture 8"/>
          <p:cNvPicPr>
            <a:picLocks noChangeAspect="1"/>
          </p:cNvPicPr>
          <p:nvPr/>
        </p:nvPicPr>
        <p:blipFill>
          <a:blip r:embed="rId3"/>
          <a:stretch>
            <a:fillRect/>
          </a:stretch>
        </p:blipFill>
        <p:spPr>
          <a:xfrm>
            <a:off x="0" y="6005512"/>
            <a:ext cx="9144000" cy="852488"/>
          </a:xfrm>
          <a:prstGeom prst="rect">
            <a:avLst/>
          </a:prstGeom>
        </p:spPr>
      </p:pic>
      <p:sp>
        <p:nvSpPr>
          <p:cNvPr id="10" name="Title 1"/>
          <p:cNvSpPr>
            <a:spLocks noGrp="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216899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186344"/>
            <a:ext cx="7734300" cy="3046988"/>
          </a:xfrm>
          <a:prstGeom prst="rect">
            <a:avLst/>
          </a:prstGeom>
          <a:noFill/>
        </p:spPr>
        <p:txBody>
          <a:bodyPr wrap="square" rtlCol="0">
            <a:spAutoFit/>
          </a:bodyPr>
          <a:lstStyle/>
          <a:p>
            <a:r>
              <a:rPr lang="en-US" sz="3200" b="1" dirty="0">
                <a:solidFill>
                  <a:srgbClr val="0070C0"/>
                </a:solidFill>
              </a:rPr>
              <a:t>Discuss the following definition of marriage: </a:t>
            </a:r>
          </a:p>
          <a:p>
            <a:endParaRPr lang="en-US" sz="3200" b="1" i="1" dirty="0">
              <a:solidFill>
                <a:srgbClr val="0070C0"/>
              </a:solidFill>
            </a:endParaRPr>
          </a:p>
          <a:p>
            <a:r>
              <a:rPr lang="en-US" sz="3200" i="1" dirty="0">
                <a:solidFill>
                  <a:srgbClr val="0070C0"/>
                </a:solidFill>
              </a:rPr>
              <a:t>Marriage is the binding covenant agreement between one man and one woman who commit themselves before God to be each other's companion for life.</a:t>
            </a:r>
            <a:endParaRPr lang="en-US" sz="3200" i="1" u="sng" dirty="0">
              <a:solidFill>
                <a:srgbClr val="0070C0"/>
              </a:solidFill>
              <a:effectLst>
                <a:outerShdw blurRad="38100" dist="38100" dir="2700000" algn="tl">
                  <a:srgbClr val="000000">
                    <a:alpha val="43137"/>
                  </a:srgbClr>
                </a:outerShdw>
              </a:effectLst>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265629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495300" y="2057400"/>
            <a:ext cx="8153400" cy="26776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0070C0"/>
                </a:solidFill>
              </a:rPr>
              <a:t>What part does “covenant” play in the marriage relationship between the husband and the wife? </a:t>
            </a:r>
          </a:p>
          <a:p>
            <a:endParaRPr lang="en-US" sz="2800" dirty="0">
              <a:solidFill>
                <a:srgbClr val="0070C0"/>
              </a:solidFill>
            </a:endParaRPr>
          </a:p>
          <a:p>
            <a:r>
              <a:rPr lang="en-US" sz="2800" dirty="0">
                <a:solidFill>
                  <a:srgbClr val="0070C0"/>
                </a:solidFill>
              </a:rPr>
              <a:t>Remember, in this lesson, “covenant” is defined as a binding agreement between two people.</a:t>
            </a:r>
            <a:br>
              <a:rPr lang="en-US" sz="2800" dirty="0"/>
            </a:br>
            <a:endParaRPr lang="en-US" sz="28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3504003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495300" y="2057400"/>
            <a:ext cx="8153400" cy="22467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0070C0"/>
                </a:solidFill>
              </a:rPr>
              <a:t>Why is “commitment” important in marriage? </a:t>
            </a:r>
          </a:p>
          <a:p>
            <a:endParaRPr lang="en-US" sz="2800" dirty="0">
              <a:solidFill>
                <a:srgbClr val="0070C0"/>
              </a:solidFill>
            </a:endParaRPr>
          </a:p>
          <a:p>
            <a:r>
              <a:rPr lang="en-US" sz="2800" dirty="0">
                <a:solidFill>
                  <a:srgbClr val="0070C0"/>
                </a:solidFill>
              </a:rPr>
              <a:t>Who is to make this commitment – the husband or the wife, or both?</a:t>
            </a:r>
            <a:br>
              <a:rPr lang="en-US" sz="2800" dirty="0"/>
            </a:br>
            <a:endParaRPr lang="en-US" sz="28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428122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495300" y="1681903"/>
            <a:ext cx="8153400"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0070C0"/>
                </a:solidFill>
              </a:rPr>
              <a:t>Discuss the fact that a marriage provides a companion for the husband and the wife for life.</a:t>
            </a:r>
          </a:p>
          <a:p>
            <a:endParaRPr lang="en-US" sz="2800" dirty="0">
              <a:solidFill>
                <a:srgbClr val="0070C0"/>
              </a:solidFill>
            </a:endParaRPr>
          </a:p>
          <a:p>
            <a:r>
              <a:rPr lang="en-US" sz="2800" dirty="0">
                <a:solidFill>
                  <a:srgbClr val="0070C0"/>
                </a:solidFill>
              </a:rPr>
              <a:t>What is a companion? </a:t>
            </a:r>
          </a:p>
          <a:p>
            <a:endParaRPr lang="en-US" sz="2800" dirty="0">
              <a:solidFill>
                <a:srgbClr val="0070C0"/>
              </a:solidFill>
            </a:endParaRPr>
          </a:p>
          <a:p>
            <a:r>
              <a:rPr lang="en-US" sz="2800" dirty="0">
                <a:solidFill>
                  <a:srgbClr val="0070C0"/>
                </a:solidFill>
              </a:rPr>
              <a:t>How is the companion instructed to treat their spouse? </a:t>
            </a:r>
          </a:p>
          <a:p>
            <a:endParaRPr lang="en-US" sz="2800" dirty="0">
              <a:solidFill>
                <a:srgbClr val="0070C0"/>
              </a:solidFill>
            </a:endParaRPr>
          </a:p>
          <a:p>
            <a:r>
              <a:rPr lang="en-US" sz="2800" dirty="0">
                <a:solidFill>
                  <a:srgbClr val="0070C0"/>
                </a:solidFill>
              </a:rPr>
              <a:t>Why is this so important?</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232263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sp>
        <p:nvSpPr>
          <p:cNvPr id="14" name="TextBox 13"/>
          <p:cNvSpPr txBox="1"/>
          <p:nvPr/>
        </p:nvSpPr>
        <p:spPr>
          <a:xfrm>
            <a:off x="495300" y="1681903"/>
            <a:ext cx="8153400" cy="31085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0070C0"/>
                </a:solidFill>
              </a:rPr>
              <a:t>Read Malachi 2:13-16 </a:t>
            </a:r>
            <a:r>
              <a:rPr lang="en-US" sz="2800" dirty="0">
                <a:solidFill>
                  <a:srgbClr val="0070C0"/>
                </a:solidFill>
              </a:rPr>
              <a:t>where God said He hates divorce.</a:t>
            </a:r>
          </a:p>
          <a:p>
            <a:endParaRPr lang="en-US" sz="2800" dirty="0">
              <a:solidFill>
                <a:srgbClr val="0070C0"/>
              </a:solidFill>
            </a:endParaRPr>
          </a:p>
          <a:p>
            <a:r>
              <a:rPr lang="en-US" sz="2800" dirty="0">
                <a:solidFill>
                  <a:srgbClr val="0070C0"/>
                </a:solidFill>
              </a:rPr>
              <a:t>•Discuss how a couple can avoid divorce.</a:t>
            </a:r>
          </a:p>
          <a:p>
            <a:endParaRPr lang="en-US" sz="2800" dirty="0">
              <a:solidFill>
                <a:srgbClr val="0070C0"/>
              </a:solidFill>
            </a:endParaRPr>
          </a:p>
          <a:p>
            <a:r>
              <a:rPr lang="en-US" sz="2800" dirty="0">
                <a:solidFill>
                  <a:srgbClr val="0070C0"/>
                </a:solidFill>
              </a:rPr>
              <a:t>•What are the consequences of a husband or wife breaking their covenant with one another?</a:t>
            </a:r>
          </a:p>
        </p:txBody>
      </p:sp>
      <p:pic>
        <p:nvPicPr>
          <p:cNvPr id="7" name="Picture 6"/>
          <p:cNvPicPr>
            <a:picLocks noChangeAspect="1"/>
          </p:cNvPicPr>
          <p:nvPr/>
        </p:nvPicPr>
        <p:blipFill>
          <a:blip r:embed="rId3"/>
          <a:stretch>
            <a:fillRect/>
          </a:stretch>
        </p:blipFill>
        <p:spPr>
          <a:xfrm>
            <a:off x="0" y="6005512"/>
            <a:ext cx="9144000" cy="852488"/>
          </a:xfrm>
          <a:prstGeom prst="rect">
            <a:avLst/>
          </a:prstGeom>
        </p:spPr>
      </p:pic>
      <p:sp>
        <p:nvSpPr>
          <p:cNvPr id="8" name="Title 1"/>
          <p:cNvSpPr>
            <a:spLocks noGrp="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180148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215553"/>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1738773"/>
            <a:ext cx="86106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Therefore, everyone who hears these words of mine and puts them into practice is like a wise man who built his house on the rock. The rain came down, the streams rose, and the winds blew and beat against that house; yet it did not fall, because it had its foundation on the rock. But everyone who hears these words of mine and does not put them into practice is like a foolish man who built his house on sand. The rain came down, the streams rose, and the winds blew and beat against that house, and it fell with a great crash.</a:t>
            </a:r>
          </a:p>
          <a:p>
            <a:endParaRPr lang="en-US" sz="2400" dirty="0"/>
          </a:p>
          <a:p>
            <a:r>
              <a:rPr lang="en-US" sz="2400" dirty="0"/>
              <a:t>Matthew 7:24-27</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txBox="1">
            <a:spLocks noGrp="1" noRot="1" noMove="1" noResize="1" noEditPoints="1" noAdjustHandles="1" noChangeArrowheads="1" noChangeShapeType="1"/>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Foundation of MARRIAGE</a:t>
            </a:r>
            <a:endParaRPr lang="en-US" sz="4800" b="1" dirty="0">
              <a:latin typeface="Impact" pitchFamily="34" charset="0"/>
            </a:endParaRPr>
          </a:p>
        </p:txBody>
      </p:sp>
      <p:grpSp>
        <p:nvGrpSpPr>
          <p:cNvPr id="10" name="Group 9">
            <a:extLst>
              <a:ext uri="{FF2B5EF4-FFF2-40B4-BE49-F238E27FC236}">
                <a16:creationId xmlns:a16="http://schemas.microsoft.com/office/drawing/2014/main" id="{7DBE3076-8665-9F3E-B558-EEDD873CBCDE}"/>
              </a:ext>
            </a:extLst>
          </p:cNvPr>
          <p:cNvGrpSpPr/>
          <p:nvPr/>
        </p:nvGrpSpPr>
        <p:grpSpPr>
          <a:xfrm>
            <a:off x="3186112" y="4809983"/>
            <a:ext cx="2771775" cy="1399655"/>
            <a:chOff x="2638425" y="4117777"/>
            <a:chExt cx="3867150" cy="2158678"/>
          </a:xfrm>
        </p:grpSpPr>
        <p:pic>
          <p:nvPicPr>
            <p:cNvPr id="11" name="Picture 2" descr="Open Bible transparent PNG - StickPNG">
              <a:extLst>
                <a:ext uri="{FF2B5EF4-FFF2-40B4-BE49-F238E27FC236}">
                  <a16:creationId xmlns:a16="http://schemas.microsoft.com/office/drawing/2014/main" id="{EFB24C92-DA62-0730-D143-88B57FCA67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weapon&#10;&#10;Description automatically generated">
              <a:extLst>
                <a:ext uri="{FF2B5EF4-FFF2-40B4-BE49-F238E27FC236}">
                  <a16:creationId xmlns:a16="http://schemas.microsoft.com/office/drawing/2014/main" id="{60E5B6A3-A91F-AA46-174A-2D5129217FFE}"/>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495300" y="1681903"/>
            <a:ext cx="8153400" cy="40318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0070C0"/>
                </a:solidFill>
              </a:rPr>
              <a:t>Review the “Cord of 3 Strands” and the “Marriage Triangle.”</a:t>
            </a:r>
          </a:p>
          <a:p>
            <a:endParaRPr lang="en-US" sz="2800" dirty="0">
              <a:solidFill>
                <a:srgbClr val="0070C0"/>
              </a:solidFill>
            </a:endParaRPr>
          </a:p>
          <a:p>
            <a:r>
              <a:rPr lang="en-US" sz="2400" dirty="0">
                <a:solidFill>
                  <a:srgbClr val="0070C0"/>
                </a:solidFill>
              </a:rPr>
              <a:t>•Discuss the fact that a marriage will become stronger as the husband and wife grow closer to Christ.</a:t>
            </a:r>
          </a:p>
          <a:p>
            <a:endParaRPr lang="en-US" sz="2400" dirty="0">
              <a:solidFill>
                <a:srgbClr val="0070C0"/>
              </a:solidFill>
            </a:endParaRPr>
          </a:p>
          <a:p>
            <a:r>
              <a:rPr lang="en-US" sz="2400" dirty="0">
                <a:solidFill>
                  <a:srgbClr val="0070C0"/>
                </a:solidFill>
              </a:rPr>
              <a:t>•Who is represented in this “cord of three strands?”</a:t>
            </a:r>
          </a:p>
          <a:p>
            <a:endParaRPr lang="en-US" sz="2400" dirty="0">
              <a:solidFill>
                <a:srgbClr val="0070C0"/>
              </a:solidFill>
            </a:endParaRPr>
          </a:p>
          <a:p>
            <a:r>
              <a:rPr lang="en-US" sz="2400" dirty="0">
                <a:solidFill>
                  <a:srgbClr val="0070C0"/>
                </a:solidFill>
              </a:rPr>
              <a:t>•Discuss the concept that a “cord of three strands” is strong and will not unravel.</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325840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ChangeAspect="1"/>
          </p:cNvPicPr>
          <p:nvPr/>
        </p:nvPicPr>
        <p:blipFill>
          <a:blip r:embed="rId2" cstate="print"/>
          <a:stretch>
            <a:fillRect/>
          </a:stretch>
        </p:blipFill>
        <p:spPr>
          <a:xfrm>
            <a:off x="304800" y="304800"/>
            <a:ext cx="762000" cy="1193271"/>
          </a:xfrm>
          <a:prstGeom prst="rect">
            <a:avLst/>
          </a:prstGeom>
        </p:spPr>
      </p:pic>
      <p:sp>
        <p:nvSpPr>
          <p:cNvPr id="12" name="TextBox 11"/>
          <p:cNvSpPr txBox="1"/>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452120" y="2145758"/>
            <a:ext cx="8153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dirty="0"/>
              <a:t>Prayerfully consider your own marriage. Does your marriage line up with the definition presented in this lesson? Write your thoughts.</a:t>
            </a:r>
          </a:p>
          <a:p>
            <a:pPr marL="514350" indent="-514350">
              <a:buFont typeface="+mj-lt"/>
              <a:buAutoNum type="arabicPeriod"/>
            </a:pPr>
            <a:endParaRPr lang="en-US" sz="2800" dirty="0"/>
          </a:p>
          <a:p>
            <a:pPr marL="514350" indent="-514350">
              <a:buFont typeface="+mj-lt"/>
              <a:buAutoNum type="arabicPeriod"/>
            </a:pPr>
            <a:r>
              <a:rPr lang="en-US" sz="2800" dirty="0"/>
              <a:t>Discuss with your spouse how your marriage can be improved. Are you good companions? As a couple, do you reflect Christ-like character? If not, discuss how you can improve this situation.</a:t>
            </a:r>
          </a:p>
        </p:txBody>
      </p:sp>
      <p:pic>
        <p:nvPicPr>
          <p:cNvPr id="7" name="Picture 6"/>
          <p:cNvPicPr>
            <a:picLocks noChangeAspect="1"/>
          </p:cNvPicPr>
          <p:nvPr/>
        </p:nvPicPr>
        <p:blipFill>
          <a:blip r:embed="rId3"/>
          <a:stretch>
            <a:fillRect/>
          </a:stretch>
        </p:blipFill>
        <p:spPr>
          <a:xfrm>
            <a:off x="0" y="6005512"/>
            <a:ext cx="9144000" cy="852488"/>
          </a:xfrm>
          <a:prstGeom prst="rect">
            <a:avLst/>
          </a:prstGeom>
        </p:spPr>
      </p:pic>
      <p:sp>
        <p:nvSpPr>
          <p:cNvPr id="8" name="Title 1"/>
          <p:cNvSpPr>
            <a:spLocks noGrp="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121810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Rot="1" noChangeAspect="1" noMove="1" noResize="1" noEditPoints="1" noAdjustHandles="1" noChangeArrowheads="1" noChangeShapeType="1" noCrop="1"/>
          </p:cNvPicPr>
          <p:nvPr/>
        </p:nvPicPr>
        <p:blipFill>
          <a:blip r:embed="rId2"/>
          <a:stretch>
            <a:fillRect/>
          </a:stretch>
        </p:blipFill>
        <p:spPr>
          <a:xfrm>
            <a:off x="990600" y="990600"/>
            <a:ext cx="7162800" cy="3836662"/>
          </a:xfrm>
          <a:prstGeom prst="rect">
            <a:avLst/>
          </a:prstGeom>
        </p:spPr>
      </p:pic>
      <p:sp>
        <p:nvSpPr>
          <p:cNvPr id="7" name="TextBox 6"/>
          <p:cNvSpPr txBox="1">
            <a:spLocks noGrp="1" noRot="1" noMove="1" noResize="1" noEditPoints="1" noAdjustHandles="1" noChangeArrowheads="1" noChangeShapeType="1"/>
          </p:cNvSpPr>
          <p:nvPr/>
        </p:nvSpPr>
        <p:spPr>
          <a:xfrm>
            <a:off x="990600" y="5088872"/>
            <a:ext cx="7162800" cy="954107"/>
          </a:xfrm>
          <a:prstGeom prst="rect">
            <a:avLst/>
          </a:prstGeom>
          <a:noFill/>
        </p:spPr>
        <p:txBody>
          <a:bodyPr wrap="square" rtlCol="0">
            <a:spAutoFit/>
          </a:bodyPr>
          <a:lstStyle/>
          <a:p>
            <a:pPr algn="ctr"/>
            <a:r>
              <a:rPr lang="en-US" sz="2800" dirty="0">
                <a:solidFill>
                  <a:srgbClr val="0070C0"/>
                </a:solidFill>
              </a:rPr>
              <a:t>A home that is not built on biblical principles will not last. It is like a house built on sand.</a:t>
            </a:r>
            <a:endParaRPr lang="en-US"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350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49807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Foundation of Marriage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2274464"/>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t>Foundations are intended to give stability and strength to the structures which are built upon them. In the key verse for this lesson Jesus reveals that the foundation for life, and therefore marriage, is nothing less than the Word of God.</a:t>
            </a:r>
            <a:endParaRPr lang="en-US" sz="3200" b="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1166756719"/>
              </p:ext>
            </p:extLst>
          </p:nvPr>
        </p:nvGraphicFramePr>
        <p:xfrm>
          <a:off x="419100" y="1676400"/>
          <a:ext cx="8305800" cy="3663613"/>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1027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rPr>
                        <a:t>Why is this foundation important?</a:t>
                      </a: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rPr>
                        <a:t>Jesus says </a:t>
                      </a:r>
                      <a:r>
                        <a:rPr lang="en-US" sz="2000" b="0" dirty="0">
                          <a:solidFill>
                            <a:schemeClr val="tx1"/>
                          </a:solidFill>
                          <a:effectLst/>
                        </a:rPr>
                        <a:t>that the practice</a:t>
                      </a:r>
                      <a:r>
                        <a:rPr lang="en-US" sz="2000" b="0" baseline="0" dirty="0">
                          <a:solidFill>
                            <a:schemeClr val="tx1"/>
                          </a:solidFill>
                          <a:effectLst/>
                        </a:rPr>
                        <a:t> of doing what God’s word says builds a foundation that helps us withstand the storms of life.</a:t>
                      </a:r>
                      <a:endParaRPr lang="en-US" sz="20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If the family is the foundation of society</a:t>
                      </a:r>
                      <a:r>
                        <a:rPr lang="en-US" sz="2000" b="1" baseline="0" dirty="0"/>
                        <a:t> </a:t>
                      </a:r>
                      <a:r>
                        <a:rPr lang="en-US" sz="2000" b="0" baseline="0" dirty="0"/>
                        <a:t>and marriage is the foundation of the family, then marriage needs to be held up by the firm foundation of God’s word in order to support a successful society.</a:t>
                      </a:r>
                      <a:endParaRPr lang="en-US" sz="20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Understanding marriage</a:t>
                      </a:r>
                      <a:r>
                        <a:rPr lang="en-US" sz="2000" b="1" baseline="0" dirty="0"/>
                        <a:t> as God defines it </a:t>
                      </a:r>
                      <a:r>
                        <a:rPr lang="en-US" sz="2000" b="0" baseline="0" dirty="0"/>
                        <a:t>is critical for it to the kind of foundation that establishes the family as a whole.</a:t>
                      </a:r>
                      <a:endParaRPr lang="en-US" sz="2000" b="0" dirty="0"/>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58203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Definition of Marriage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2302590"/>
            <a:ext cx="70104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Marriage is the binding covenant agreement between one man and one woman who commit themselves before God to be each other's companion for life.</a:t>
            </a:r>
            <a:endParaRPr lang="en-US" sz="2800" b="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147192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219200"/>
            <a:ext cx="7734300" cy="830997"/>
          </a:xfrm>
          <a:prstGeom prst="rect">
            <a:avLst/>
          </a:prstGeom>
          <a:noFill/>
        </p:spPr>
        <p:txBody>
          <a:bodyPr wrap="square" rtlCol="0">
            <a:spAutoFit/>
          </a:bodyPr>
          <a:lstStyle/>
          <a:p>
            <a:pPr algn="ctr"/>
            <a:r>
              <a:rPr lang="en-US" sz="2400" b="1" dirty="0">
                <a:solidFill>
                  <a:srgbClr val="0070C0"/>
                </a:solidFill>
                <a:effectLst>
                  <a:outerShdw blurRad="38100" dist="38100" dir="2700000" algn="tl">
                    <a:srgbClr val="000000">
                      <a:alpha val="43137"/>
                    </a:srgbClr>
                  </a:outerShdw>
                </a:effectLst>
              </a:rPr>
              <a:t>What makes a relationship between a woman and man a marriage?</a:t>
            </a:r>
          </a:p>
        </p:txBody>
      </p:sp>
      <p:graphicFrame>
        <p:nvGraphicFramePr>
          <p:cNvPr id="9" name="Table 8"/>
          <p:cNvGraphicFramePr>
            <a:graphicFrameLocks noGrp="1" noDrilldown="1" noMove="1" noResize="1"/>
          </p:cNvGraphicFramePr>
          <p:nvPr>
            <p:extLst>
              <p:ext uri="{D42A27DB-BD31-4B8C-83A1-F6EECF244321}">
                <p14:modId xmlns:p14="http://schemas.microsoft.com/office/powerpoint/2010/main" val="4105619291"/>
              </p:ext>
            </p:extLst>
          </p:nvPr>
        </p:nvGraphicFramePr>
        <p:xfrm>
          <a:off x="304800" y="2453640"/>
          <a:ext cx="8305800" cy="2617784"/>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299412">
                <a:tc gridSpan="2">
                  <a:txBody>
                    <a:bodyPr/>
                    <a:lstStyle/>
                    <a:p>
                      <a:pPr algn="ctr"/>
                      <a:r>
                        <a:rPr lang="en-US" sz="2800" dirty="0">
                          <a:solidFill>
                            <a:schemeClr val="bg1"/>
                          </a:solidFill>
                        </a:rPr>
                        <a:t>Marriage vs. Living Together</a:t>
                      </a:r>
                    </a:p>
                  </a:txBody>
                  <a:tcPr>
                    <a:solidFill>
                      <a:schemeClr val="tx1"/>
                    </a:solidFill>
                  </a:tcPr>
                </a:tc>
                <a:tc hMerge="1">
                  <a:txBody>
                    <a:bodyPr/>
                    <a:lstStyle/>
                    <a:p>
                      <a:pPr algn="ctr"/>
                      <a:endParaRPr lang="en-US" dirty="0"/>
                    </a:p>
                  </a:txBody>
                  <a:tcPr>
                    <a:solidFill>
                      <a:schemeClr val="bg2">
                        <a:lumMod val="25000"/>
                      </a:schemeClr>
                    </a:solidFill>
                  </a:tcPr>
                </a:tc>
                <a:extLst>
                  <a:ext uri="{0D108BD9-81ED-4DB2-BD59-A6C34878D82A}">
                    <a16:rowId xmlns:a16="http://schemas.microsoft.com/office/drawing/2014/main" val="2286202046"/>
                  </a:ext>
                </a:extLst>
              </a:tr>
              <a:tr h="257278">
                <a:tc>
                  <a:txBody>
                    <a:bodyPr/>
                    <a:lstStyle/>
                    <a:p>
                      <a:pPr algn="ctr"/>
                      <a:r>
                        <a:rPr lang="en-US" sz="2000" b="1" dirty="0">
                          <a:solidFill>
                            <a:schemeClr val="bg1"/>
                          </a:solidFill>
                        </a:rPr>
                        <a:t>Marriage</a:t>
                      </a:r>
                    </a:p>
                  </a:txBody>
                  <a:tcPr>
                    <a:solidFill>
                      <a:srgbClr val="C00000"/>
                    </a:solidFill>
                  </a:tcPr>
                </a:tc>
                <a:tc>
                  <a:txBody>
                    <a:bodyPr/>
                    <a:lstStyle/>
                    <a:p>
                      <a:pPr algn="ctr"/>
                      <a:r>
                        <a:rPr lang="en-US" sz="2000" b="1" dirty="0">
                          <a:solidFill>
                            <a:schemeClr val="bg1"/>
                          </a:solidFill>
                        </a:rPr>
                        <a:t>Living Together</a:t>
                      </a:r>
                    </a:p>
                  </a:txBody>
                  <a:tcPr>
                    <a:solidFill>
                      <a:schemeClr val="bg2">
                        <a:lumMod val="25000"/>
                      </a:schemeClr>
                    </a:solidFill>
                  </a:tcPr>
                </a:tc>
                <a:extLst>
                  <a:ext uri="{0D108BD9-81ED-4DB2-BD59-A6C34878D82A}">
                    <a16:rowId xmlns:a16="http://schemas.microsoft.com/office/drawing/2014/main" val="10000"/>
                  </a:ext>
                </a:extLst>
              </a:tr>
              <a:tr h="501172">
                <a:tc>
                  <a:txBody>
                    <a:bodyPr/>
                    <a:lstStyle/>
                    <a:p>
                      <a:r>
                        <a:rPr lang="en-US" sz="2000" b="1" dirty="0"/>
                        <a:t>Have</a:t>
                      </a:r>
                      <a:r>
                        <a:rPr lang="en-US" sz="2000" b="1" baseline="0" dirty="0"/>
                        <a:t> relationship</a:t>
                      </a:r>
                      <a:endParaRPr lang="en-US" sz="2000" b="1" dirty="0"/>
                    </a:p>
                  </a:txBody>
                  <a:tcPr/>
                </a:tc>
                <a:tc>
                  <a:txBody>
                    <a:bodyPr/>
                    <a:lstStyle/>
                    <a:p>
                      <a:r>
                        <a:rPr lang="en-US" sz="2000" b="1" dirty="0"/>
                        <a:t>Have relationship</a:t>
                      </a:r>
                    </a:p>
                  </a:txBody>
                  <a:tcPr/>
                </a:tc>
                <a:extLst>
                  <a:ext uri="{0D108BD9-81ED-4DB2-BD59-A6C34878D82A}">
                    <a16:rowId xmlns:a16="http://schemas.microsoft.com/office/drawing/2014/main" val="10001"/>
                  </a:ext>
                </a:extLst>
              </a:tr>
              <a:tr h="501172">
                <a:tc>
                  <a:txBody>
                    <a:bodyPr/>
                    <a:lstStyle/>
                    <a:p>
                      <a:r>
                        <a:rPr lang="en-US" sz="2000" b="1" dirty="0"/>
                        <a:t>Share home, food, bed</a:t>
                      </a:r>
                    </a:p>
                  </a:txBody>
                  <a:tcPr/>
                </a:tc>
                <a:tc>
                  <a:txBody>
                    <a:bodyPr/>
                    <a:lstStyle/>
                    <a:p>
                      <a:r>
                        <a:rPr lang="en-US" sz="2000" b="1" dirty="0"/>
                        <a:t>Share home, food,</a:t>
                      </a:r>
                      <a:r>
                        <a:rPr lang="en-US" sz="2000" b="1" baseline="0" dirty="0"/>
                        <a:t> bed</a:t>
                      </a:r>
                      <a:endParaRPr lang="en-US" sz="2000" b="1" dirty="0"/>
                    </a:p>
                  </a:txBody>
                  <a:tcPr/>
                </a:tc>
                <a:extLst>
                  <a:ext uri="{0D108BD9-81ED-4DB2-BD59-A6C34878D82A}">
                    <a16:rowId xmlns:a16="http://schemas.microsoft.com/office/drawing/2014/main" val="10002"/>
                  </a:ext>
                </a:extLst>
              </a:tr>
              <a:tr h="536896">
                <a:tc>
                  <a:txBody>
                    <a:bodyPr/>
                    <a:lstStyle/>
                    <a:p>
                      <a:r>
                        <a:rPr lang="en-US" sz="2000" b="1" dirty="0"/>
                        <a:t>In a divine</a:t>
                      </a:r>
                      <a:r>
                        <a:rPr lang="en-US" sz="2000" b="1" baseline="0" dirty="0"/>
                        <a:t> covenant with God and each other</a:t>
                      </a:r>
                      <a:endParaRPr lang="en-US" sz="2000" b="1" dirty="0"/>
                    </a:p>
                  </a:txBody>
                  <a:tcPr>
                    <a:solidFill>
                      <a:schemeClr val="accent2">
                        <a:lumMod val="60000"/>
                        <a:lumOff val="40000"/>
                      </a:schemeClr>
                    </a:solidFill>
                  </a:tcPr>
                </a:tc>
                <a:tc>
                  <a:txBody>
                    <a:bodyPr/>
                    <a:lstStyle/>
                    <a:p>
                      <a:pPr>
                        <a:buFont typeface="Arial" pitchFamily="34" charset="0"/>
                        <a:buNone/>
                      </a:pPr>
                      <a:r>
                        <a:rPr lang="en-US" sz="2000" b="1" dirty="0"/>
                        <a:t>NOT in covenant and can therefore</a:t>
                      </a:r>
                      <a:r>
                        <a:rPr lang="en-US" sz="2000" b="1" baseline="0" dirty="0"/>
                        <a:t> leave at will</a:t>
                      </a:r>
                      <a:endParaRPr lang="en-US" sz="2000" b="1" dirty="0"/>
                    </a:p>
                  </a:txBody>
                  <a:tcP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35040"/>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58203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COVENANT MAKES A MARRIAGE</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333500" y="2302590"/>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The thing that determines whether a man and woman ARE married can be summed up in one word: </a:t>
            </a:r>
            <a:r>
              <a:rPr lang="en-US" sz="2800" b="1" dirty="0"/>
              <a:t>COVENANT</a:t>
            </a:r>
            <a:r>
              <a:rPr lang="en-US" sz="2800" dirty="0"/>
              <a:t>. The word </a:t>
            </a:r>
            <a:r>
              <a:rPr lang="en-US" sz="2800" b="1" u="sng" dirty="0"/>
              <a:t>covenant</a:t>
            </a:r>
            <a:r>
              <a:rPr lang="en-US" sz="2800" dirty="0"/>
              <a:t> means: a formal, solemn, binding agreement, or promise usually under seal between two or more parties especially for the performance of some action. Marriage is a divine covenant.</a:t>
            </a:r>
            <a:endParaRPr lang="en-US" sz="2800" b="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Foundation of MARRIAGE</a:t>
            </a:r>
          </a:p>
        </p:txBody>
      </p:sp>
    </p:spTree>
    <p:extLst>
      <p:ext uri="{BB962C8B-B14F-4D97-AF65-F5344CB8AC3E}">
        <p14:creationId xmlns:p14="http://schemas.microsoft.com/office/powerpoint/2010/main" val="193996894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1764</TotalTime>
  <Words>1648</Words>
  <Application>Microsoft Office PowerPoint</Application>
  <PresentationFormat>On-screen Show (4:3)</PresentationFormat>
  <Paragraphs>157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Franklin Gothic Book</vt:lpstr>
      <vt:lpstr>Franklin Gothic Medium</vt:lpstr>
      <vt:lpstr>Impact</vt:lpstr>
      <vt:lpstr>Wingdings 2</vt:lpstr>
      <vt:lpstr>Trek</vt:lpstr>
      <vt:lpstr>The foundation of MARRIAGE</vt:lpstr>
      <vt:lpstr>The Foundation of MARRIAGE</vt:lpstr>
      <vt:lpstr>PowerPoint Presentation</vt:lpstr>
      <vt:lpstr>PowerPoint Presentation</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lpstr>The Foundation of MARRIAGE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187</cp:revision>
  <dcterms:created xsi:type="dcterms:W3CDTF">2009-07-22T00:00:56Z</dcterms:created>
  <dcterms:modified xsi:type="dcterms:W3CDTF">2022-06-11T20:33:51Z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