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261" r:id="rId6"/>
    <p:sldId id="262" r:id="rId7"/>
    <p:sldId id="276" r:id="rId8"/>
    <p:sldId id="277" r:id="rId9"/>
    <p:sldId id="263" r:id="rId10"/>
    <p:sldId id="278" r:id="rId11"/>
    <p:sldId id="279" r:id="rId12"/>
    <p:sldId id="280" r:id="rId13"/>
    <p:sldId id="282" r:id="rId14"/>
    <p:sldId id="283" r:id="rId15"/>
    <p:sldId id="284" r:id="rId16"/>
    <p:sldId id="285" r:id="rId17"/>
    <p:sldId id="286" r:id="rId18"/>
    <p:sldId id="287" r:id="rId19"/>
    <p:sldId id="288" r:id="rId20"/>
    <p:sldId id="291" r:id="rId21"/>
    <p:sldId id="274" r:id="rId22"/>
    <p:sldId id="289" r:id="rId23"/>
    <p:sldId id="290" r:id="rId24"/>
    <p:sldId id="269"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6/11/2022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r>
              <a:rPr lang="en-US" sz="4800" b="1" dirty="0">
                <a:latin typeface="Impact" pitchFamily="34" charset="0"/>
              </a:rPr>
              <a:t>GOD’S PURPOSE FOR MARRIAGE</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Lesson- 1</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12" name="Picture 11"/>
          <p:cNvPicPr>
            <a:picLocks noGrp="1" noRot="1" noChangeAspect="1" noMove="1" noResize="1" noEditPoints="1" noAdjustHandles="1" noChangeArrowheads="1" noChangeShapeType="1" noCrop="1"/>
          </p:cNvPicPr>
          <p:nvPr/>
        </p:nvPicPr>
        <p:blipFill>
          <a:blip r:embed="rId4"/>
          <a:stretch>
            <a:fillRect/>
          </a:stretch>
        </p:blipFill>
        <p:spPr>
          <a:xfrm>
            <a:off x="0" y="6005512"/>
            <a:ext cx="9144000" cy="852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839191" y="130644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Wisdom: The purpose of God</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66900" y="1891218"/>
            <a:ext cx="701040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3200" b="1" dirty="0">
                <a:solidFill>
                  <a:schemeClr val="accent2"/>
                </a:solidFill>
              </a:rPr>
              <a:t>Seeing life from God’s point of view</a:t>
            </a:r>
          </a:p>
          <a:p>
            <a:pPr marL="457200" indent="-457200">
              <a:buFont typeface="Arial" panose="020B0604020202020204" pitchFamily="34" charset="0"/>
              <a:buChar char="•"/>
            </a:pPr>
            <a:r>
              <a:rPr lang="en-US" sz="3200" b="1" dirty="0">
                <a:solidFill>
                  <a:schemeClr val="accent2"/>
                </a:solidFill>
              </a:rPr>
              <a:t>Wisdom--the accumulated knowledge of life gained through experience</a:t>
            </a:r>
          </a:p>
          <a:p>
            <a:pPr marL="457200" indent="-457200">
              <a:buFont typeface="Arial" panose="020B0604020202020204" pitchFamily="34" charset="0"/>
              <a:buChar char="•"/>
            </a:pPr>
            <a:r>
              <a:rPr lang="en-US" sz="3200" b="1" dirty="0">
                <a:solidFill>
                  <a:schemeClr val="accent2"/>
                </a:solidFill>
              </a:rPr>
              <a:t>A wise person wants to understand God’s purposes and reasons</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4098" name="Picture 2" descr="Practical Wisdom for Marriage - Home | Facebook"/>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2611148"/>
            <a:ext cx="1697182" cy="169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25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950903016"/>
              </p:ext>
            </p:extLst>
          </p:nvPr>
        </p:nvGraphicFramePr>
        <p:xfrm>
          <a:off x="419100" y="1676400"/>
          <a:ext cx="8305800" cy="2286000"/>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Answers the question:</a:t>
                      </a:r>
                      <a:r>
                        <a:rPr lang="en-US" sz="2800" baseline="0" dirty="0">
                          <a:solidFill>
                            <a:schemeClr val="tx1"/>
                          </a:solidFill>
                          <a:effectLst/>
                        </a:rPr>
                        <a:t> “What?”</a:t>
                      </a:r>
                      <a:endParaRPr lang="en-US" sz="2800" dirty="0">
                        <a:solidFill>
                          <a:schemeClr val="tx1"/>
                        </a:solidFill>
                        <a:effectLst/>
                      </a:endParaRP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rPr>
                        <a:t>What </a:t>
                      </a:r>
                      <a:r>
                        <a:rPr lang="en-US" sz="2400" b="0" dirty="0">
                          <a:solidFill>
                            <a:schemeClr val="tx1"/>
                          </a:solidFill>
                          <a:effectLst/>
                        </a:rPr>
                        <a:t>is marriage?</a:t>
                      </a: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What </a:t>
                      </a:r>
                      <a:r>
                        <a:rPr lang="en-US" sz="2400" b="0" dirty="0"/>
                        <a:t>is God’s purpose for marriage?</a:t>
                      </a:r>
                    </a:p>
                  </a:txBody>
                  <a:tcPr marT="91440">
                    <a:solidFill>
                      <a:schemeClr val="accent2">
                        <a:lumMod val="40000"/>
                        <a:lumOff val="60000"/>
                      </a:schemeClr>
                    </a:solidFill>
                  </a:tcPr>
                </a:tc>
                <a:extLst>
                  <a:ext uri="{0D108BD9-81ED-4DB2-BD59-A6C34878D82A}">
                    <a16:rowId xmlns:a16="http://schemas.microsoft.com/office/drawing/2014/main" val="10002"/>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What </a:t>
                      </a:r>
                      <a:r>
                        <a:rPr lang="en-US" sz="2400" b="0" dirty="0"/>
                        <a:t>is God’s design for my marriage?</a:t>
                      </a:r>
                    </a:p>
                  </a:txBody>
                  <a:tcPr marT="182880">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5122" name="Picture 2" descr="DIVINE WISDOM IN MARRIAGE – Okuns Global"/>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9260" y="4140729"/>
            <a:ext cx="3285480" cy="171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51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19200" y="199909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What is marriage?</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233055" y="2744070"/>
            <a:ext cx="701040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3200" b="1" dirty="0">
                <a:solidFill>
                  <a:schemeClr val="accent2"/>
                </a:solidFill>
              </a:rPr>
              <a:t>God’s creation—not man’s idea</a:t>
            </a:r>
          </a:p>
          <a:p>
            <a:pPr marL="457200" indent="-457200">
              <a:buFont typeface="Arial" panose="020B0604020202020204" pitchFamily="34" charset="0"/>
              <a:buChar char="•"/>
            </a:pPr>
            <a:r>
              <a:rPr lang="en-US" sz="3200" b="1" dirty="0">
                <a:solidFill>
                  <a:schemeClr val="accent2"/>
                </a:solidFill>
              </a:rPr>
              <a:t>Established by God in Genesis 2:18-25</a:t>
            </a:r>
          </a:p>
          <a:p>
            <a:pPr marL="457200" indent="-457200">
              <a:buFont typeface="Arial" panose="020B0604020202020204" pitchFamily="34" charset="0"/>
              <a:buChar char="•"/>
            </a:pPr>
            <a:r>
              <a:rPr lang="en-US" sz="3200" b="1" i="1" dirty="0">
                <a:solidFill>
                  <a:schemeClr val="accent2"/>
                </a:solidFill>
              </a:rPr>
              <a:t>“the LORD God made a woman from the rib he had taken out of the man, and he brought her to the man.”</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6146" name="Picture 2" descr="The evolution of marriage, from strictly arranged to semi-arranged |  Lifestyle News,The Indian Express"/>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059" y="1182698"/>
            <a:ext cx="2736850" cy="152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95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24891" y="1499851"/>
            <a:ext cx="70104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Understanding: The perspective of God</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752600" y="2284587"/>
            <a:ext cx="7010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3200" b="1" dirty="0">
                <a:solidFill>
                  <a:schemeClr val="accent2"/>
                </a:solidFill>
              </a:rPr>
              <a:t>Couples need to know why God made both of them unique.</a:t>
            </a:r>
          </a:p>
          <a:p>
            <a:pPr marL="457200" indent="-457200">
              <a:buFont typeface="Arial" panose="020B0604020202020204" pitchFamily="34" charset="0"/>
              <a:buChar char="•"/>
            </a:pPr>
            <a:r>
              <a:rPr lang="en-US" sz="3200" b="1" dirty="0">
                <a:solidFill>
                  <a:schemeClr val="accent2"/>
                </a:solidFill>
              </a:rPr>
              <a:t>Understanding our differences helps establish a peaceful and successful marriage.</a:t>
            </a:r>
          </a:p>
          <a:p>
            <a:pPr marL="457200" indent="-457200">
              <a:buFont typeface="Arial" panose="020B0604020202020204" pitchFamily="34" charset="0"/>
              <a:buChar char="•"/>
            </a:pPr>
            <a:r>
              <a:rPr lang="en-US" sz="3200" b="1" dirty="0">
                <a:solidFill>
                  <a:schemeClr val="accent2"/>
                </a:solidFill>
              </a:rPr>
              <a:t>More understanding = a reliable, firm and stable relationship</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7170" name="Picture 2" descr="30,000+ Spanish Woman Pictures | Download Free Images on Unsplash"/>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4587"/>
            <a:ext cx="1329538" cy="177227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Young attractive asian man or college guy holding backpack smiling at  camera feeling excited, happy vacation, joy and positive with sunset warm  light background in travel asia concept with copy space. -"/>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39227" r="8907"/>
          <a:stretch/>
        </p:blipFill>
        <p:spPr bwMode="auto">
          <a:xfrm>
            <a:off x="304800" y="4116769"/>
            <a:ext cx="1329538" cy="170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11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3041831080"/>
              </p:ext>
            </p:extLst>
          </p:nvPr>
        </p:nvGraphicFramePr>
        <p:xfrm>
          <a:off x="419100" y="1676400"/>
          <a:ext cx="8305800" cy="2651760"/>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Answers the question:</a:t>
                      </a:r>
                      <a:r>
                        <a:rPr lang="en-US" sz="2800" baseline="0" dirty="0">
                          <a:solidFill>
                            <a:schemeClr val="tx1"/>
                          </a:solidFill>
                          <a:effectLst/>
                        </a:rPr>
                        <a:t> “Why?”</a:t>
                      </a:r>
                      <a:endParaRPr lang="en-US" sz="2800" dirty="0">
                        <a:solidFill>
                          <a:schemeClr val="tx1"/>
                        </a:solidFill>
                        <a:effectLst/>
                      </a:endParaRP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rPr>
                        <a:t>Why </a:t>
                      </a:r>
                      <a:r>
                        <a:rPr lang="en-US" sz="2400" b="0" dirty="0">
                          <a:solidFill>
                            <a:schemeClr val="tx1"/>
                          </a:solidFill>
                          <a:effectLst/>
                        </a:rPr>
                        <a:t>di</a:t>
                      </a:r>
                      <a:r>
                        <a:rPr lang="en-US" sz="2400" b="0" baseline="0" dirty="0">
                          <a:solidFill>
                            <a:schemeClr val="tx1"/>
                          </a:solidFill>
                          <a:effectLst/>
                        </a:rPr>
                        <a:t>d God design marriage this way</a:t>
                      </a:r>
                      <a:r>
                        <a:rPr lang="en-US" sz="2400" b="0" dirty="0">
                          <a:solidFill>
                            <a:schemeClr val="tx1"/>
                          </a:solidFill>
                          <a:effectLst/>
                        </a:rPr>
                        <a:t>?</a:t>
                      </a: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Why </a:t>
                      </a:r>
                      <a:r>
                        <a:rPr lang="en-US" sz="2400" b="0" dirty="0"/>
                        <a:t>did he create a male</a:t>
                      </a:r>
                      <a:r>
                        <a:rPr lang="en-US" sz="2400" b="0" baseline="0" dirty="0"/>
                        <a:t> and female and place them in marriage</a:t>
                      </a:r>
                      <a:r>
                        <a:rPr lang="en-US" sz="2400" b="0" dirty="0"/>
                        <a:t>?</a:t>
                      </a:r>
                    </a:p>
                  </a:txBody>
                  <a:tcPr marT="91440">
                    <a:solidFill>
                      <a:schemeClr val="accent2">
                        <a:lumMod val="40000"/>
                        <a:lumOff val="60000"/>
                      </a:schemeClr>
                    </a:solidFill>
                  </a:tcPr>
                </a:tc>
                <a:extLst>
                  <a:ext uri="{0D108BD9-81ED-4DB2-BD59-A6C34878D82A}">
                    <a16:rowId xmlns:a16="http://schemas.microsoft.com/office/drawing/2014/main" val="10002"/>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Why </a:t>
                      </a:r>
                      <a:r>
                        <a:rPr lang="en-US" sz="2400" b="0" dirty="0"/>
                        <a:t>is my husband/wife the way he/she is?</a:t>
                      </a:r>
                    </a:p>
                  </a:txBody>
                  <a:tcPr marT="182880">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8194" name="Picture 2" descr="Men VS women - Home | Facebook"/>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52686"/>
            <a:ext cx="2590800" cy="141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12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80309" y="1554324"/>
            <a:ext cx="70104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MEN</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53045" y="2139099"/>
            <a:ext cx="7010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800" dirty="0"/>
              <a:t>Men first relate physically, then intellectually, then emotionally, and finally spiritually.</a:t>
            </a:r>
          </a:p>
          <a:p>
            <a:pPr marL="457200" indent="-457200">
              <a:buFont typeface="Arial" panose="020B0604020202020204" pitchFamily="34" charset="0"/>
              <a:buChar char="•"/>
            </a:pPr>
            <a:r>
              <a:rPr lang="en-US" sz="2800" dirty="0"/>
              <a:t>Men are less verbal than women.</a:t>
            </a:r>
          </a:p>
          <a:p>
            <a:pPr marL="457200" indent="-457200">
              <a:buFont typeface="Arial" panose="020B0604020202020204" pitchFamily="34" charset="0"/>
              <a:buChar char="•"/>
            </a:pPr>
            <a:r>
              <a:rPr lang="en-US" sz="2800" dirty="0"/>
              <a:t>Men can face a conflict or problem and usually let it go rather quickly.</a:t>
            </a:r>
          </a:p>
          <a:p>
            <a:pPr marL="457200" indent="-457200">
              <a:buFont typeface="Arial" panose="020B0604020202020204" pitchFamily="34" charset="0"/>
              <a:buChar char="•"/>
            </a:pPr>
            <a:r>
              <a:rPr lang="en-US" sz="2800" dirty="0"/>
              <a:t>Men need honor and admiration.</a:t>
            </a:r>
          </a:p>
          <a:p>
            <a:pPr marL="457200" indent="-457200">
              <a:buFont typeface="Arial" panose="020B0604020202020204" pitchFamily="34" charset="0"/>
              <a:buChar char="•"/>
            </a:pPr>
            <a:r>
              <a:rPr lang="en-US" sz="2800" dirty="0"/>
              <a:t>Men communicate in generalities.</a:t>
            </a:r>
            <a:endParaRPr lang="en-US" sz="2800" b="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2" name="Picture 1" descr="Photo of Man Laughing · Free Stock Photo"/>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19953" t="13333" r="11606" b="28889"/>
          <a:stretch/>
        </p:blipFill>
        <p:spPr>
          <a:xfrm>
            <a:off x="173182" y="2709321"/>
            <a:ext cx="1600200" cy="2029522"/>
          </a:xfrm>
          <a:prstGeom prst="rect">
            <a:avLst/>
          </a:prstGeom>
        </p:spPr>
      </p:pic>
    </p:spTree>
    <p:extLst>
      <p:ext uri="{BB962C8B-B14F-4D97-AF65-F5344CB8AC3E}">
        <p14:creationId xmlns:p14="http://schemas.microsoft.com/office/powerpoint/2010/main" val="296406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autiful business woman at the office smiling | Freestock ..."/>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b="15147"/>
          <a:stretch/>
        </p:blipFill>
        <p:spPr>
          <a:xfrm>
            <a:off x="206519" y="2744546"/>
            <a:ext cx="1566863" cy="1994297"/>
          </a:xfrm>
          <a:prstGeom prst="rect">
            <a:avLst/>
          </a:prstGeom>
        </p:spPr>
      </p:pic>
      <p:pic>
        <p:nvPicPr>
          <p:cNvPr id="5" name="Picture 4" descr="EGI-LOGO.jpg"/>
          <p:cNvPicPr>
            <a:picLocks noGrp="1" noRot="1" noChangeAspect="1" noMove="1" noResize="1" noEditPoints="1" noAdjustHandles="1" noChangeArrowheads="1" noChangeShapeType="1" noCrop="1"/>
          </p:cNvPicPr>
          <p:nvPr/>
        </p:nvPicPr>
        <p:blipFill>
          <a:blip r:embed="rId3"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73382" y="1322733"/>
            <a:ext cx="70104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WOMEN</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66900" y="1907508"/>
            <a:ext cx="70104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800" dirty="0"/>
              <a:t>Women first relate spiritually, then emotionally, then intellectually, and finally physically.</a:t>
            </a:r>
          </a:p>
          <a:p>
            <a:pPr marL="457200" indent="-457200">
              <a:buFont typeface="Arial" panose="020B0604020202020204" pitchFamily="34" charset="0"/>
              <a:buChar char="•"/>
            </a:pPr>
            <a:r>
              <a:rPr lang="en-US" sz="2800" dirty="0"/>
              <a:t>Women are intuitive and have a keen sense of discernment.</a:t>
            </a:r>
          </a:p>
          <a:p>
            <a:pPr marL="457200" indent="-457200">
              <a:buFont typeface="Arial" panose="020B0604020202020204" pitchFamily="34" charset="0"/>
              <a:buChar char="•"/>
            </a:pPr>
            <a:r>
              <a:rPr lang="en-US" sz="2800" dirty="0"/>
              <a:t>Women are usually more sensitive than men.</a:t>
            </a:r>
          </a:p>
          <a:p>
            <a:pPr marL="457200" indent="-457200">
              <a:buFont typeface="Arial" panose="020B0604020202020204" pitchFamily="34" charset="0"/>
              <a:buChar char="•"/>
            </a:pPr>
            <a:r>
              <a:rPr lang="en-US" sz="2800" dirty="0"/>
              <a:t>Women need security.</a:t>
            </a:r>
          </a:p>
          <a:p>
            <a:pPr marL="457200" indent="-457200">
              <a:buFont typeface="Arial" panose="020B0604020202020204" pitchFamily="34" charset="0"/>
              <a:buChar char="•"/>
            </a:pPr>
            <a:r>
              <a:rPr lang="en-US" sz="2800" dirty="0"/>
              <a:t>Women communicate in specifics</a:t>
            </a:r>
            <a:endParaRPr lang="en-US" sz="2800" b="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4"/>
          <a:stretch>
            <a:fillRect/>
          </a:stretch>
        </p:blipFill>
        <p:spPr>
          <a:xfrm>
            <a:off x="0" y="6005512"/>
            <a:ext cx="9144000" cy="852488"/>
          </a:xfrm>
          <a:prstGeom prst="rect">
            <a:avLst/>
          </a:prstGeom>
        </p:spPr>
      </p:pic>
    </p:spTree>
    <p:extLst>
      <p:ext uri="{BB962C8B-B14F-4D97-AF65-F5344CB8AC3E}">
        <p14:creationId xmlns:p14="http://schemas.microsoft.com/office/powerpoint/2010/main" val="1217949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sp>
        <p:nvSpPr>
          <p:cNvPr id="12" name="TextBox 11"/>
          <p:cNvSpPr txBox="1"/>
          <p:nvPr/>
        </p:nvSpPr>
        <p:spPr>
          <a:xfrm>
            <a:off x="1295400" y="1498071"/>
            <a:ext cx="70104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So many differences</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295400" y="2269990"/>
            <a:ext cx="7010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3200" b="1" dirty="0">
                <a:solidFill>
                  <a:schemeClr val="accent2"/>
                </a:solidFill>
              </a:rPr>
              <a:t>When God is in the midst of a marriage, these differences compliment instead of divide. </a:t>
            </a:r>
          </a:p>
          <a:p>
            <a:pPr marL="457200" indent="-457200">
              <a:buFont typeface="Arial" panose="020B0604020202020204" pitchFamily="34" charset="0"/>
              <a:buChar char="•"/>
            </a:pPr>
            <a:r>
              <a:rPr lang="en-US" sz="3200" b="1" dirty="0">
                <a:solidFill>
                  <a:schemeClr val="accent2"/>
                </a:solidFill>
              </a:rPr>
              <a:t>Each spouse must understand these differences and learn to relate to one another according to their unique needs.</a:t>
            </a:r>
          </a:p>
        </p:txBody>
      </p:sp>
      <p:sp>
        <p:nvSpPr>
          <p:cNvPr id="8" name="Title 1"/>
          <p:cNvSpPr>
            <a:spLocks noGrp="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ChangeAspect="1"/>
          </p:cNvPicPr>
          <p:nvPr/>
        </p:nvPicPr>
        <p:blipFill>
          <a:blip r:embed="rId3"/>
          <a:stretch>
            <a:fillRect/>
          </a:stretch>
        </p:blipFill>
        <p:spPr>
          <a:xfrm>
            <a:off x="0" y="6005512"/>
            <a:ext cx="9144000" cy="852488"/>
          </a:xfrm>
          <a:prstGeom prst="rect">
            <a:avLst/>
          </a:prstGeom>
        </p:spPr>
      </p:pic>
      <p:pic>
        <p:nvPicPr>
          <p:cNvPr id="9218" name="Picture 2" descr="How to understand your users' goals and use them to influence your design |  Atomic Smas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296" r="15124"/>
          <a:stretch/>
        </p:blipFill>
        <p:spPr bwMode="auto">
          <a:xfrm>
            <a:off x="7086600" y="1790458"/>
            <a:ext cx="1899325" cy="171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251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40427" y="1425833"/>
            <a:ext cx="70104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Knowledge: The instruction of God</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340427" y="2038317"/>
            <a:ext cx="7010400"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3200" b="1" dirty="0">
                <a:solidFill>
                  <a:schemeClr val="accent2"/>
                </a:solidFill>
              </a:rPr>
              <a:t>God provides instruction for a successful marriage through His word, the Bible.</a:t>
            </a:r>
          </a:p>
          <a:p>
            <a:pPr marL="457200" indent="-457200">
              <a:buFont typeface="Arial" panose="020B0604020202020204" pitchFamily="34" charset="0"/>
              <a:buChar char="•"/>
            </a:pPr>
            <a:r>
              <a:rPr lang="en-US" sz="3200" b="1" dirty="0">
                <a:solidFill>
                  <a:schemeClr val="accent2"/>
                </a:solidFill>
              </a:rPr>
              <a:t>The following lessons will cover these questions in more depth.</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10242" name="Picture 2" descr="How to Read the Bible - United Methodist Insight"/>
          <p:cNvPicPr>
            <a:picLocks noGrp="1" noRot="1" noChangeAspect="1" noMove="1" noResize="1" noEditPoints="1" noAdjustHandles="1" noChangeArrowheads="1" noChangeShapeType="1" noCrop="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4300" y="3962400"/>
            <a:ext cx="2362200" cy="188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05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2753920499"/>
              </p:ext>
            </p:extLst>
          </p:nvPr>
        </p:nvGraphicFramePr>
        <p:xfrm>
          <a:off x="419100" y="1676400"/>
          <a:ext cx="8305800" cy="4312920"/>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Answers the question:</a:t>
                      </a:r>
                      <a:r>
                        <a:rPr lang="en-US" sz="2800" baseline="0" dirty="0">
                          <a:solidFill>
                            <a:schemeClr val="tx1"/>
                          </a:solidFill>
                          <a:effectLst/>
                        </a:rPr>
                        <a:t> “How?”</a:t>
                      </a:r>
                      <a:endParaRPr lang="en-US" sz="2800" dirty="0">
                        <a:solidFill>
                          <a:schemeClr val="tx1"/>
                        </a:solidFill>
                        <a:effectLst/>
                      </a:endParaRP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rPr>
                        <a:t>How </a:t>
                      </a:r>
                      <a:r>
                        <a:rPr lang="en-US" sz="2000" b="0" dirty="0">
                          <a:solidFill>
                            <a:schemeClr val="tx1"/>
                          </a:solidFill>
                          <a:effectLst/>
                        </a:rPr>
                        <a:t>can a husband fulfil</a:t>
                      </a:r>
                      <a:r>
                        <a:rPr lang="en-US" sz="2000" b="0" baseline="0" dirty="0">
                          <a:solidFill>
                            <a:schemeClr val="tx1"/>
                          </a:solidFill>
                          <a:effectLst/>
                        </a:rPr>
                        <a:t>l his responsibilities and love his wife like Christ loved the church</a:t>
                      </a:r>
                      <a:r>
                        <a:rPr lang="en-US" sz="2000" b="0" dirty="0">
                          <a:solidFill>
                            <a:schemeClr val="tx1"/>
                          </a:solidFill>
                          <a:effectLst/>
                        </a:rPr>
                        <a:t>?</a:t>
                      </a: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How </a:t>
                      </a:r>
                      <a:r>
                        <a:rPr lang="en-US" sz="2000" b="0" dirty="0"/>
                        <a:t>can a</a:t>
                      </a:r>
                      <a:r>
                        <a:rPr lang="en-US" sz="2000" b="0" baseline="0" dirty="0"/>
                        <a:t> wife relate to her husband and submit in a way that pleases the Lord</a:t>
                      </a:r>
                      <a:r>
                        <a:rPr lang="en-US" sz="2000" b="0" dirty="0"/>
                        <a:t>?</a:t>
                      </a:r>
                    </a:p>
                  </a:txBody>
                  <a:tcPr marT="91440">
                    <a:solidFill>
                      <a:schemeClr val="accent2">
                        <a:lumMod val="40000"/>
                        <a:lumOff val="60000"/>
                      </a:schemeClr>
                    </a:solidFill>
                  </a:tcPr>
                </a:tc>
                <a:extLst>
                  <a:ext uri="{0D108BD9-81ED-4DB2-BD59-A6C34878D82A}">
                    <a16:rowId xmlns:a16="http://schemas.microsoft.com/office/drawing/2014/main" val="10002"/>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How </a:t>
                      </a:r>
                      <a:r>
                        <a:rPr lang="en-US" sz="2000" b="0" dirty="0"/>
                        <a:t>can a couple get their marriage to a place</a:t>
                      </a:r>
                      <a:r>
                        <a:rPr lang="en-US" sz="2000" b="0" baseline="0" dirty="0"/>
                        <a:t> of blessing if it is hurting</a:t>
                      </a:r>
                      <a:r>
                        <a:rPr lang="en-US" sz="2000" b="0" dirty="0"/>
                        <a:t>?</a:t>
                      </a:r>
                    </a:p>
                  </a:txBody>
                  <a:tcPr marT="182880">
                    <a:solidFill>
                      <a:schemeClr val="accent2">
                        <a:lumMod val="20000"/>
                        <a:lumOff val="80000"/>
                      </a:schemeClr>
                    </a:solidFill>
                  </a:tcPr>
                </a:tc>
                <a:extLst>
                  <a:ext uri="{0D108BD9-81ED-4DB2-BD59-A6C34878D82A}">
                    <a16:rowId xmlns:a16="http://schemas.microsoft.com/office/drawing/2014/main" val="10003"/>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How</a:t>
                      </a:r>
                      <a:r>
                        <a:rPr lang="en-US" sz="2000" b="0" dirty="0"/>
                        <a:t> can a couple increase their intimacy with one another</a:t>
                      </a:r>
                      <a:r>
                        <a:rPr lang="en-US" sz="2000" b="0" baseline="0" dirty="0"/>
                        <a:t>?</a:t>
                      </a:r>
                    </a:p>
                  </a:txBody>
                  <a:tcPr marT="182880">
                    <a:solidFill>
                      <a:schemeClr val="accent2">
                        <a:lumMod val="40000"/>
                        <a:lumOff val="60000"/>
                      </a:schemeClr>
                    </a:solidFill>
                  </a:tcPr>
                </a:tc>
                <a:extLst>
                  <a:ext uri="{0D108BD9-81ED-4DB2-BD59-A6C34878D82A}">
                    <a16:rowId xmlns:a16="http://schemas.microsoft.com/office/drawing/2014/main" val="2380786744"/>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t>How can they serve the Lord together?</a:t>
                      </a:r>
                    </a:p>
                  </a:txBody>
                  <a:tcPr marT="182880">
                    <a:solidFill>
                      <a:schemeClr val="accent2">
                        <a:lumMod val="20000"/>
                        <a:lumOff val="80000"/>
                      </a:schemeClr>
                    </a:solidFill>
                  </a:tcPr>
                </a:tc>
                <a:extLst>
                  <a:ext uri="{0D108BD9-81ED-4DB2-BD59-A6C34878D82A}">
                    <a16:rowId xmlns:a16="http://schemas.microsoft.com/office/drawing/2014/main" val="501367911"/>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How</a:t>
                      </a:r>
                      <a:r>
                        <a:rPr lang="en-US" sz="2000" b="0" dirty="0"/>
                        <a:t> can they parent together for healthy and strong children?</a:t>
                      </a:r>
                    </a:p>
                  </a:txBody>
                  <a:tcPr marT="182880">
                    <a:solidFill>
                      <a:schemeClr val="accent2">
                        <a:lumMod val="40000"/>
                        <a:lumOff val="60000"/>
                      </a:schemeClr>
                    </a:solidFill>
                  </a:tcPr>
                </a:tc>
                <a:extLst>
                  <a:ext uri="{0D108BD9-81ED-4DB2-BD59-A6C34878D82A}">
                    <a16:rowId xmlns:a16="http://schemas.microsoft.com/office/drawing/2014/main" val="2371421214"/>
                  </a:ext>
                </a:extLst>
              </a:tr>
            </a:tbl>
          </a:graphicData>
        </a:graphic>
      </p:graphicFrame>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418650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338554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r>
              <a:rPr lang="en-US" sz="2800" dirty="0"/>
              <a:t>1.	To learn God’s purpose for marriage</a:t>
            </a:r>
            <a:endParaRPr lang="en-US" sz="2800" u="sng" dirty="0"/>
          </a:p>
          <a:p>
            <a:r>
              <a:rPr lang="en-US" sz="2800" dirty="0"/>
              <a:t>2.	To understand a strong marriage is built on God’s 	wisdom, understanding, and knowledge</a:t>
            </a:r>
          </a:p>
          <a:p>
            <a:r>
              <a:rPr lang="en-US" sz="2800" dirty="0"/>
              <a:t>3.	Learn that God created men and women different 	on purpose</a:t>
            </a:r>
          </a:p>
          <a:p>
            <a:pPr algn="ctr"/>
            <a:endParaRPr lang="en-US" sz="2800" b="1" dirty="0"/>
          </a:p>
          <a:p>
            <a:pPr algn="ctr"/>
            <a:r>
              <a:rPr lang="en-US" sz="2800" b="1" dirty="0"/>
              <a:t>DISCUSSION QUESTIONS AT END</a:t>
            </a:r>
            <a:endParaRPr lang="en-US"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40427" y="1425833"/>
            <a:ext cx="70104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Brief Summary</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533400" y="2038317"/>
            <a:ext cx="8343899" cy="37240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a:solidFill>
                  <a:schemeClr val="accent2"/>
                </a:solidFill>
              </a:rPr>
              <a:t>It is important to know that all three aspects of building a lasting marriage and family can be discovered and experienced because of God’s grace.</a:t>
            </a:r>
          </a:p>
          <a:p>
            <a:endParaRPr lang="en-US" sz="800" b="1" dirty="0">
              <a:solidFill>
                <a:schemeClr val="accent2"/>
              </a:solidFill>
            </a:endParaRPr>
          </a:p>
          <a:p>
            <a:pPr marL="457200" indent="-457200">
              <a:buFont typeface="Arial" panose="020B0604020202020204" pitchFamily="34" charset="0"/>
              <a:buChar char="•"/>
            </a:pPr>
            <a:r>
              <a:rPr lang="en-US" sz="2150" dirty="0">
                <a:solidFill>
                  <a:schemeClr val="accent2"/>
                </a:solidFill>
              </a:rPr>
              <a:t>You can know God’s purpose for marriage because of His wisdom.</a:t>
            </a:r>
          </a:p>
          <a:p>
            <a:pPr marL="457200" indent="-457200">
              <a:buFont typeface="Arial" panose="020B0604020202020204" pitchFamily="34" charset="0"/>
              <a:buChar char="•"/>
            </a:pPr>
            <a:r>
              <a:rPr lang="en-US" sz="2150" dirty="0">
                <a:solidFill>
                  <a:schemeClr val="accent2"/>
                </a:solidFill>
              </a:rPr>
              <a:t>You can know God’s perspective for marriage because He provides understanding.</a:t>
            </a:r>
          </a:p>
          <a:p>
            <a:pPr marL="457200" indent="-457200">
              <a:buFont typeface="Arial" panose="020B0604020202020204" pitchFamily="34" charset="0"/>
              <a:buChar char="•"/>
            </a:pPr>
            <a:r>
              <a:rPr lang="en-US" sz="2150" dirty="0">
                <a:solidFill>
                  <a:schemeClr val="accent2"/>
                </a:solidFill>
              </a:rPr>
              <a:t>You can know Gods’ instructions for marriage because He gives knowledge.</a:t>
            </a:r>
          </a:p>
          <a:p>
            <a:endParaRPr lang="en-US" sz="1050" dirty="0">
              <a:solidFill>
                <a:schemeClr val="accent2"/>
              </a:solidFill>
            </a:endParaRPr>
          </a:p>
          <a:p>
            <a:r>
              <a:rPr lang="en-US" sz="2200" b="1" dirty="0">
                <a:solidFill>
                  <a:schemeClr val="accent2"/>
                </a:solidFill>
              </a:rPr>
              <a:t>As a result, the marriage and home will be filled with good things, life will be rich, and the peace of God will remain.</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3553001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sp>
        <p:nvSpPr>
          <p:cNvPr id="13"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16" name="Picture 15"/>
          <p:cNvPicPr>
            <a:picLocks noGrp="1" noRot="1" noChangeAspect="1" noMove="1" noResize="1" noEditPoints="1" noAdjustHandles="1" noChangeArrowheads="1" noChangeShapeType="1" noCrop="1"/>
          </p:cNvPicPr>
          <p:nvPr/>
        </p:nvPicPr>
        <p:blipFill>
          <a:blip r:embed="rId5"/>
          <a:stretch>
            <a:fillRect/>
          </a:stretch>
        </p:blipFill>
        <p:spPr>
          <a:xfrm>
            <a:off x="0" y="6005512"/>
            <a:ext cx="9144000" cy="85248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33500" y="1186071"/>
            <a:ext cx="7658100" cy="4770537"/>
          </a:xfrm>
          <a:prstGeom prst="rect">
            <a:avLst/>
          </a:prstGeom>
          <a:noFill/>
        </p:spPr>
        <p:txBody>
          <a:bodyPr wrap="square" rtlCol="0">
            <a:spAutoFit/>
          </a:bodyPr>
          <a:lstStyle/>
          <a:p>
            <a:r>
              <a:rPr lang="en-US" sz="2400" b="1" dirty="0">
                <a:solidFill>
                  <a:srgbClr val="0070C0"/>
                </a:solidFill>
              </a:rPr>
              <a:t>When these things are in place, God’s promise to the husband and wife is clear. No storm in life will ever have the power to destroy their relationship or their home. They will live under the blessing of God. It is then that God is pleased.</a:t>
            </a:r>
          </a:p>
          <a:p>
            <a:endParaRPr lang="en-US" sz="2400" b="1" u="sng" dirty="0">
              <a:solidFill>
                <a:srgbClr val="0070C0"/>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3200" dirty="0">
                <a:solidFill>
                  <a:srgbClr val="0070C0"/>
                </a:solidFill>
              </a:rPr>
              <a:t>As more marriages in your community become successful, will your community change?</a:t>
            </a:r>
          </a:p>
          <a:p>
            <a:pPr marL="457200" indent="-457200">
              <a:buFont typeface="Arial" panose="020B0604020202020204" pitchFamily="34" charset="0"/>
              <a:buChar char="•"/>
            </a:pPr>
            <a:r>
              <a:rPr lang="en-US" sz="3200" dirty="0">
                <a:solidFill>
                  <a:srgbClr val="0070C0"/>
                </a:solidFill>
              </a:rPr>
              <a:t> Will more successful marriages affect your nation?</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3608984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33500" y="1186071"/>
            <a:ext cx="7658100" cy="4647426"/>
          </a:xfrm>
          <a:prstGeom prst="rect">
            <a:avLst/>
          </a:prstGeom>
          <a:noFill/>
        </p:spPr>
        <p:txBody>
          <a:bodyPr wrap="square" rtlCol="0">
            <a:spAutoFit/>
          </a:bodyPr>
          <a:lstStyle/>
          <a:p>
            <a:r>
              <a:rPr lang="en-US" sz="2400" b="1" dirty="0">
                <a:solidFill>
                  <a:srgbClr val="0070C0"/>
                </a:solidFill>
              </a:rPr>
              <a:t>Describe the main differences between men and women. Discuss the following questions:</a:t>
            </a:r>
          </a:p>
          <a:p>
            <a:endParaRPr lang="en-US" sz="2400" b="1" u="sng" dirty="0">
              <a:solidFill>
                <a:srgbClr val="0070C0"/>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dirty="0">
                <a:solidFill>
                  <a:srgbClr val="0070C0"/>
                </a:solidFill>
              </a:rPr>
              <a:t>How do these differences between men and women affect a successful marriage?</a:t>
            </a:r>
          </a:p>
          <a:p>
            <a:pPr marL="457200" indent="-457200">
              <a:buFont typeface="Arial" panose="020B0604020202020204" pitchFamily="34" charset="0"/>
              <a:buChar char="•"/>
            </a:pPr>
            <a:r>
              <a:rPr lang="en-US" sz="2800" dirty="0">
                <a:solidFill>
                  <a:srgbClr val="0070C0"/>
                </a:solidFill>
              </a:rPr>
              <a:t>If a couple does not understand these  differences, how could their marriage be adversely affected?</a:t>
            </a:r>
          </a:p>
          <a:p>
            <a:pPr marL="457200" indent="-457200">
              <a:buFont typeface="Arial" panose="020B0604020202020204" pitchFamily="34" charset="0"/>
              <a:buChar char="•"/>
            </a:pPr>
            <a:r>
              <a:rPr lang="en-US" sz="2800" dirty="0">
                <a:solidFill>
                  <a:srgbClr val="0070C0"/>
                </a:solidFill>
              </a:rPr>
              <a:t>When a couple does understand the unique nature of their spouse, how will their marriage be positively affected?</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3655090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457200" y="2438401"/>
            <a:ext cx="8153400"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a:t>Read </a:t>
            </a:r>
            <a:r>
              <a:rPr lang="en-US" sz="2800" b="1" dirty="0"/>
              <a:t>Proverbs 24:3-4 again. </a:t>
            </a:r>
            <a:r>
              <a:rPr lang="en-US" sz="2800" dirty="0"/>
              <a:t>Consider how you can make your marriage stronger by adding more wisdom, understanding, and knowledge. If you are married, discuss with your spouse. Make a list of some ways you can work together to strengthen your marriage.</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spTree>
    <p:extLst>
      <p:ext uri="{BB962C8B-B14F-4D97-AF65-F5344CB8AC3E}">
        <p14:creationId xmlns:p14="http://schemas.microsoft.com/office/powerpoint/2010/main" val="3504003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sp>
        <p:nvSpPr>
          <p:cNvPr id="7"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3" name="Picture 2"/>
          <p:cNvPicPr>
            <a:picLocks noGrp="1" noRot="1" noChangeAspect="1" noMove="1" noResize="1" noEditPoints="1" noAdjustHandles="1" noChangeArrowheads="1" noChangeShapeType="1" noCrop="1"/>
          </p:cNvPicPr>
          <p:nvPr/>
        </p:nvPicPr>
        <p:blipFill>
          <a:blip r:embed="rId3"/>
          <a:stretch>
            <a:fillRect/>
          </a:stretch>
        </p:blipFill>
        <p:spPr>
          <a:xfrm>
            <a:off x="3117756" y="1372949"/>
            <a:ext cx="2962275" cy="45815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GOD’S PURPOSE FOR MARRIAGE</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07459" y="1466695"/>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a:t>
            </a:r>
          </a:p>
        </p:txBody>
      </p:sp>
      <p:sp>
        <p:nvSpPr>
          <p:cNvPr id="14" name="TextBox 13"/>
          <p:cNvSpPr txBox="1">
            <a:spLocks noGrp="1" noRot="1" noMove="1" noResize="1" noEditPoints="1" noAdjustHandles="1" noChangeArrowheads="1" noChangeShapeType="1"/>
          </p:cNvSpPr>
          <p:nvPr/>
        </p:nvSpPr>
        <p:spPr>
          <a:xfrm>
            <a:off x="304800" y="2074545"/>
            <a:ext cx="86106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The LORD God said, “It is not good for the man to be alone. I will make a helper suitable for him.” ... For this reason a man will leave his father and mother and be united to his wife, and they will become one flesh.</a:t>
            </a:r>
          </a:p>
          <a:p>
            <a:endParaRPr lang="en-US" sz="2400" dirty="0"/>
          </a:p>
          <a:p>
            <a:r>
              <a:rPr lang="en-US" sz="2400" dirty="0"/>
              <a:t>Genesis 2:18, 24</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grpSp>
        <p:nvGrpSpPr>
          <p:cNvPr id="9" name="Group 8">
            <a:extLst>
              <a:ext uri="{FF2B5EF4-FFF2-40B4-BE49-F238E27FC236}">
                <a16:creationId xmlns:a16="http://schemas.microsoft.com/office/drawing/2014/main" id="{357FA8F5-769A-42F6-0875-692777EFFCF6}"/>
              </a:ext>
            </a:extLst>
          </p:cNvPr>
          <p:cNvGrpSpPr/>
          <p:nvPr/>
        </p:nvGrpSpPr>
        <p:grpSpPr>
          <a:xfrm>
            <a:off x="2638425" y="4117777"/>
            <a:ext cx="3867150" cy="2158678"/>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52600" y="1752600"/>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God is a God of </a:t>
            </a:r>
            <a:r>
              <a:rPr lang="en-US" sz="3200" b="1" u="sng" dirty="0">
                <a:solidFill>
                  <a:srgbClr val="0070C0"/>
                </a:solidFill>
                <a:effectLst>
                  <a:outerShdw blurRad="38100" dist="38100" dir="2700000" algn="tl">
                    <a:srgbClr val="000000">
                      <a:alpha val="43137"/>
                    </a:srgbClr>
                  </a:outerShdw>
                </a:effectLst>
              </a:rPr>
              <a:t>PURPOSE</a:t>
            </a:r>
          </a:p>
        </p:txBody>
      </p:sp>
      <p:sp>
        <p:nvSpPr>
          <p:cNvPr id="14" name="TextBox 13"/>
          <p:cNvSpPr txBox="1">
            <a:spLocks/>
          </p:cNvSpPr>
          <p:nvPr/>
        </p:nvSpPr>
        <p:spPr>
          <a:xfrm>
            <a:off x="1333500" y="2438400"/>
            <a:ext cx="7124700"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3200" b="1" dirty="0">
                <a:solidFill>
                  <a:schemeClr val="accent2"/>
                </a:solidFill>
              </a:rPr>
              <a:t>Everything He does has a reason.</a:t>
            </a:r>
          </a:p>
          <a:p>
            <a:pPr marL="457200" indent="-457200">
              <a:buFont typeface="Arial" panose="020B0604020202020204" pitchFamily="34" charset="0"/>
              <a:buChar char="•"/>
            </a:pPr>
            <a:r>
              <a:rPr lang="en-US" sz="3200" b="1" dirty="0">
                <a:solidFill>
                  <a:schemeClr val="accent2"/>
                </a:solidFill>
              </a:rPr>
              <a:t>Everything He creates has a purpose.</a:t>
            </a:r>
          </a:p>
          <a:p>
            <a:pPr marL="457200" indent="-457200">
              <a:buFont typeface="Arial" panose="020B0604020202020204" pitchFamily="34" charset="0"/>
              <a:buChar char="•"/>
            </a:pPr>
            <a:r>
              <a:rPr lang="en-US" sz="3200" b="1" dirty="0">
                <a:solidFill>
                  <a:schemeClr val="accent2"/>
                </a:solidFill>
              </a:rPr>
              <a:t>When humans do not understand God’s purpose for something, they begin to </a:t>
            </a:r>
            <a:r>
              <a:rPr lang="en-US" sz="3200" b="1" i="1" dirty="0">
                <a:solidFill>
                  <a:schemeClr val="accent2"/>
                </a:solidFill>
              </a:rPr>
              <a:t>pervert</a:t>
            </a:r>
            <a:r>
              <a:rPr lang="en-US" sz="3200" b="1" dirty="0">
                <a:solidFill>
                  <a:schemeClr val="accent2"/>
                </a:solidFill>
              </a:rPr>
              <a:t> it.</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3211916086"/>
              </p:ext>
            </p:extLst>
          </p:nvPr>
        </p:nvGraphicFramePr>
        <p:xfrm>
          <a:off x="419100" y="1676400"/>
          <a:ext cx="8305800" cy="3663613"/>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10270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rPr>
                        <a:t>Examples of perversion</a:t>
                      </a:r>
                      <a:r>
                        <a:rPr lang="en-US" sz="2400" baseline="0" dirty="0">
                          <a:solidFill>
                            <a:schemeClr val="tx1"/>
                          </a:solidFill>
                          <a:effectLst/>
                        </a:rPr>
                        <a:t> (</a:t>
                      </a:r>
                      <a:r>
                        <a:rPr lang="en-US" sz="2400" i="1" baseline="0" dirty="0">
                          <a:solidFill>
                            <a:schemeClr val="tx1"/>
                          </a:solidFill>
                          <a:effectLst/>
                        </a:rPr>
                        <a:t>distorting or improper use</a:t>
                      </a:r>
                      <a:r>
                        <a:rPr lang="en-US" sz="2400" baseline="0" dirty="0">
                          <a:solidFill>
                            <a:schemeClr val="tx1"/>
                          </a:solidFill>
                          <a:effectLst/>
                        </a:rPr>
                        <a:t>) of God’s design</a:t>
                      </a:r>
                      <a:endParaRPr lang="en-US" sz="2400" dirty="0">
                        <a:solidFill>
                          <a:schemeClr val="tx1"/>
                        </a:solidFill>
                        <a:effectLst/>
                      </a:endParaRP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rPr>
                        <a:t>Clothing meant to cover the body—</a:t>
                      </a:r>
                      <a:r>
                        <a:rPr lang="en-US" sz="2000" b="0" dirty="0">
                          <a:solidFill>
                            <a:schemeClr val="tx1"/>
                          </a:solidFill>
                          <a:effectLst/>
                        </a:rPr>
                        <a:t>humans</a:t>
                      </a:r>
                      <a:r>
                        <a:rPr lang="en-US" sz="2000" b="1" baseline="0" dirty="0">
                          <a:solidFill>
                            <a:schemeClr val="tx1"/>
                          </a:solidFill>
                          <a:effectLst/>
                        </a:rPr>
                        <a:t> </a:t>
                      </a:r>
                      <a:r>
                        <a:rPr lang="en-US" sz="2000" baseline="0" dirty="0">
                          <a:solidFill>
                            <a:schemeClr val="tx1"/>
                          </a:solidFill>
                          <a:effectLst/>
                        </a:rPr>
                        <a:t>attach significance and personal worth to clothing and spend unnecessary amounts of money on clothing</a:t>
                      </a:r>
                      <a:endParaRPr lang="en-US" sz="2000" dirty="0">
                        <a:solidFill>
                          <a:schemeClr val="tx1"/>
                        </a:solidFill>
                        <a:effectLst/>
                      </a:endParaRP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Sexual intimacy as a covenant act of marriage—</a:t>
                      </a:r>
                      <a:r>
                        <a:rPr lang="en-US" sz="2000" b="0" dirty="0"/>
                        <a:t>humans use sex</a:t>
                      </a:r>
                      <a:r>
                        <a:rPr lang="en-US" sz="2000" b="0" baseline="0" dirty="0"/>
                        <a:t> for physical pleasure outside of marriage leading to disease, unwanted pregnancy, broken marriages, and orphaned children</a:t>
                      </a:r>
                      <a:endParaRPr lang="en-US" sz="2000" b="0" dirty="0"/>
                    </a:p>
                  </a:txBody>
                  <a:tcPr marT="91440">
                    <a:solidFill>
                      <a:schemeClr val="accent2">
                        <a:lumMod val="40000"/>
                        <a:lumOff val="60000"/>
                      </a:schemeClr>
                    </a:solidFill>
                  </a:tcPr>
                </a:tc>
                <a:extLst>
                  <a:ext uri="{0D108BD9-81ED-4DB2-BD59-A6C34878D82A}">
                    <a16:rowId xmlns:a16="http://schemas.microsoft.com/office/drawing/2014/main" val="10002"/>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Food intended</a:t>
                      </a:r>
                      <a:r>
                        <a:rPr lang="en-US" sz="2000" b="1" baseline="0" dirty="0"/>
                        <a:t> for energy—</a:t>
                      </a:r>
                      <a:r>
                        <a:rPr lang="en-US" sz="2000" b="0" baseline="0" dirty="0"/>
                        <a:t>humans use food for unhealthy cravings leading to physical disease and even death</a:t>
                      </a:r>
                      <a:endParaRPr lang="en-US" sz="2000" b="0" dirty="0"/>
                    </a:p>
                  </a:txBody>
                  <a:tcPr marT="182880">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3886200" y="1447800"/>
            <a:ext cx="4991100" cy="954107"/>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The significance of marriage is built on two facts:</a:t>
            </a:r>
          </a:p>
        </p:txBody>
      </p:sp>
      <p:graphicFrame>
        <p:nvGraphicFramePr>
          <p:cNvPr id="7" name="Table 6"/>
          <p:cNvGraphicFramePr>
            <a:graphicFrameLocks noGrp="1" noDrilldown="1" noMove="1" noResize="1"/>
          </p:cNvGraphicFramePr>
          <p:nvPr>
            <p:extLst>
              <p:ext uri="{D42A27DB-BD31-4B8C-83A1-F6EECF244321}">
                <p14:modId xmlns:p14="http://schemas.microsoft.com/office/powerpoint/2010/main" val="2444587955"/>
              </p:ext>
            </p:extLst>
          </p:nvPr>
        </p:nvGraphicFramePr>
        <p:xfrm>
          <a:off x="3900055" y="2775895"/>
          <a:ext cx="5029200" cy="2880360"/>
        </p:xfrm>
        <a:graphic>
          <a:graphicData uri="http://schemas.openxmlformats.org/drawingml/2006/table">
            <a:tbl>
              <a:tblPr firstRow="1" bandRow="1">
                <a:tableStyleId>{93296810-A885-4BE3-A3E7-6D5BEEA58F35}</a:tableStyleId>
              </a:tblPr>
              <a:tblGrid>
                <a:gridCol w="5029200">
                  <a:extLst>
                    <a:ext uri="{9D8B030D-6E8A-4147-A177-3AD203B41FA5}">
                      <a16:colId xmlns:a16="http://schemas.microsoft.com/office/drawing/2014/main" val="20000"/>
                    </a:ext>
                  </a:extLst>
                </a:gridCol>
              </a:tblGrid>
              <a:tr h="839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effectLst/>
                        </a:rPr>
                        <a:t>1. The </a:t>
                      </a:r>
                      <a:r>
                        <a:rPr lang="en-US" sz="2800" u="sng" dirty="0">
                          <a:solidFill>
                            <a:srgbClr val="0070C0"/>
                          </a:solidFill>
                          <a:effectLst/>
                        </a:rPr>
                        <a:t>marriage relationship</a:t>
                      </a:r>
                      <a:r>
                        <a:rPr lang="en-US" sz="2800" u="none" baseline="0" dirty="0">
                          <a:solidFill>
                            <a:srgbClr val="0070C0"/>
                          </a:solidFill>
                          <a:effectLst/>
                        </a:rPr>
                        <a:t> is the foundation upon which family is built.</a:t>
                      </a:r>
                      <a:endParaRPr lang="en-US" sz="2000" dirty="0">
                        <a:solidFill>
                          <a:srgbClr val="0070C0"/>
                        </a:solidFill>
                        <a:effectLst/>
                      </a:endParaRP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761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7030A0"/>
                          </a:solidFill>
                          <a:effectLst/>
                        </a:rPr>
                        <a:t>2. The </a:t>
                      </a:r>
                      <a:r>
                        <a:rPr lang="en-US" sz="2800" b="1" u="sng" dirty="0">
                          <a:solidFill>
                            <a:srgbClr val="7030A0"/>
                          </a:solidFill>
                          <a:effectLst/>
                        </a:rPr>
                        <a:t>family</a:t>
                      </a:r>
                      <a:r>
                        <a:rPr lang="en-US" sz="2800" b="1" u="none" dirty="0">
                          <a:solidFill>
                            <a:srgbClr val="7030A0"/>
                          </a:solidFill>
                          <a:effectLst/>
                        </a:rPr>
                        <a:t> is the foundation upon</a:t>
                      </a:r>
                      <a:r>
                        <a:rPr lang="en-US" sz="2800" b="1" u="none" baseline="0" dirty="0">
                          <a:solidFill>
                            <a:srgbClr val="7030A0"/>
                          </a:solidFill>
                          <a:effectLst/>
                        </a:rPr>
                        <a:t> which every society is built.</a:t>
                      </a:r>
                      <a:endParaRPr lang="en-US" sz="2800" b="1" dirty="0">
                        <a:solidFill>
                          <a:srgbClr val="7030A0"/>
                        </a:solidFill>
                        <a:effectLst/>
                      </a:endParaRPr>
                    </a:p>
                  </a:txBody>
                  <a:tcPr marB="9144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9" name="TextBox 8"/>
          <p:cNvSpPr txBox="1">
            <a:spLocks noGrp="1" noRot="1" noMove="1" noResize="1" noEditPoints="1" noAdjustHandles="1" noChangeArrowheads="1" noChangeShapeType="1"/>
          </p:cNvSpPr>
          <p:nvPr/>
        </p:nvSpPr>
        <p:spPr>
          <a:xfrm>
            <a:off x="210674" y="2789750"/>
            <a:ext cx="3595255" cy="2554545"/>
          </a:xfrm>
          <a:prstGeom prst="rect">
            <a:avLst/>
          </a:prstGeom>
          <a:noFill/>
        </p:spPr>
        <p:txBody>
          <a:bodyPr wrap="square" rtlCol="0">
            <a:spAutoFit/>
          </a:bodyPr>
          <a:lstStyle/>
          <a:p>
            <a:r>
              <a:rPr lang="en-US" sz="2000" b="1" i="1" dirty="0">
                <a:solidFill>
                  <a:srgbClr val="002060"/>
                </a:solidFill>
              </a:rPr>
              <a:t>Marriage is not just a nice cultural ritual that evolved over time from generation to generation. Rather, marriage is the basis for the healthy working of civilization itself. It was established by God at creation.</a:t>
            </a:r>
          </a:p>
        </p:txBody>
      </p:sp>
      <p:pic>
        <p:nvPicPr>
          <p:cNvPr id="8" name="Picture 7"/>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1026" name="Picture 2" descr="The Divine Order to Marriage - Focus on the Family"/>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9361" y="1181126"/>
            <a:ext cx="2686568" cy="15111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GOD’S PURPOSE FOR MARRIAGE</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07459" y="1466695"/>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BUILDING A STRONG MARRIAGE</a:t>
            </a:r>
          </a:p>
        </p:txBody>
      </p:sp>
      <p:sp>
        <p:nvSpPr>
          <p:cNvPr id="14" name="TextBox 13"/>
          <p:cNvSpPr txBox="1">
            <a:spLocks noGrp="1" noRot="1" noMove="1" noResize="1" noEditPoints="1" noAdjustHandles="1" noChangeArrowheads="1" noChangeShapeType="1"/>
          </p:cNvSpPr>
          <p:nvPr/>
        </p:nvSpPr>
        <p:spPr>
          <a:xfrm>
            <a:off x="304800" y="2074545"/>
            <a:ext cx="86106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“Haven’t you read,” he replied, “that at the beginning the Creator ‘made them male and female,’ and said, ‘For this reason a man will leave his father and mother and be united to his wife, and the two will become one flesh’? So, they are no longer two, but one. Therefore, what God has joined together, let man not separate.” (Matthew 19:4-6)</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2050" name="Picture 2" descr="The Benefits of God's Plan for Marriage - FamilyLife®"/>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1928" y="4057712"/>
            <a:ext cx="1803261" cy="180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66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19200" y="1176530"/>
            <a:ext cx="6172200" cy="1077218"/>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Why do so many marriages struggle or fall apart?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246909" y="2340219"/>
            <a:ext cx="7010400"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accent2"/>
                </a:solidFill>
              </a:rPr>
              <a:t>The reason is because many husbands and wives do not know how to build their marriages according to Biblical principles.</a:t>
            </a:r>
          </a:p>
          <a:p>
            <a:r>
              <a:rPr lang="en-US" sz="3200" dirty="0">
                <a:solidFill>
                  <a:srgbClr val="0070C0"/>
                </a:solidFill>
              </a:rPr>
              <a:t>[Proverbs 24: 3-4]</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3074" name="Picture 2" descr="Marriage Tips: 3 Signs Your Marriage Could Be In Trouble |  Livethecharmedlife"/>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049499"/>
            <a:ext cx="2317750" cy="186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1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143000" y="1219200"/>
            <a:ext cx="7734300" cy="461665"/>
          </a:xfrm>
          <a:prstGeom prst="rect">
            <a:avLst/>
          </a:prstGeom>
          <a:noFill/>
        </p:spPr>
        <p:txBody>
          <a:bodyPr wrap="square" rtlCol="0">
            <a:spAutoFit/>
          </a:bodyPr>
          <a:lstStyle/>
          <a:p>
            <a:pPr algn="ctr"/>
            <a:r>
              <a:rPr lang="en-US" sz="2400" b="1" dirty="0">
                <a:solidFill>
                  <a:srgbClr val="0070C0"/>
                </a:solidFill>
                <a:effectLst>
                  <a:outerShdw blurRad="38100" dist="38100" dir="2700000" algn="tl">
                    <a:srgbClr val="000000">
                      <a:alpha val="43137"/>
                    </a:srgbClr>
                  </a:outerShdw>
                </a:effectLst>
              </a:rPr>
              <a:t>Three things involved in building a strong and lasting home</a:t>
            </a:r>
          </a:p>
        </p:txBody>
      </p:sp>
      <p:graphicFrame>
        <p:nvGraphicFramePr>
          <p:cNvPr id="9" name="Table 8"/>
          <p:cNvGraphicFramePr>
            <a:graphicFrameLocks noGrp="1" noDrilldown="1" noMove="1" noResize="1"/>
          </p:cNvGraphicFramePr>
          <p:nvPr>
            <p:extLst>
              <p:ext uri="{D42A27DB-BD31-4B8C-83A1-F6EECF244321}">
                <p14:modId xmlns:p14="http://schemas.microsoft.com/office/powerpoint/2010/main" val="2641484470"/>
              </p:ext>
            </p:extLst>
          </p:nvPr>
        </p:nvGraphicFramePr>
        <p:xfrm>
          <a:off x="304800" y="2453640"/>
          <a:ext cx="8572500" cy="245364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gridCol w="2857500">
                  <a:extLst>
                    <a:ext uri="{9D8B030D-6E8A-4147-A177-3AD203B41FA5}">
                      <a16:colId xmlns:a16="http://schemas.microsoft.com/office/drawing/2014/main" val="679906095"/>
                    </a:ext>
                  </a:extLst>
                </a:gridCol>
              </a:tblGrid>
              <a:tr h="299412">
                <a:tc gridSpan="3">
                  <a:txBody>
                    <a:bodyPr/>
                    <a:lstStyle/>
                    <a:p>
                      <a:pPr algn="ctr"/>
                      <a:r>
                        <a:rPr lang="en-US" sz="2800" dirty="0">
                          <a:solidFill>
                            <a:schemeClr val="bg1"/>
                          </a:solidFill>
                        </a:rPr>
                        <a:t>Aspects</a:t>
                      </a:r>
                      <a:r>
                        <a:rPr lang="en-US" sz="2800" baseline="0" dirty="0">
                          <a:solidFill>
                            <a:schemeClr val="bg1"/>
                          </a:solidFill>
                        </a:rPr>
                        <a:t> of building a strong home</a:t>
                      </a:r>
                      <a:endParaRPr lang="en-US" sz="2800" dirty="0">
                        <a:solidFill>
                          <a:schemeClr val="bg1"/>
                        </a:solidFill>
                      </a:endParaRPr>
                    </a:p>
                  </a:txBody>
                  <a:tcPr>
                    <a:solidFill>
                      <a:schemeClr val="tx1"/>
                    </a:solidFill>
                  </a:tcPr>
                </a:tc>
                <a:tc hMerge="1">
                  <a:txBody>
                    <a:bodyPr/>
                    <a:lstStyle/>
                    <a:p>
                      <a:pPr algn="ctr"/>
                      <a:endParaRPr lang="en-US" dirty="0"/>
                    </a:p>
                  </a:txBody>
                  <a:tcPr>
                    <a:solidFill>
                      <a:schemeClr val="bg2">
                        <a:lumMod val="25000"/>
                      </a:schemeClr>
                    </a:solidFill>
                  </a:tcPr>
                </a:tc>
                <a:tc hMerge="1">
                  <a:txBody>
                    <a:bodyPr/>
                    <a:lstStyle/>
                    <a:p>
                      <a:pPr algn="ctr"/>
                      <a:endParaRPr lang="en-US" dirty="0"/>
                    </a:p>
                  </a:txBody>
                  <a:tcPr>
                    <a:solidFill>
                      <a:srgbClr val="0070C0"/>
                    </a:solidFill>
                  </a:tcPr>
                </a:tc>
                <a:extLst>
                  <a:ext uri="{0D108BD9-81ED-4DB2-BD59-A6C34878D82A}">
                    <a16:rowId xmlns:a16="http://schemas.microsoft.com/office/drawing/2014/main" val="2286202046"/>
                  </a:ext>
                </a:extLst>
              </a:tr>
              <a:tr h="257278">
                <a:tc>
                  <a:txBody>
                    <a:bodyPr/>
                    <a:lstStyle/>
                    <a:p>
                      <a:pPr algn="ctr"/>
                      <a:r>
                        <a:rPr lang="en-US" sz="2000" b="1" dirty="0">
                          <a:solidFill>
                            <a:schemeClr val="bg1"/>
                          </a:solidFill>
                        </a:rPr>
                        <a:t>Area</a:t>
                      </a:r>
                    </a:p>
                  </a:txBody>
                  <a:tcPr>
                    <a:solidFill>
                      <a:srgbClr val="C00000"/>
                    </a:solidFill>
                  </a:tcPr>
                </a:tc>
                <a:tc>
                  <a:txBody>
                    <a:bodyPr/>
                    <a:lstStyle/>
                    <a:p>
                      <a:pPr algn="ctr"/>
                      <a:r>
                        <a:rPr lang="en-US" sz="2000" b="1" dirty="0">
                          <a:solidFill>
                            <a:schemeClr val="bg1"/>
                          </a:solidFill>
                        </a:rPr>
                        <a:t>Aspect</a:t>
                      </a:r>
                      <a:r>
                        <a:rPr lang="en-US" sz="2000" b="1" baseline="0" dirty="0">
                          <a:solidFill>
                            <a:schemeClr val="bg1"/>
                          </a:solidFill>
                        </a:rPr>
                        <a:t> of Marriage</a:t>
                      </a:r>
                      <a:endParaRPr lang="en-US" sz="2000" b="1" dirty="0">
                        <a:solidFill>
                          <a:schemeClr val="bg1"/>
                        </a:solidFill>
                      </a:endParaRPr>
                    </a:p>
                  </a:txBody>
                  <a:tcPr>
                    <a:solidFill>
                      <a:schemeClr val="bg2">
                        <a:lumMod val="25000"/>
                      </a:schemeClr>
                    </a:solidFill>
                  </a:tcPr>
                </a:tc>
                <a:tc>
                  <a:txBody>
                    <a:bodyPr/>
                    <a:lstStyle/>
                    <a:p>
                      <a:pPr algn="ctr"/>
                      <a:r>
                        <a:rPr lang="en-US" sz="2000" b="1" dirty="0">
                          <a:solidFill>
                            <a:schemeClr val="bg1"/>
                          </a:solidFill>
                        </a:rPr>
                        <a:t>Answers the question</a:t>
                      </a:r>
                    </a:p>
                  </a:txBody>
                  <a:tcPr>
                    <a:solidFill>
                      <a:srgbClr val="0070C0"/>
                    </a:solidFill>
                  </a:tcPr>
                </a:tc>
                <a:extLst>
                  <a:ext uri="{0D108BD9-81ED-4DB2-BD59-A6C34878D82A}">
                    <a16:rowId xmlns:a16="http://schemas.microsoft.com/office/drawing/2014/main" val="10000"/>
                  </a:ext>
                </a:extLst>
              </a:tr>
              <a:tr h="501172">
                <a:tc>
                  <a:txBody>
                    <a:bodyPr/>
                    <a:lstStyle/>
                    <a:p>
                      <a:r>
                        <a:rPr lang="en-US" sz="2000" b="1" dirty="0"/>
                        <a:t>Wisdom</a:t>
                      </a:r>
                    </a:p>
                  </a:txBody>
                  <a:tcPr/>
                </a:tc>
                <a:tc>
                  <a:txBody>
                    <a:bodyPr/>
                    <a:lstStyle/>
                    <a:p>
                      <a:r>
                        <a:rPr lang="en-US" sz="2000" b="1" dirty="0"/>
                        <a:t>The purpose of God</a:t>
                      </a:r>
                    </a:p>
                  </a:txBody>
                  <a:tcPr/>
                </a:tc>
                <a:tc>
                  <a:txBody>
                    <a:bodyPr/>
                    <a:lstStyle/>
                    <a:p>
                      <a:r>
                        <a:rPr lang="en-US" sz="2000" b="1" dirty="0"/>
                        <a:t>What?</a:t>
                      </a:r>
                    </a:p>
                  </a:txBody>
                  <a:tcPr/>
                </a:tc>
                <a:extLst>
                  <a:ext uri="{0D108BD9-81ED-4DB2-BD59-A6C34878D82A}">
                    <a16:rowId xmlns:a16="http://schemas.microsoft.com/office/drawing/2014/main" val="10001"/>
                  </a:ext>
                </a:extLst>
              </a:tr>
              <a:tr h="501172">
                <a:tc>
                  <a:txBody>
                    <a:bodyPr/>
                    <a:lstStyle/>
                    <a:p>
                      <a:r>
                        <a:rPr lang="en-US" sz="2000" b="1" dirty="0"/>
                        <a:t>Understanding</a:t>
                      </a:r>
                    </a:p>
                  </a:txBody>
                  <a:tcPr/>
                </a:tc>
                <a:tc>
                  <a:txBody>
                    <a:bodyPr/>
                    <a:lstStyle/>
                    <a:p>
                      <a:r>
                        <a:rPr lang="en-US" sz="2000" b="1" dirty="0"/>
                        <a:t>The perspective of God</a:t>
                      </a:r>
                    </a:p>
                  </a:txBody>
                  <a:tcPr/>
                </a:tc>
                <a:tc>
                  <a:txBody>
                    <a:bodyPr/>
                    <a:lstStyle/>
                    <a:p>
                      <a:r>
                        <a:rPr lang="en-US" sz="2000" b="1" dirty="0"/>
                        <a:t>Why?</a:t>
                      </a:r>
                    </a:p>
                  </a:txBody>
                  <a:tcPr/>
                </a:tc>
                <a:extLst>
                  <a:ext uri="{0D108BD9-81ED-4DB2-BD59-A6C34878D82A}">
                    <a16:rowId xmlns:a16="http://schemas.microsoft.com/office/drawing/2014/main" val="10002"/>
                  </a:ext>
                </a:extLst>
              </a:tr>
              <a:tr h="536896">
                <a:tc>
                  <a:txBody>
                    <a:bodyPr/>
                    <a:lstStyle/>
                    <a:p>
                      <a:r>
                        <a:rPr lang="en-US" sz="2000" b="1" dirty="0"/>
                        <a:t>Knowledge</a:t>
                      </a:r>
                    </a:p>
                  </a:txBody>
                  <a:tcPr/>
                </a:tc>
                <a:tc>
                  <a:txBody>
                    <a:bodyPr/>
                    <a:lstStyle/>
                    <a:p>
                      <a:pPr>
                        <a:buFont typeface="Arial" pitchFamily="34" charset="0"/>
                        <a:buNone/>
                      </a:pPr>
                      <a:r>
                        <a:rPr lang="en-US" sz="2000" b="1" dirty="0"/>
                        <a:t>The</a:t>
                      </a:r>
                      <a:r>
                        <a:rPr lang="en-US" sz="2000" b="1" baseline="0" dirty="0"/>
                        <a:t> instruction of God</a:t>
                      </a:r>
                      <a:endParaRPr lang="en-US" sz="2000" b="1" dirty="0"/>
                    </a:p>
                  </a:txBody>
                  <a:tcPr/>
                </a:tc>
                <a:tc>
                  <a:txBody>
                    <a:bodyPr/>
                    <a:lstStyle/>
                    <a:p>
                      <a:pPr>
                        <a:buFont typeface="Arial" pitchFamily="34" charset="0"/>
                        <a:buNone/>
                      </a:pPr>
                      <a:r>
                        <a:rPr lang="en-US" sz="2000" b="1" dirty="0"/>
                        <a:t>How?</a:t>
                      </a:r>
                    </a:p>
                  </a:txBody>
                  <a:tcPr/>
                </a:tc>
                <a:extLst>
                  <a:ext uri="{0D108BD9-81ED-4DB2-BD59-A6C34878D82A}">
                    <a16:rowId xmlns:a16="http://schemas.microsoft.com/office/drawing/2014/main" val="10003"/>
                  </a:ext>
                </a:extLst>
              </a:tr>
            </a:tbl>
          </a:graphicData>
        </a:graphic>
      </p:graphicFrame>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35040"/>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GOD’S PURPOSE FOR MARRIAGE</a:t>
            </a: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3165</TotalTime>
  <Words>1297</Words>
  <Application>Microsoft Office PowerPoint</Application>
  <PresentationFormat>On-screen Show (4:3)</PresentationFormat>
  <Paragraphs>135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Franklin Gothic Book</vt:lpstr>
      <vt:lpstr>Franklin Gothic Medium</vt:lpstr>
      <vt:lpstr>Impact</vt:lpstr>
      <vt:lpstr>Wingdings 2</vt:lpstr>
      <vt:lpstr>Trek</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lpstr>GOD’S PURPOSE FOR MARRIAGE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172</cp:revision>
  <dcterms:created xsi:type="dcterms:W3CDTF">2009-07-22T00:00:56Z</dcterms:created>
  <dcterms:modified xsi:type="dcterms:W3CDTF">2022-06-11T20:33:24Z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