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4"/>
  </p:notesMasterIdLst>
  <p:sldIdLst>
    <p:sldId id="256" r:id="rId2"/>
    <p:sldId id="285" r:id="rId3"/>
    <p:sldId id="286" r:id="rId4"/>
    <p:sldId id="280" r:id="rId5"/>
    <p:sldId id="281" r:id="rId6"/>
    <p:sldId id="282" r:id="rId7"/>
    <p:sldId id="283" r:id="rId8"/>
    <p:sldId id="284" r:id="rId9"/>
    <p:sldId id="274" r:id="rId10"/>
    <p:sldId id="269" r:id="rId11"/>
    <p:sldId id="287" r:id="rId12"/>
    <p:sldId id="265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FB1"/>
    <a:srgbClr val="66FF33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7172A2-9CA4-4C2B-87BF-1BEA9FE8A88D}" v="8" dt="2020-08-11T20:24:15.8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59" d="100"/>
          <a:sy n="59" d="100"/>
        </p:scale>
        <p:origin x="102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Hughes" userId="effa051925f1405f" providerId="LiveId" clId="{067172A2-9CA4-4C2B-87BF-1BEA9FE8A88D}"/>
    <pc:docChg chg="custSel addSld delSld modSld">
      <pc:chgData name="Jo Hughes" userId="effa051925f1405f" providerId="LiveId" clId="{067172A2-9CA4-4C2B-87BF-1BEA9FE8A88D}" dt="2020-08-11T20:26:21.182" v="145" actId="2696"/>
      <pc:docMkLst>
        <pc:docMk/>
      </pc:docMkLst>
      <pc:sldChg chg="delSp modSp mod">
        <pc:chgData name="Jo Hughes" userId="effa051925f1405f" providerId="LiveId" clId="{067172A2-9CA4-4C2B-87BF-1BEA9FE8A88D}" dt="2020-08-03T18:12:53.537" v="12" actId="14734"/>
        <pc:sldMkLst>
          <pc:docMk/>
          <pc:sldMk cId="0" sldId="269"/>
        </pc:sldMkLst>
        <pc:graphicFrameChg chg="mod modGraphic">
          <ac:chgData name="Jo Hughes" userId="effa051925f1405f" providerId="LiveId" clId="{067172A2-9CA4-4C2B-87BF-1BEA9FE8A88D}" dt="2020-08-03T18:12:53.537" v="12" actId="14734"/>
          <ac:graphicFrameMkLst>
            <pc:docMk/>
            <pc:sldMk cId="0" sldId="269"/>
            <ac:graphicFrameMk id="13" creationId="{00000000-0000-0000-0000-000000000000}"/>
          </ac:graphicFrameMkLst>
        </pc:graphicFrameChg>
        <pc:picChg chg="del mod">
          <ac:chgData name="Jo Hughes" userId="effa051925f1405f" providerId="LiveId" clId="{067172A2-9CA4-4C2B-87BF-1BEA9FE8A88D}" dt="2020-08-03T18:12:03.680" v="1" actId="478"/>
          <ac:picMkLst>
            <pc:docMk/>
            <pc:sldMk cId="0" sldId="269"/>
            <ac:picMk id="9" creationId="{00000000-0000-0000-0000-000000000000}"/>
          </ac:picMkLst>
        </pc:picChg>
      </pc:sldChg>
      <pc:sldChg chg="modSp mod">
        <pc:chgData name="Jo Hughes" userId="effa051925f1405f" providerId="LiveId" clId="{067172A2-9CA4-4C2B-87BF-1BEA9FE8A88D}" dt="2020-08-11T20:15:45.746" v="43" actId="1076"/>
        <pc:sldMkLst>
          <pc:docMk/>
          <pc:sldMk cId="1445080904" sldId="285"/>
        </pc:sldMkLst>
        <pc:spChg chg="mod">
          <ac:chgData name="Jo Hughes" userId="effa051925f1405f" providerId="LiveId" clId="{067172A2-9CA4-4C2B-87BF-1BEA9FE8A88D}" dt="2020-08-11T20:14:07.422" v="35" actId="20577"/>
          <ac:spMkLst>
            <pc:docMk/>
            <pc:sldMk cId="1445080904" sldId="285"/>
            <ac:spMk id="4" creationId="{00000000-0000-0000-0000-000000000000}"/>
          </ac:spMkLst>
        </pc:spChg>
        <pc:spChg chg="mod">
          <ac:chgData name="Jo Hughes" userId="effa051925f1405f" providerId="LiveId" clId="{067172A2-9CA4-4C2B-87BF-1BEA9FE8A88D}" dt="2020-08-11T20:15:45.746" v="43" actId="1076"/>
          <ac:spMkLst>
            <pc:docMk/>
            <pc:sldMk cId="1445080904" sldId="285"/>
            <ac:spMk id="14" creationId="{00000000-0000-0000-0000-000000000000}"/>
          </ac:spMkLst>
        </pc:spChg>
      </pc:sldChg>
      <pc:sldChg chg="modSp add mod">
        <pc:chgData name="Jo Hughes" userId="effa051925f1405f" providerId="LiveId" clId="{067172A2-9CA4-4C2B-87BF-1BEA9FE8A88D}" dt="2020-08-11T20:20:01.631" v="123" actId="20577"/>
        <pc:sldMkLst>
          <pc:docMk/>
          <pc:sldMk cId="969809970" sldId="286"/>
        </pc:sldMkLst>
        <pc:spChg chg="mod">
          <ac:chgData name="Jo Hughes" userId="effa051925f1405f" providerId="LiveId" clId="{067172A2-9CA4-4C2B-87BF-1BEA9FE8A88D}" dt="2020-08-11T20:17:25.268" v="77" actId="20577"/>
          <ac:spMkLst>
            <pc:docMk/>
            <pc:sldMk cId="969809970" sldId="286"/>
            <ac:spMk id="12" creationId="{00000000-0000-0000-0000-000000000000}"/>
          </ac:spMkLst>
        </pc:spChg>
        <pc:spChg chg="mod">
          <ac:chgData name="Jo Hughes" userId="effa051925f1405f" providerId="LiveId" clId="{067172A2-9CA4-4C2B-87BF-1BEA9FE8A88D}" dt="2020-08-11T20:20:01.631" v="123" actId="20577"/>
          <ac:spMkLst>
            <pc:docMk/>
            <pc:sldMk cId="969809970" sldId="286"/>
            <ac:spMk id="14" creationId="{00000000-0000-0000-0000-000000000000}"/>
          </ac:spMkLst>
        </pc:spChg>
      </pc:sldChg>
      <pc:sldChg chg="add del">
        <pc:chgData name="Jo Hughes" userId="effa051925f1405f" providerId="LiveId" clId="{067172A2-9CA4-4C2B-87BF-1BEA9FE8A88D}" dt="2020-08-11T20:15:57.618" v="44" actId="2696"/>
        <pc:sldMkLst>
          <pc:docMk/>
          <pc:sldMk cId="1468940053" sldId="286"/>
        </pc:sldMkLst>
      </pc:sldChg>
      <pc:sldChg chg="modSp mod">
        <pc:chgData name="Jo Hughes" userId="effa051925f1405f" providerId="LiveId" clId="{067172A2-9CA4-4C2B-87BF-1BEA9FE8A88D}" dt="2020-08-11T20:24:38.235" v="144" actId="403"/>
        <pc:sldMkLst>
          <pc:docMk/>
          <pc:sldMk cId="2415467041" sldId="287"/>
        </pc:sldMkLst>
        <pc:spChg chg="mod">
          <ac:chgData name="Jo Hughes" userId="effa051925f1405f" providerId="LiveId" clId="{067172A2-9CA4-4C2B-87BF-1BEA9FE8A88D}" dt="2020-08-11T20:24:26.659" v="140" actId="20577"/>
          <ac:spMkLst>
            <pc:docMk/>
            <pc:sldMk cId="2415467041" sldId="287"/>
            <ac:spMk id="4" creationId="{00000000-0000-0000-0000-000000000000}"/>
          </ac:spMkLst>
        </pc:spChg>
        <pc:spChg chg="mod">
          <ac:chgData name="Jo Hughes" userId="effa051925f1405f" providerId="LiveId" clId="{067172A2-9CA4-4C2B-87BF-1BEA9FE8A88D}" dt="2020-08-11T20:24:38.235" v="144" actId="403"/>
          <ac:spMkLst>
            <pc:docMk/>
            <pc:sldMk cId="2415467041" sldId="287"/>
            <ac:spMk id="14" creationId="{00000000-0000-0000-0000-000000000000}"/>
          </ac:spMkLst>
        </pc:spChg>
      </pc:sldChg>
      <pc:sldChg chg="add del">
        <pc:chgData name="Jo Hughes" userId="effa051925f1405f" providerId="LiveId" clId="{067172A2-9CA4-4C2B-87BF-1BEA9FE8A88D}" dt="2020-08-11T20:26:21.182" v="145" actId="2696"/>
        <pc:sldMkLst>
          <pc:docMk/>
          <pc:sldMk cId="2864464234" sldId="2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EF09B-DFFE-4FC3-9701-98ABF76F3E9D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79DF8-32D7-489B-985A-6740158D1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E79DF8-32D7-489B-985A-6740158D10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29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8/3/2020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FA1C66-7F35-4C2B-A149-4061A2BD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acilitators-Guide_HD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676399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pic>
        <p:nvPicPr>
          <p:cNvPr id="7" name="Picture 6" descr="EGI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2881312"/>
            <a:ext cx="1858199" cy="29098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14800" y="2438400"/>
            <a:ext cx="2514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Session- 7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1959114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Facilitator’s Training Seminar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2667000" y="3581400"/>
            <a:ext cx="56388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260F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Action Plan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96000"/>
            <a:ext cx="9144000" cy="762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Discovery</a:t>
            </a:r>
            <a:r>
              <a:rPr kumimoji="0" lang="en-US" sz="3200" b="1" i="0" u="none" strike="noStrike" kern="1200" cap="all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 Session</a:t>
            </a: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3064"/>
              </p:ext>
            </p:extLst>
          </p:nvPr>
        </p:nvGraphicFramePr>
        <p:xfrm>
          <a:off x="1066800" y="2057400"/>
          <a:ext cx="7620000" cy="182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r>
                        <a:rPr lang="en-US" sz="2800" dirty="0"/>
                        <a:t>Group Discussion</a:t>
                      </a:r>
                      <a:r>
                        <a:rPr lang="en-US" sz="2800" baseline="0" dirty="0"/>
                        <a:t> Questions</a:t>
                      </a:r>
                      <a:endParaRPr lang="en-US" sz="2800" dirty="0"/>
                    </a:p>
                  </a:txBody>
                  <a:tcPr>
                    <a:solidFill>
                      <a:srgbClr val="260F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r>
                        <a:rPr lang="en-US" sz="2400" dirty="0"/>
                        <a:t> 1.</a:t>
                      </a:r>
                      <a:r>
                        <a:rPr lang="en-US" sz="2400" baseline="0" dirty="0"/>
                        <a:t>  Complete the Vision Implementation Plan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2.  Complete the Launch</a:t>
                      </a:r>
                      <a:r>
                        <a:rPr lang="en-US" sz="2400" baseline="0" dirty="0"/>
                        <a:t> Seminar EVALUATION  Form.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55058" y="304800"/>
            <a:ext cx="7431741" cy="8382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Impact" pitchFamily="34" charset="0"/>
              </a:rPr>
              <a:t> </a:t>
            </a:r>
            <a:r>
              <a:rPr lang="en-US" b="1" dirty="0">
                <a:latin typeface="Impact" pitchFamily="34" charset="0"/>
              </a:rPr>
              <a:t> Action Plan</a:t>
            </a:r>
            <a:endParaRPr lang="en-US" sz="4800" b="1" dirty="0">
              <a:latin typeface="Impact" pitchFamily="34" charset="0"/>
            </a:endParaRP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4000" y="16764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t>SESSION CONCLUSION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520" y="2453670"/>
            <a:ext cx="8534400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Having “vision” and a “practical action plan” that can be implemented will help when you return to your church to begin to disciple and train believers. The result will be church growth.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15467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6324600" cy="8382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Impact" pitchFamily="34" charset="0"/>
              </a:rPr>
              <a:t>Action plan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8" name="Picture 7" descr="Facilitators-Guide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1682" y="1409700"/>
            <a:ext cx="3040635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ounded Rectangle 8"/>
          <p:cNvSpPr/>
          <p:nvPr/>
        </p:nvSpPr>
        <p:spPr>
          <a:xfrm>
            <a:off x="13447" y="6248400"/>
            <a:ext cx="9144000" cy="6096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Contact: Info@Equippersgroup.org</a:t>
            </a:r>
          </a:p>
        </p:txBody>
      </p:sp>
      <p:sp>
        <p:nvSpPr>
          <p:cNvPr id="10" name="Rounded Rectangle 9"/>
          <p:cNvSpPr/>
          <p:nvPr/>
        </p:nvSpPr>
        <p:spPr>
          <a:xfrm flipH="1">
            <a:off x="13716000" y="1498070"/>
            <a:ext cx="228600" cy="2616729"/>
          </a:xfrm>
          <a:prstGeom prst="roundRect">
            <a:avLst>
              <a:gd name="adj" fmla="val 16286"/>
            </a:avLst>
          </a:prstGeom>
          <a:solidFill>
            <a:schemeClr val="tx1">
              <a:lumMod val="85000"/>
              <a:lumOff val="1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PUBLISHED AND MARKETED </a:t>
            </a:r>
          </a:p>
          <a:p>
            <a:pPr algn="ctr"/>
            <a:endParaRPr lang="en-US" sz="3200" dirty="0"/>
          </a:p>
          <a:p>
            <a:pPr algn="ctr"/>
            <a:r>
              <a:rPr lang="en-US" dirty="0"/>
              <a:t>BY </a:t>
            </a:r>
          </a:p>
          <a:p>
            <a:pPr algn="ctr"/>
            <a:endParaRPr lang="en-US" dirty="0"/>
          </a:p>
          <a:p>
            <a:pPr algn="ctr"/>
            <a:r>
              <a:rPr lang="en-US" sz="3200" b="1" dirty="0">
                <a:solidFill>
                  <a:srgbClr val="66FF33"/>
                </a:solidFill>
              </a:rPr>
              <a:t>NATIONS VISION</a:t>
            </a:r>
          </a:p>
          <a:p>
            <a:pPr algn="ctr"/>
            <a:r>
              <a:rPr lang="en-US" dirty="0"/>
              <a:t>PO OX 2505</a:t>
            </a:r>
          </a:p>
          <a:p>
            <a:pPr algn="ctr"/>
            <a:r>
              <a:rPr lang="en-US" dirty="0" err="1"/>
              <a:t>Fisco</a:t>
            </a:r>
            <a:r>
              <a:rPr lang="en-US" dirty="0"/>
              <a:t>, TX 75034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</a:rPr>
              <a:t>www.nationsvision.org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sz="2000" b="1" dirty="0">
                <a:solidFill>
                  <a:srgbClr val="FFC000"/>
                </a:solidFill>
              </a:rPr>
              <a:t>www.gettingequipped.org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55058" y="304800"/>
            <a:ext cx="7431741" cy="8382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Impact" pitchFamily="34" charset="0"/>
              </a:rPr>
              <a:t> </a:t>
            </a:r>
            <a:r>
              <a:rPr lang="en-US" sz="3200" b="1" dirty="0">
                <a:latin typeface="Impact" pitchFamily="34" charset="0"/>
              </a:rPr>
              <a:t> </a:t>
            </a:r>
            <a:r>
              <a:rPr lang="en-US" sz="4800" b="1" dirty="0">
                <a:latin typeface="Impact" pitchFamily="34" charset="0"/>
              </a:rPr>
              <a:t>  Action Plan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55058" y="1282140"/>
            <a:ext cx="6403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t>OVERVIEW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700" y="1870815"/>
            <a:ext cx="8610600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The closing session is designed to create a written “Action Plan” that will be implemented upon each participant’s return to their local church. This plan will help maximize and train the human resources under a leader’s authority and expand the work force and laborers for the “harvest.” This process is accomplished by implementing the truths and principles taught in EGI’s Getting Equipped™ Series. This session includes an opportunity to evaluate what each participant has learned. Answers are given at the end of the session. 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Time required to complete this session: 1 1/2 hours</a:t>
            </a:r>
          </a:p>
        </p:txBody>
      </p:sp>
    </p:spTree>
    <p:extLst>
      <p:ext uri="{BB962C8B-B14F-4D97-AF65-F5344CB8AC3E}">
        <p14:creationId xmlns:p14="http://schemas.microsoft.com/office/powerpoint/2010/main" val="144508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55058" y="304800"/>
            <a:ext cx="7431741" cy="838200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Impact" pitchFamily="34" charset="0"/>
              </a:rPr>
              <a:t> </a:t>
            </a:r>
            <a:r>
              <a:rPr lang="en-US" sz="3200" b="1" dirty="0">
                <a:latin typeface="Impact" pitchFamily="34" charset="0"/>
              </a:rPr>
              <a:t> </a:t>
            </a:r>
            <a:r>
              <a:rPr lang="en-US" sz="4800" b="1" dirty="0">
                <a:latin typeface="Impact" pitchFamily="34" charset="0"/>
              </a:rPr>
              <a:t>  Action Plan</a:t>
            </a: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762000" cy="1193271"/>
          </a:xfrm>
          <a:prstGeom prst="rect">
            <a:avLst/>
          </a:prstGeom>
        </p:spPr>
      </p:pic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55058" y="1282140"/>
            <a:ext cx="6403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Goals of the Session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" y="1777254"/>
            <a:ext cx="8610600" cy="36933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1.  </a:t>
            </a:r>
            <a:r>
              <a:rPr lang="en-US" sz="2800" dirty="0"/>
              <a:t>To make a written action plan </a:t>
            </a:r>
          </a:p>
          <a:p>
            <a:r>
              <a:rPr lang="en-US" sz="2800" dirty="0"/>
              <a:t>2. Discover keys of church growth and some things you</a:t>
            </a:r>
          </a:p>
          <a:p>
            <a:r>
              <a:rPr lang="en-US" sz="2800" dirty="0"/>
              <a:t>    may need to change in your church  </a:t>
            </a:r>
          </a:p>
          <a:p>
            <a:r>
              <a:rPr lang="en-US" sz="2800" dirty="0"/>
              <a:t>3. Understand the importance of working </a:t>
            </a:r>
          </a:p>
          <a:p>
            <a:r>
              <a:rPr lang="en-US" sz="2800" dirty="0"/>
              <a:t>    with volunteers</a:t>
            </a:r>
          </a:p>
          <a:p>
            <a:r>
              <a:rPr lang="en-US" sz="2800" dirty="0"/>
              <a:t>4. Learn how to begin this training program  </a:t>
            </a:r>
          </a:p>
          <a:p>
            <a:r>
              <a:rPr lang="en-US" sz="2400" dirty="0"/>
              <a:t> </a:t>
            </a:r>
          </a:p>
          <a:p>
            <a:r>
              <a:rPr lang="en-US" sz="2400" b="1" dirty="0"/>
              <a:t>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980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 action plan- What is It?</a:t>
            </a:r>
            <a:endParaRPr lang="en-US" sz="3200" dirty="0">
              <a:latin typeface="Impact" pitchFamily="34" charset="0"/>
            </a:endParaRP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762000" cy="1193271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1906012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Century Gothic" pitchFamily="34" charset="0"/>
              </a:rPr>
              <a:t> It is the Plan to implement your vision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solidFill>
                  <a:srgbClr val="00B050"/>
                </a:solidFill>
                <a:latin typeface="Century Gothic" pitchFamily="34" charset="0"/>
              </a:rPr>
              <a:t> It must be REAL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Century Gothic" pitchFamily="34" charset="0"/>
              </a:rPr>
              <a:t> </a:t>
            </a:r>
            <a:r>
              <a:rPr lang="en-US" sz="3200" b="1" dirty="0">
                <a:solidFill>
                  <a:srgbClr val="260FB1"/>
                </a:solidFill>
                <a:latin typeface="Century Gothic" pitchFamily="34" charset="0"/>
              </a:rPr>
              <a:t>It must be WORKABLE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Century Gothic" pitchFamily="34" charset="0"/>
              </a:rPr>
              <a:t>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It must be MEASURABLE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Century Gothic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Century Gothic" pitchFamily="34" charset="0"/>
              </a:rPr>
              <a:t>It must MOTIVATE ACTION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Century Gothic" pitchFamily="34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Century Gothic" pitchFamily="34" charset="0"/>
              </a:rPr>
              <a:t>It must be ACCOUNTABLE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 action plan- IMPLEMENTATION</a:t>
            </a:r>
            <a:endParaRPr lang="en-US" sz="3200" dirty="0">
              <a:latin typeface="Impact" pitchFamily="34" charset="0"/>
            </a:endParaRP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762000" cy="1193271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19200" y="1600200"/>
          <a:ext cx="6096000" cy="381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8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itchFamily="34" charset="0"/>
                        </a:rPr>
                        <a:t>Practical Elements involved in implementing a discipleship program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Vision</a:t>
                      </a:r>
                      <a:r>
                        <a:rPr lang="en-US" sz="2000" b="1" baseline="0" dirty="0"/>
                        <a:t> : Write the vision including the desired results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Identify the basic steps</a:t>
                      </a:r>
                      <a:r>
                        <a:rPr lang="en-US" sz="2000" b="1" baseline="0" dirty="0"/>
                        <a:t> required to succeed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Identify</a:t>
                      </a:r>
                      <a:r>
                        <a:rPr lang="en-US" sz="2000" b="1" baseline="0" dirty="0"/>
                        <a:t> the training team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Identify the disciples to be trained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Identify</a:t>
                      </a:r>
                      <a:r>
                        <a:rPr lang="en-US" sz="2000" b="1" baseline="0" dirty="0"/>
                        <a:t> the class time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Place for training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Practical</a:t>
                      </a:r>
                      <a:r>
                        <a:rPr lang="en-US" sz="2000" b="1" baseline="0" dirty="0"/>
                        <a:t> application of Bible truths learned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Recognition</a:t>
                      </a:r>
                      <a:r>
                        <a:rPr lang="en-US" sz="2000" b="1" baseline="0" dirty="0"/>
                        <a:t> : Certificate of Completion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 action plan- Working with Volunteers</a:t>
            </a:r>
            <a:endParaRPr lang="en-US" sz="3200" dirty="0">
              <a:latin typeface="Impact" pitchFamily="34" charset="0"/>
            </a:endParaRP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762000" cy="1193271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1371600"/>
          <a:ext cx="6629400" cy="4175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06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2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If the volunteers</a:t>
                      </a:r>
                      <a:r>
                        <a:rPr lang="en-US" sz="2800" baseline="0" dirty="0"/>
                        <a:t> do not understand the vision, they will lack focus and enthusiasm.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Make sure to communicate the</a:t>
                      </a:r>
                      <a:r>
                        <a:rPr lang="en-US" sz="2000" b="1" baseline="0" dirty="0"/>
                        <a:t> vision to all volunteers effectively and clearly.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Volunteers</a:t>
                      </a:r>
                      <a:r>
                        <a:rPr lang="en-US" sz="2000" b="1" baseline="0" dirty="0"/>
                        <a:t> and their understanding of the vision is very critical to success of  this discipleship program.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Lack of understanding</a:t>
                      </a:r>
                      <a:r>
                        <a:rPr lang="en-US" sz="2000" b="1" baseline="0" dirty="0"/>
                        <a:t> of the vision will result in lack of focus and enthusiasm.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Don’t hesitate to repeat the focus</a:t>
                      </a:r>
                      <a:r>
                        <a:rPr lang="en-US" sz="2000" b="1" baseline="0" dirty="0"/>
                        <a:t> of your vision again and again.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 action plan- Spiritual condition</a:t>
            </a:r>
            <a:endParaRPr lang="en-US" sz="3200" dirty="0">
              <a:latin typeface="Impact" pitchFamily="34" charset="0"/>
            </a:endParaRP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762000" cy="1193271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1371600"/>
          <a:ext cx="6629400" cy="4236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06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2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 is critical that both </a:t>
                      </a:r>
                      <a:r>
                        <a:rPr lang="en-US" sz="3200" dirty="0">
                          <a:solidFill>
                            <a:srgbClr val="FFC000"/>
                          </a:solidFill>
                        </a:rPr>
                        <a:t>trainer</a:t>
                      </a:r>
                      <a:r>
                        <a:rPr lang="en-US" sz="3200" dirty="0"/>
                        <a:t> </a:t>
                      </a:r>
                      <a:r>
                        <a:rPr lang="en-US" sz="2800" dirty="0"/>
                        <a:t>and trainee have a good relationship with God.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u="sng" dirty="0">
                          <a:solidFill>
                            <a:srgbClr val="260FB1"/>
                          </a:solidFill>
                        </a:rPr>
                        <a:t>The Mentor:  </a:t>
                      </a:r>
                      <a:r>
                        <a:rPr lang="en-US" sz="2000" b="1" dirty="0"/>
                        <a:t>The</a:t>
                      </a:r>
                      <a:r>
                        <a:rPr lang="en-US" sz="2000" b="1" baseline="0" dirty="0"/>
                        <a:t> one who has the desire to invest their life in others. Following are the requirements:</a:t>
                      </a:r>
                      <a:br>
                        <a:rPr lang="en-US" sz="2000" b="1" baseline="0" dirty="0"/>
                      </a:br>
                      <a:endParaRPr lang="en-US" sz="2000" b="1" baseline="0" dirty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dirty="0"/>
                        <a:t> </a:t>
                      </a:r>
                      <a:r>
                        <a:rPr lang="en-US" sz="2000" b="1" dirty="0">
                          <a:solidFill>
                            <a:srgbClr val="260FB1"/>
                          </a:solidFill>
                        </a:rPr>
                        <a:t>Spend</a:t>
                      </a: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 time with God through prayer and Study of God’s word.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baseline="0" dirty="0"/>
                        <a:t> </a:t>
                      </a: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Spend time with the People you are mentoring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baseline="0" dirty="0"/>
                        <a:t> </a:t>
                      </a: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Be a blessing to them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baseline="0" dirty="0"/>
                        <a:t> </a:t>
                      </a: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Impact their lives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 Touch the lives of others.</a:t>
                      </a:r>
                      <a:endParaRPr lang="en-US" sz="2000" b="1" dirty="0">
                        <a:solidFill>
                          <a:srgbClr val="260FB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838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Impact" pitchFamily="34" charset="0"/>
              </a:rPr>
              <a:t> action plan- Spiritual condition</a:t>
            </a:r>
            <a:endParaRPr lang="en-US" sz="3200" dirty="0">
              <a:latin typeface="Impact" pitchFamily="34" charset="0"/>
            </a:endParaRPr>
          </a:p>
        </p:txBody>
      </p:sp>
      <p:pic>
        <p:nvPicPr>
          <p:cNvPr id="5" name="Picture 4" descr="EGI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762000" cy="1193271"/>
          </a:xfrm>
          <a:prstGeom prst="rect">
            <a:avLst/>
          </a:prstGeom>
        </p:spPr>
      </p:pic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6" name="Picture 5" descr="Foot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1371600"/>
          <a:ext cx="6629400" cy="4236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06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2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It is critical that both trainer and </a:t>
                      </a:r>
                      <a:r>
                        <a:rPr lang="en-US" sz="3200" dirty="0">
                          <a:solidFill>
                            <a:srgbClr val="FFC000"/>
                          </a:solidFill>
                        </a:rPr>
                        <a:t>trainee </a:t>
                      </a:r>
                      <a:r>
                        <a:rPr lang="en-US" sz="2800" dirty="0"/>
                        <a:t>have a good relationship with God.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260FB1"/>
                          </a:solidFill>
                        </a:rPr>
                        <a:t>The TRAINEE:  the person being trained.</a:t>
                      </a:r>
                      <a:br>
                        <a:rPr lang="en-US" sz="2000" b="1" dirty="0">
                          <a:solidFill>
                            <a:srgbClr val="260FB1"/>
                          </a:solidFill>
                        </a:rPr>
                      </a:br>
                      <a:endParaRPr lang="en-US" sz="2000" b="1" dirty="0">
                        <a:solidFill>
                          <a:srgbClr val="260FB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dirty="0">
                          <a:solidFill>
                            <a:srgbClr val="260FB1"/>
                          </a:solidFill>
                        </a:rPr>
                        <a:t> Must be</a:t>
                      </a: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 willing to learn and then act on those truths.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 Must have a desire to grow closer to God.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 Willing to model their lives to others and make them disciples.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000" b="1" baseline="0" dirty="0">
                          <a:solidFill>
                            <a:srgbClr val="260FB1"/>
                          </a:solidFill>
                        </a:rPr>
                        <a:t>Willing to be accountable to the Mentor.</a:t>
                      </a:r>
                      <a:br>
                        <a:rPr lang="en-US" sz="2000" b="1" dirty="0">
                          <a:solidFill>
                            <a:srgbClr val="260FB1"/>
                          </a:solidFill>
                        </a:rPr>
                      </a:br>
                      <a:endParaRPr lang="en-US" sz="2000" b="1" dirty="0">
                        <a:solidFill>
                          <a:srgbClr val="260FB1"/>
                        </a:solidFill>
                      </a:endParaRPr>
                    </a:p>
                    <a:p>
                      <a:endParaRPr lang="en-US" sz="2000" b="1" dirty="0">
                        <a:solidFill>
                          <a:srgbClr val="260FB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4" descr="EGI-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304800"/>
              <a:ext cx="762000" cy="1193271"/>
            </a:xfrm>
            <a:prstGeom prst="rect">
              <a:avLst/>
            </a:prstGeom>
          </p:spPr>
        </p:pic>
        <p:pic>
          <p:nvPicPr>
            <p:cNvPr id="6" name="Picture 5" descr="FootBanne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867400"/>
              <a:ext cx="9144000" cy="99060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143000" y="457200"/>
              <a:ext cx="7543800" cy="838200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all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uLnTx/>
                  <a:uFillTx/>
                  <a:latin typeface="Impact" pitchFamily="34" charset="0"/>
                  <a:ea typeface="+mj-ea"/>
                  <a:cs typeface="+mj-cs"/>
                </a:rPr>
                <a:t>Action</a:t>
              </a:r>
              <a:r>
                <a:rPr kumimoji="0" lang="en-US" sz="3200" b="1" i="0" u="none" strike="noStrike" kern="1200" cap="all" spc="0" normalizeH="0" noProof="0" dirty="0">
                  <a:ln>
                    <a:noFill/>
                  </a:ln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uLnTx/>
                  <a:uFillTx/>
                  <a:latin typeface="Impact" pitchFamily="34" charset="0"/>
                  <a:ea typeface="+mj-ea"/>
                  <a:cs typeface="+mj-cs"/>
                </a:rPr>
                <a:t> plan</a:t>
              </a:r>
              <a:endPara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Impact" pitchFamily="34" charset="0"/>
                <a:ea typeface="+mj-ea"/>
                <a:cs typeface="+mj-cs"/>
              </a:endParaRPr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5800" y="2819400"/>
              <a:ext cx="4419600" cy="2123658"/>
            </a:xfrm>
            <a:prstGeom prst="rect">
              <a:avLst/>
            </a:prstGeom>
            <a:noFill/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US" sz="66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j-lt"/>
                  <a:ea typeface="Times New Roman" pitchFamily="18" charset="0"/>
                  <a:cs typeface="Arial" pitchFamily="34" charset="0"/>
                </a:rPr>
                <a:t>Discovery Session</a:t>
              </a: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 dirty="0"/>
            </a:p>
          </p:txBody>
        </p:sp>
        <p:pic>
          <p:nvPicPr>
            <p:cNvPr id="14" name="Picture 13" descr="MAGNIGLASS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658250">
              <a:off x="3407893" y="2411482"/>
              <a:ext cx="5105400" cy="2826035"/>
            </a:xfrm>
            <a:prstGeom prst="rect">
              <a:avLst/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</p:pic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14862</TotalTime>
  <Words>620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Century Gothic</vt:lpstr>
      <vt:lpstr>Franklin Gothic Book</vt:lpstr>
      <vt:lpstr>Franklin Gothic Medium</vt:lpstr>
      <vt:lpstr>Impact</vt:lpstr>
      <vt:lpstr>Wingdings</vt:lpstr>
      <vt:lpstr>Wingdings 2</vt:lpstr>
      <vt:lpstr>Trek</vt:lpstr>
      <vt:lpstr>Action Plan</vt:lpstr>
      <vt:lpstr>    Action Plan</vt:lpstr>
      <vt:lpstr>    Action Plan</vt:lpstr>
      <vt:lpstr> action plan- What is It?</vt:lpstr>
      <vt:lpstr> action plan- IMPLEMENTATION</vt:lpstr>
      <vt:lpstr> action plan- Working with Volunteers</vt:lpstr>
      <vt:lpstr> action plan- Spiritual condition</vt:lpstr>
      <vt:lpstr> action plan- Spiritual condition</vt:lpstr>
      <vt:lpstr>PowerPoint Presentation</vt:lpstr>
      <vt:lpstr>PowerPoint Presentation</vt:lpstr>
      <vt:lpstr>  Action Plan</vt:lpstr>
      <vt:lpstr>Action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athomas</dc:creator>
  <cp:lastModifiedBy>Jo Hughes</cp:lastModifiedBy>
  <cp:revision>295</cp:revision>
  <cp:lastPrinted>2020-05-18T15:30:55Z</cp:lastPrinted>
  <dcterms:created xsi:type="dcterms:W3CDTF">2009-07-22T00:00:56Z</dcterms:created>
  <dcterms:modified xsi:type="dcterms:W3CDTF">2020-08-11T20:26:48Z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TC300005141033</vt:lpwstr>
  </property>
</Properties>
</file>