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sldIdLst>
    <p:sldId id="256" r:id="rId2"/>
    <p:sldId id="284" r:id="rId3"/>
    <p:sldId id="275" r:id="rId4"/>
    <p:sldId id="276" r:id="rId5"/>
    <p:sldId id="277" r:id="rId6"/>
    <p:sldId id="278" r:id="rId7"/>
    <p:sldId id="279" r:id="rId8"/>
    <p:sldId id="280" r:id="rId9"/>
    <p:sldId id="281" r:id="rId10"/>
    <p:sldId id="282" r:id="rId11"/>
    <p:sldId id="283" r:id="rId12"/>
    <p:sldId id="274" r:id="rId13"/>
    <p:sldId id="269" r:id="rId14"/>
    <p:sldId id="285" r:id="rId15"/>
    <p:sldId id="265"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260FB1"/>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D77D9B-4250-4234-ACE1-619D96BA8FEF}" v="4" dt="2020-07-21T01:21:13.6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18" autoAdjust="0"/>
  </p:normalViewPr>
  <p:slideViewPr>
    <p:cSldViewPr>
      <p:cViewPr varScale="1">
        <p:scale>
          <a:sx n="59" d="100"/>
          <a:sy n="59" d="100"/>
        </p:scale>
        <p:origin x="1027"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Hughes" userId="effa051925f1405f" providerId="LiveId" clId="{D1D77D9B-4250-4234-ACE1-619D96BA8FEF}"/>
    <pc:docChg chg="undo custSel addSld modSld">
      <pc:chgData name="Jo Hughes" userId="effa051925f1405f" providerId="LiveId" clId="{D1D77D9B-4250-4234-ACE1-619D96BA8FEF}" dt="2020-07-21T01:25:17.150" v="276" actId="20577"/>
      <pc:docMkLst>
        <pc:docMk/>
      </pc:docMkLst>
      <pc:sldChg chg="delSp modSp mod">
        <pc:chgData name="Jo Hughes" userId="effa051925f1405f" providerId="LiveId" clId="{D1D77D9B-4250-4234-ACE1-619D96BA8FEF}" dt="2020-07-21T00:46:18.991" v="6" actId="947"/>
        <pc:sldMkLst>
          <pc:docMk/>
          <pc:sldMk cId="0" sldId="269"/>
        </pc:sldMkLst>
        <pc:graphicFrameChg chg="mod modGraphic">
          <ac:chgData name="Jo Hughes" userId="effa051925f1405f" providerId="LiveId" clId="{D1D77D9B-4250-4234-ACE1-619D96BA8FEF}" dt="2020-07-21T00:46:18.991" v="6" actId="947"/>
          <ac:graphicFrameMkLst>
            <pc:docMk/>
            <pc:sldMk cId="0" sldId="269"/>
            <ac:graphicFrameMk id="13" creationId="{00000000-0000-0000-0000-000000000000}"/>
          </ac:graphicFrameMkLst>
        </pc:graphicFrameChg>
        <pc:picChg chg="del">
          <ac:chgData name="Jo Hughes" userId="effa051925f1405f" providerId="LiveId" clId="{D1D77D9B-4250-4234-ACE1-619D96BA8FEF}" dt="2020-07-21T00:44:51.815" v="0" actId="478"/>
          <ac:picMkLst>
            <pc:docMk/>
            <pc:sldMk cId="0" sldId="269"/>
            <ac:picMk id="9" creationId="{00000000-0000-0000-0000-000000000000}"/>
          </ac:picMkLst>
        </pc:picChg>
      </pc:sldChg>
      <pc:sldChg chg="modSp mod">
        <pc:chgData name="Jo Hughes" userId="effa051925f1405f" providerId="LiveId" clId="{D1D77D9B-4250-4234-ACE1-619D96BA8FEF}" dt="2020-07-21T01:08:58.286" v="150" actId="14100"/>
        <pc:sldMkLst>
          <pc:docMk/>
          <pc:sldMk cId="0" sldId="275"/>
        </pc:sldMkLst>
        <pc:spChg chg="mod">
          <ac:chgData name="Jo Hughes" userId="effa051925f1405f" providerId="LiveId" clId="{D1D77D9B-4250-4234-ACE1-619D96BA8FEF}" dt="2020-07-21T01:08:37.819" v="148" actId="255"/>
          <ac:spMkLst>
            <pc:docMk/>
            <pc:sldMk cId="0" sldId="275"/>
            <ac:spMk id="8" creationId="{00000000-0000-0000-0000-000000000000}"/>
          </ac:spMkLst>
        </pc:spChg>
        <pc:graphicFrameChg chg="mod modGraphic">
          <ac:chgData name="Jo Hughes" userId="effa051925f1405f" providerId="LiveId" clId="{D1D77D9B-4250-4234-ACE1-619D96BA8FEF}" dt="2020-07-21T01:08:58.286" v="150" actId="14100"/>
          <ac:graphicFrameMkLst>
            <pc:docMk/>
            <pc:sldMk cId="0" sldId="275"/>
            <ac:graphicFrameMk id="9" creationId="{00000000-0000-0000-0000-000000000000}"/>
          </ac:graphicFrameMkLst>
        </pc:graphicFrameChg>
      </pc:sldChg>
      <pc:sldChg chg="modSp mod">
        <pc:chgData name="Jo Hughes" userId="effa051925f1405f" providerId="LiveId" clId="{D1D77D9B-4250-4234-ACE1-619D96BA8FEF}" dt="2020-07-21T01:16:39.948" v="195" actId="14100"/>
        <pc:sldMkLst>
          <pc:docMk/>
          <pc:sldMk cId="0" sldId="279"/>
        </pc:sldMkLst>
        <pc:spChg chg="mod">
          <ac:chgData name="Jo Hughes" userId="effa051925f1405f" providerId="LiveId" clId="{D1D77D9B-4250-4234-ACE1-619D96BA8FEF}" dt="2020-07-21T01:16:39.948" v="195" actId="14100"/>
          <ac:spMkLst>
            <pc:docMk/>
            <pc:sldMk cId="0" sldId="279"/>
            <ac:spMk id="9" creationId="{00000000-0000-0000-0000-000000000000}"/>
          </ac:spMkLst>
        </pc:spChg>
      </pc:sldChg>
      <pc:sldChg chg="modSp mod">
        <pc:chgData name="Jo Hughes" userId="effa051925f1405f" providerId="LiveId" clId="{D1D77D9B-4250-4234-ACE1-619D96BA8FEF}" dt="2020-07-21T00:54:59.265" v="103" actId="20577"/>
        <pc:sldMkLst>
          <pc:docMk/>
          <pc:sldMk cId="0" sldId="280"/>
        </pc:sldMkLst>
        <pc:spChg chg="mod">
          <ac:chgData name="Jo Hughes" userId="effa051925f1405f" providerId="LiveId" clId="{D1D77D9B-4250-4234-ACE1-619D96BA8FEF}" dt="2020-07-21T00:54:59.265" v="103" actId="20577"/>
          <ac:spMkLst>
            <pc:docMk/>
            <pc:sldMk cId="0" sldId="280"/>
            <ac:spMk id="9" creationId="{00000000-0000-0000-0000-000000000000}"/>
          </ac:spMkLst>
        </pc:spChg>
      </pc:sldChg>
      <pc:sldChg chg="modSp mod">
        <pc:chgData name="Jo Hughes" userId="effa051925f1405f" providerId="LiveId" clId="{D1D77D9B-4250-4234-ACE1-619D96BA8FEF}" dt="2020-07-21T00:53:56.984" v="95" actId="20577"/>
        <pc:sldMkLst>
          <pc:docMk/>
          <pc:sldMk cId="0" sldId="281"/>
        </pc:sldMkLst>
        <pc:spChg chg="mod">
          <ac:chgData name="Jo Hughes" userId="effa051925f1405f" providerId="LiveId" clId="{D1D77D9B-4250-4234-ACE1-619D96BA8FEF}" dt="2020-07-21T00:53:56.984" v="95" actId="20577"/>
          <ac:spMkLst>
            <pc:docMk/>
            <pc:sldMk cId="0" sldId="281"/>
            <ac:spMk id="9" creationId="{00000000-0000-0000-0000-000000000000}"/>
          </ac:spMkLst>
        </pc:spChg>
      </pc:sldChg>
      <pc:sldChg chg="modSp mod">
        <pc:chgData name="Jo Hughes" userId="effa051925f1405f" providerId="LiveId" clId="{D1D77D9B-4250-4234-ACE1-619D96BA8FEF}" dt="2020-07-21T00:52:18.936" v="87" actId="20577"/>
        <pc:sldMkLst>
          <pc:docMk/>
          <pc:sldMk cId="0" sldId="282"/>
        </pc:sldMkLst>
        <pc:spChg chg="mod">
          <ac:chgData name="Jo Hughes" userId="effa051925f1405f" providerId="LiveId" clId="{D1D77D9B-4250-4234-ACE1-619D96BA8FEF}" dt="2020-07-21T00:52:18.936" v="87" actId="20577"/>
          <ac:spMkLst>
            <pc:docMk/>
            <pc:sldMk cId="0" sldId="282"/>
            <ac:spMk id="9" creationId="{00000000-0000-0000-0000-000000000000}"/>
          </ac:spMkLst>
        </pc:spChg>
      </pc:sldChg>
      <pc:sldChg chg="modSp mod">
        <pc:chgData name="Jo Hughes" userId="effa051925f1405f" providerId="LiveId" clId="{D1D77D9B-4250-4234-ACE1-619D96BA8FEF}" dt="2020-07-21T00:49:41.256" v="37" actId="403"/>
        <pc:sldMkLst>
          <pc:docMk/>
          <pc:sldMk cId="0" sldId="283"/>
        </pc:sldMkLst>
        <pc:spChg chg="mod">
          <ac:chgData name="Jo Hughes" userId="effa051925f1405f" providerId="LiveId" clId="{D1D77D9B-4250-4234-ACE1-619D96BA8FEF}" dt="2020-07-21T00:49:41.256" v="37" actId="403"/>
          <ac:spMkLst>
            <pc:docMk/>
            <pc:sldMk cId="0" sldId="283"/>
            <ac:spMk id="9" creationId="{00000000-0000-0000-0000-000000000000}"/>
          </ac:spMkLst>
        </pc:spChg>
        <pc:graphicFrameChg chg="mod modGraphic">
          <ac:chgData name="Jo Hughes" userId="effa051925f1405f" providerId="LiveId" clId="{D1D77D9B-4250-4234-ACE1-619D96BA8FEF}" dt="2020-07-21T00:49:15.283" v="34" actId="403"/>
          <ac:graphicFrameMkLst>
            <pc:docMk/>
            <pc:sldMk cId="0" sldId="283"/>
            <ac:graphicFrameMk id="8" creationId="{00000000-0000-0000-0000-000000000000}"/>
          </ac:graphicFrameMkLst>
        </pc:graphicFrameChg>
      </pc:sldChg>
      <pc:sldChg chg="modSp add mod">
        <pc:chgData name="Jo Hughes" userId="effa051925f1405f" providerId="LiveId" clId="{D1D77D9B-4250-4234-ACE1-619D96BA8FEF}" dt="2020-07-21T01:24:17.271" v="271" actId="404"/>
        <pc:sldMkLst>
          <pc:docMk/>
          <pc:sldMk cId="1445080904" sldId="284"/>
        </pc:sldMkLst>
        <pc:spChg chg="mod">
          <ac:chgData name="Jo Hughes" userId="effa051925f1405f" providerId="LiveId" clId="{D1D77D9B-4250-4234-ACE1-619D96BA8FEF}" dt="2020-07-21T01:24:17.271" v="271" actId="404"/>
          <ac:spMkLst>
            <pc:docMk/>
            <pc:sldMk cId="1445080904" sldId="284"/>
            <ac:spMk id="4" creationId="{00000000-0000-0000-0000-000000000000}"/>
          </ac:spMkLst>
        </pc:spChg>
        <pc:spChg chg="mod">
          <ac:chgData name="Jo Hughes" userId="effa051925f1405f" providerId="LiveId" clId="{D1D77D9B-4250-4234-ACE1-619D96BA8FEF}" dt="2020-07-21T01:00:04.671" v="140" actId="113"/>
          <ac:spMkLst>
            <pc:docMk/>
            <pc:sldMk cId="1445080904" sldId="284"/>
            <ac:spMk id="14" creationId="{00000000-0000-0000-0000-000000000000}"/>
          </ac:spMkLst>
        </pc:spChg>
      </pc:sldChg>
      <pc:sldChg chg="modSp add mod">
        <pc:chgData name="Jo Hughes" userId="effa051925f1405f" providerId="LiveId" clId="{D1D77D9B-4250-4234-ACE1-619D96BA8FEF}" dt="2020-07-21T01:25:17.150" v="276" actId="20577"/>
        <pc:sldMkLst>
          <pc:docMk/>
          <pc:sldMk cId="2415467041" sldId="285"/>
        </pc:sldMkLst>
        <pc:spChg chg="mod">
          <ac:chgData name="Jo Hughes" userId="effa051925f1405f" providerId="LiveId" clId="{D1D77D9B-4250-4234-ACE1-619D96BA8FEF}" dt="2020-07-21T01:25:17.150" v="276" actId="20577"/>
          <ac:spMkLst>
            <pc:docMk/>
            <pc:sldMk cId="2415467041" sldId="285"/>
            <ac:spMk id="4" creationId="{00000000-0000-0000-0000-000000000000}"/>
          </ac:spMkLst>
        </pc:spChg>
        <pc:spChg chg="mod">
          <ac:chgData name="Jo Hughes" userId="effa051925f1405f" providerId="LiveId" clId="{D1D77D9B-4250-4234-ACE1-619D96BA8FEF}" dt="2020-07-21T01:22:22.440" v="238" actId="14100"/>
          <ac:spMkLst>
            <pc:docMk/>
            <pc:sldMk cId="2415467041" sldId="285"/>
            <ac:spMk id="12" creationId="{00000000-0000-0000-0000-000000000000}"/>
          </ac:spMkLst>
        </pc:spChg>
        <pc:spChg chg="mod">
          <ac:chgData name="Jo Hughes" userId="effa051925f1405f" providerId="LiveId" clId="{D1D77D9B-4250-4234-ACE1-619D96BA8FEF}" dt="2020-07-21T01:22:37.748" v="239" actId="14100"/>
          <ac:spMkLst>
            <pc:docMk/>
            <pc:sldMk cId="2415467041" sldId="285"/>
            <ac:spMk id="1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2" name="Footer Placeholder 1"/>
          <p:cNvSpPr>
            <a:spLocks noGrp="1"/>
          </p:cNvSpPr>
          <p:nvPr>
            <p:ph type="ftr" sz="quarter" idx="11"/>
          </p:nvPr>
        </p:nvSpPr>
        <p:spPr/>
        <p:txBody>
          <a:bodyPr/>
          <a:lstStyle/>
          <a:p>
            <a:endParaRPr kumimoji="0" lang="en-US" dirty="0"/>
          </a:p>
        </p:txBody>
      </p:sp>
      <p:sp>
        <p:nvSpPr>
          <p:cNvPr id="15" name="Slide Number Placeholder 14"/>
          <p:cNvSpPr>
            <a:spLocks noGrp="1"/>
          </p:cNvSpPr>
          <p:nvPr>
            <p:ph type="sldNum" sz="quarter" idx="12"/>
          </p:nvPr>
        </p:nvSpPr>
        <p:spPr>
          <a:xfrm>
            <a:off x="8229600" y="6473952"/>
            <a:ext cx="758952" cy="246888"/>
          </a:xfrm>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9CFA1C66-7F35-4C2B-A149-4061A2BD342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9CFA1C66-7F35-4C2B-A149-4061A2BD3423}"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9CFA1C66-7F35-4C2B-A149-4061A2BD3423}"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a:t>Click icon to add picture</a:t>
            </a:r>
          </a:p>
        </p:txBody>
      </p:sp>
      <p:sp>
        <p:nvSpPr>
          <p:cNvPr id="7" name="Date Placeholder 6"/>
          <p:cNvSpPr>
            <a:spLocks noGrp="1"/>
          </p:cNvSpPr>
          <p:nvPr>
            <p:ph type="dt" sz="half" idx="10"/>
          </p:nvPr>
        </p:nvSpPr>
        <p:spPr/>
        <p:txBody>
          <a:bodyPr/>
          <a:lstStyle/>
          <a:p>
            <a:fld id="{7CB97365-EBCA-4027-87D5-99FC1D4DF0BB}" type="datetimeFigureOut">
              <a:rPr lang="en-US" smtClean="0"/>
              <a:pPr/>
              <a:t>7/20/2020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9CFA1C66-7F35-4C2B-A149-4061A2BD3423}"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CB97365-EBCA-4027-87D5-99FC1D4DF0BB}" type="datetimeFigureOut">
              <a:rPr lang="en-US" smtClean="0"/>
              <a:pPr/>
              <a:t>7/20/2020</a:t>
            </a:fld>
            <a:endParaRPr lang="en-US" dirty="0">
              <a:solidFill>
                <a:schemeClr val="tx1">
                  <a:shade val="50000"/>
                </a:scheme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CFA1C66-7F35-4C2B-A149-4061A2BD3423}"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dirty="0"/>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acilitators-Guide_HDR.jpg"/>
          <p:cNvPicPr>
            <a:picLocks noChangeAspect="1"/>
          </p:cNvPicPr>
          <p:nvPr/>
        </p:nvPicPr>
        <p:blipFill>
          <a:blip r:embed="rId2" cstate="print"/>
          <a:stretch>
            <a:fillRect/>
          </a:stretch>
        </p:blipFill>
        <p:spPr>
          <a:xfrm>
            <a:off x="0" y="0"/>
            <a:ext cx="9144000" cy="1676399"/>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pic>
        <p:nvPicPr>
          <p:cNvPr id="7" name="Picture 6" descr="EGI-LOGO.jpg"/>
          <p:cNvPicPr>
            <a:picLocks noChangeAspect="1"/>
          </p:cNvPicPr>
          <p:nvPr/>
        </p:nvPicPr>
        <p:blipFill>
          <a:blip r:embed="rId4" cstate="print"/>
          <a:stretch>
            <a:fillRect/>
          </a:stretch>
        </p:blipFill>
        <p:spPr>
          <a:xfrm>
            <a:off x="228600" y="2881312"/>
            <a:ext cx="1858199" cy="2909888"/>
          </a:xfrm>
          <a:prstGeom prst="rect">
            <a:avLst/>
          </a:prstGeom>
        </p:spPr>
      </p:pic>
      <p:sp>
        <p:nvSpPr>
          <p:cNvPr id="8" name="TextBox 7"/>
          <p:cNvSpPr txBox="1"/>
          <p:nvPr/>
        </p:nvSpPr>
        <p:spPr>
          <a:xfrm>
            <a:off x="4114800" y="2438400"/>
            <a:ext cx="2514600"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3600" dirty="0">
                <a:solidFill>
                  <a:schemeClr val="accent6">
                    <a:lumMod val="75000"/>
                  </a:schemeClr>
                </a:solidFill>
                <a:latin typeface="Impact" pitchFamily="34" charset="0"/>
              </a:rPr>
              <a:t>Session- 6</a:t>
            </a:r>
          </a:p>
        </p:txBody>
      </p:sp>
      <p:sp>
        <p:nvSpPr>
          <p:cNvPr id="9" name="TextBox 8"/>
          <p:cNvSpPr txBox="1"/>
          <p:nvPr/>
        </p:nvSpPr>
        <p:spPr>
          <a:xfrm>
            <a:off x="76200" y="1959114"/>
            <a:ext cx="2133600" cy="707886"/>
          </a:xfrm>
          <a:prstGeom prst="rect">
            <a:avLst/>
          </a:prstGeom>
          <a:noFill/>
        </p:spPr>
        <p:txBody>
          <a:bodyPr wrap="square" rtlCol="0">
            <a:spAutoFit/>
          </a:bodyPr>
          <a:lstStyle/>
          <a:p>
            <a:pPr algn="ctr"/>
            <a:r>
              <a:rPr lang="en-US" sz="2000" b="1" dirty="0">
                <a:solidFill>
                  <a:schemeClr val="tx1">
                    <a:lumMod val="65000"/>
                    <a:lumOff val="35000"/>
                  </a:schemeClr>
                </a:solidFill>
                <a:effectLst>
                  <a:outerShdw blurRad="38100" dist="38100" dir="2700000" algn="tl">
                    <a:srgbClr val="000000">
                      <a:alpha val="43137"/>
                    </a:srgbClr>
                  </a:outerShdw>
                </a:effectLst>
              </a:rPr>
              <a:t>Facilitator’s Training Seminar</a:t>
            </a:r>
            <a:endParaRPr lang="en-US" sz="3200" b="1" dirty="0">
              <a:solidFill>
                <a:schemeClr val="tx1">
                  <a:lumMod val="65000"/>
                  <a:lumOff val="35000"/>
                </a:schemeClr>
              </a:solidFill>
              <a:effectLst>
                <a:outerShdw blurRad="38100" dist="38100" dir="2700000" algn="tl">
                  <a:srgbClr val="000000">
                    <a:alpha val="43137"/>
                  </a:srgbClr>
                </a:outerShdw>
              </a:effectLst>
            </a:endParaRPr>
          </a:p>
        </p:txBody>
      </p:sp>
      <p:sp>
        <p:nvSpPr>
          <p:cNvPr id="10" name="Title 9"/>
          <p:cNvSpPr>
            <a:spLocks noGrp="1"/>
          </p:cNvSpPr>
          <p:nvPr>
            <p:ph type="ctrTitle"/>
          </p:nvPr>
        </p:nvSpPr>
        <p:spPr>
          <a:xfrm>
            <a:off x="2667000" y="3581400"/>
            <a:ext cx="5638800" cy="914400"/>
          </a:xfrm>
        </p:spPr>
        <p:txBody>
          <a:bodyPr>
            <a:normAutofit/>
          </a:bodyPr>
          <a:lstStyle/>
          <a:p>
            <a:pPr algn="ctr"/>
            <a:r>
              <a:rPr lang="en-US" sz="4400" b="1" dirty="0">
                <a:solidFill>
                  <a:srgbClr val="260FB1"/>
                </a:solidFill>
                <a:effectLst>
                  <a:outerShdw blurRad="38100" dist="38100" dir="2700000" algn="tl">
                    <a:srgbClr val="000000">
                      <a:alpha val="43137"/>
                    </a:srgbClr>
                  </a:outerShdw>
                  <a:reflection blurRad="12700" stA="48000" endA="300" endPos="55000" dir="5400000" sy="-90000" algn="bl" rotWithShape="0"/>
                </a:effectLst>
              </a:rPr>
              <a:t>Discipleship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Discipleship : </a:t>
            </a:r>
            <a:r>
              <a:rPr lang="en-US" sz="2400" dirty="0">
                <a:latin typeface="Impact" pitchFamily="34" charset="0"/>
              </a:rPr>
              <a:t>Characteristics</a:t>
            </a:r>
            <a:endParaRPr lang="en-US" sz="3200"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152400"/>
            <a:ext cx="762000" cy="1193271"/>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extBox 8"/>
          <p:cNvSpPr txBox="1"/>
          <p:nvPr/>
        </p:nvSpPr>
        <p:spPr>
          <a:xfrm>
            <a:off x="457200" y="1650471"/>
            <a:ext cx="8458200" cy="4154984"/>
          </a:xfrm>
          <a:prstGeom prst="rect">
            <a:avLst/>
          </a:prstGeom>
          <a:noFill/>
        </p:spPr>
        <p:txBody>
          <a:bodyPr wrap="square" rtlCol="0">
            <a:spAutoFit/>
          </a:bodyPr>
          <a:lstStyle/>
          <a:p>
            <a:pPr marL="342900" indent="-342900">
              <a:buFont typeface="+mj-lt"/>
              <a:buAutoNum type="arabicPeriod" startAt="11"/>
            </a:pPr>
            <a:r>
              <a:rPr lang="en-US" sz="2400" b="1" dirty="0"/>
              <a:t> A disciple </a:t>
            </a:r>
            <a:r>
              <a:rPr lang="en-US" sz="2400" b="1" dirty="0">
                <a:solidFill>
                  <a:srgbClr val="260FB1"/>
                </a:solidFill>
              </a:rPr>
              <a:t>has an attitude of a servant</a:t>
            </a:r>
            <a:r>
              <a:rPr lang="en-US" sz="2400" b="1" dirty="0"/>
              <a:t>.  Mark 10:42-45;     Acts 6:1-4</a:t>
            </a:r>
            <a:br>
              <a:rPr lang="en-US" sz="2400" b="1" dirty="0"/>
            </a:br>
            <a:endParaRPr lang="en-US" sz="2400" b="1" dirty="0"/>
          </a:p>
          <a:p>
            <a:pPr marL="342900" indent="-342900">
              <a:buFont typeface="+mj-lt"/>
              <a:buAutoNum type="arabicPeriod" startAt="11"/>
            </a:pPr>
            <a:r>
              <a:rPr lang="en-US" sz="2400" b="1" dirty="0"/>
              <a:t> A disciple </a:t>
            </a:r>
            <a:r>
              <a:rPr lang="en-US" sz="2400" b="1" dirty="0">
                <a:solidFill>
                  <a:srgbClr val="260FB1"/>
                </a:solidFill>
              </a:rPr>
              <a:t>honors God by freely giving their time, talents and money back to Him.  </a:t>
            </a:r>
            <a:r>
              <a:rPr lang="en-US" sz="2400" b="1" dirty="0"/>
              <a:t>Malachi 3:10-11; Haggai 1:6-9;              1 Corinthians 16:1-2</a:t>
            </a:r>
            <a:br>
              <a:rPr lang="en-US" sz="2400" b="1" dirty="0"/>
            </a:br>
            <a:endParaRPr lang="en-US" sz="2400" b="1" dirty="0"/>
          </a:p>
          <a:p>
            <a:pPr marL="342900" indent="-342900">
              <a:buFont typeface="+mj-lt"/>
              <a:buAutoNum type="arabicPeriod" startAt="11"/>
            </a:pPr>
            <a:r>
              <a:rPr lang="en-US" sz="2400" b="1" dirty="0"/>
              <a:t> A disciple </a:t>
            </a:r>
            <a:r>
              <a:rPr lang="en-US" sz="2400" b="1" dirty="0">
                <a:solidFill>
                  <a:srgbClr val="260FB1"/>
                </a:solidFill>
              </a:rPr>
              <a:t>walks according to the Spirit, displaying the fruit of the Spirit. </a:t>
            </a:r>
            <a:r>
              <a:rPr lang="en-US" sz="2400" b="1" dirty="0"/>
              <a:t>2 Pet. 1:5-8; Acts 16:1-2; I Corinthians 13:4-7.</a:t>
            </a:r>
            <a:br>
              <a:rPr lang="en-US" sz="2400" b="1" dirty="0"/>
            </a:br>
            <a:endParaRPr lang="en-US" sz="2400" b="1" dirty="0"/>
          </a:p>
          <a:p>
            <a:pPr marL="342900" indent="-342900">
              <a:buFont typeface="+mj-lt"/>
              <a:buAutoNum type="arabicPeriod" startAt="11"/>
            </a:pPr>
            <a:r>
              <a:rPr lang="en-US" sz="2400" b="1" dirty="0"/>
              <a:t> A disciple </a:t>
            </a:r>
            <a:r>
              <a:rPr lang="en-US" sz="2400" b="1" u="sng" dirty="0">
                <a:solidFill>
                  <a:srgbClr val="260FB1"/>
                </a:solidFill>
              </a:rPr>
              <a:t>reproduces himself</a:t>
            </a:r>
            <a:r>
              <a:rPr lang="en-US" sz="2400" b="1" dirty="0"/>
              <a:t>. John 15:8; 2 Timothy 2:2</a:t>
            </a:r>
          </a:p>
        </p:txBody>
      </p:sp>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Discipleship : </a:t>
            </a:r>
            <a:r>
              <a:rPr lang="en-US" sz="2400" dirty="0">
                <a:latin typeface="Impact" pitchFamily="34" charset="0"/>
              </a:rPr>
              <a:t>Selection Of A Disciple</a:t>
            </a:r>
            <a:endParaRPr lang="en-US" sz="3200"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152400"/>
            <a:ext cx="762000" cy="1193271"/>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extBox 8"/>
          <p:cNvSpPr txBox="1"/>
          <p:nvPr/>
        </p:nvSpPr>
        <p:spPr>
          <a:xfrm>
            <a:off x="1143000" y="1066800"/>
            <a:ext cx="7696200" cy="830997"/>
          </a:xfrm>
          <a:prstGeom prst="rect">
            <a:avLst/>
          </a:prstGeom>
          <a:noFill/>
        </p:spPr>
        <p:txBody>
          <a:bodyPr wrap="square" rtlCol="0">
            <a:spAutoFit/>
          </a:bodyPr>
          <a:lstStyle/>
          <a:p>
            <a:pPr marL="342900" indent="-342900"/>
            <a:r>
              <a:rPr lang="en-US" sz="2400" b="1" dirty="0">
                <a:solidFill>
                  <a:srgbClr val="260FB1"/>
                </a:solidFill>
              </a:rPr>
              <a:t>Practical guidelines and characteristics to consider when selecting a person  you are willing to train and disciple</a:t>
            </a:r>
          </a:p>
        </p:txBody>
      </p:sp>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3844082118"/>
              </p:ext>
            </p:extLst>
          </p:nvPr>
        </p:nvGraphicFramePr>
        <p:xfrm>
          <a:off x="1066800" y="2362200"/>
          <a:ext cx="6096000" cy="2514600"/>
        </p:xfrm>
        <a:graphic>
          <a:graphicData uri="http://schemas.openxmlformats.org/drawingml/2006/table">
            <a:tbl>
              <a:tblPr firstRow="1" bandRow="1">
                <a:tableStyleId>{D7AC3CCA-C797-4891-BE02-D94E43425B78}</a:tableStyleId>
              </a:tblPr>
              <a:tblGrid>
                <a:gridCol w="31242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tblGrid>
              <a:tr h="370840">
                <a:tc>
                  <a:txBody>
                    <a:bodyPr/>
                    <a:lstStyle/>
                    <a:p>
                      <a:pPr marL="342900" indent="-342900">
                        <a:buAutoNum type="arabicPeriod"/>
                      </a:pPr>
                      <a:r>
                        <a:rPr lang="en-US" sz="2400" b="1" dirty="0"/>
                        <a:t>Loyalty</a:t>
                      </a:r>
                    </a:p>
                  </a:txBody>
                  <a:tcPr/>
                </a:tc>
                <a:tc>
                  <a:txBody>
                    <a:bodyPr/>
                    <a:lstStyle/>
                    <a:p>
                      <a:r>
                        <a:rPr lang="en-US" sz="2400" b="1" dirty="0"/>
                        <a:t>6. Reaching</a:t>
                      </a:r>
                      <a:r>
                        <a:rPr lang="en-US" sz="2400" b="1" baseline="0" dirty="0"/>
                        <a:t> out</a:t>
                      </a:r>
                      <a:endParaRPr lang="en-US" sz="2400" b="1" dirty="0"/>
                    </a:p>
                  </a:txBody>
                  <a:tcPr/>
                </a:tc>
                <a:extLst>
                  <a:ext uri="{0D108BD9-81ED-4DB2-BD59-A6C34878D82A}">
                    <a16:rowId xmlns:a16="http://schemas.microsoft.com/office/drawing/2014/main" val="10000"/>
                  </a:ext>
                </a:extLst>
              </a:tr>
              <a:tr h="370840">
                <a:tc>
                  <a:txBody>
                    <a:bodyPr/>
                    <a:lstStyle/>
                    <a:p>
                      <a:r>
                        <a:rPr lang="en-US" sz="2400" b="1" dirty="0"/>
                        <a:t>2. Passion to</a:t>
                      </a:r>
                      <a:r>
                        <a:rPr lang="en-US" sz="3200" b="1" dirty="0"/>
                        <a:t> </a:t>
                      </a:r>
                      <a:r>
                        <a:rPr lang="en-US" sz="2400" b="1" dirty="0"/>
                        <a:t>Witness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a:t>7. Whole household</a:t>
                      </a:r>
                    </a:p>
                  </a:txBody>
                  <a:tcPr/>
                </a:tc>
                <a:extLst>
                  <a:ext uri="{0D108BD9-81ED-4DB2-BD59-A6C34878D82A}">
                    <a16:rowId xmlns:a16="http://schemas.microsoft.com/office/drawing/2014/main" val="10001"/>
                  </a:ext>
                </a:extLst>
              </a:tr>
              <a:tr h="370840">
                <a:tc>
                  <a:txBody>
                    <a:bodyPr/>
                    <a:lstStyle/>
                    <a:p>
                      <a:r>
                        <a:rPr lang="en-US" sz="2400" b="1" dirty="0"/>
                        <a:t>3. Testimony</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a:t>8. Accountability</a:t>
                      </a:r>
                    </a:p>
                  </a:txBody>
                  <a:tcPr/>
                </a:tc>
                <a:extLst>
                  <a:ext uri="{0D108BD9-81ED-4DB2-BD59-A6C34878D82A}">
                    <a16:rowId xmlns:a16="http://schemas.microsoft.com/office/drawing/2014/main" val="10002"/>
                  </a:ext>
                </a:extLst>
              </a:tr>
              <a:tr h="563880">
                <a:tc>
                  <a:txBody>
                    <a:bodyPr/>
                    <a:lstStyle/>
                    <a:p>
                      <a:r>
                        <a:rPr lang="en-US" sz="2400" b="1" dirty="0"/>
                        <a:t>4. Baptized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a:t>9. Serving</a:t>
                      </a:r>
                    </a:p>
                  </a:txBody>
                  <a:tcPr/>
                </a:tc>
                <a:extLst>
                  <a:ext uri="{0D108BD9-81ED-4DB2-BD59-A6C34878D82A}">
                    <a16:rowId xmlns:a16="http://schemas.microsoft.com/office/drawing/2014/main" val="10003"/>
                  </a:ext>
                </a:extLst>
              </a:tr>
              <a:tr h="370840">
                <a:tc>
                  <a:txBody>
                    <a:bodyPr/>
                    <a:lstStyle/>
                    <a:p>
                      <a:r>
                        <a:rPr lang="en-US" sz="2400" b="1" dirty="0"/>
                        <a:t>5. Teachable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a:t>10. Protection</a:t>
                      </a:r>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0" y="0"/>
            <a:ext cx="9144000" cy="6858000"/>
            <a:chOff x="0" y="0"/>
            <a:chExt cx="9144000" cy="685800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1" name="Title 1"/>
            <p:cNvSpPr txBox="1">
              <a:spLocks/>
            </p:cNvSpPr>
            <p:nvPr/>
          </p:nvSpPr>
          <p:spPr>
            <a:xfrm>
              <a:off x="1143000" y="457200"/>
              <a:ext cx="7543800" cy="8382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Impact" pitchFamily="34" charset="0"/>
                  <a:ea typeface="+mj-ea"/>
                  <a:cs typeface="+mj-cs"/>
                </a:rPr>
                <a:t>Discipleship</a:t>
              </a:r>
            </a:p>
          </p:txBody>
        </p:sp>
        <p:sp>
          <p:nvSpPr>
            <p:cNvPr id="266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66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9" name="TextBox 18"/>
            <p:cNvSpPr txBox="1"/>
            <p:nvPr/>
          </p:nvSpPr>
          <p:spPr>
            <a:xfrm>
              <a:off x="685800" y="2819400"/>
              <a:ext cx="4419600" cy="2123658"/>
            </a:xfrm>
            <a:prstGeom prst="rect">
              <a:avLst/>
            </a:prstGeom>
            <a:noFill/>
            <a:effectLst>
              <a:glow rad="228600">
                <a:schemeClr val="accent6">
                  <a:satMod val="175000"/>
                  <a:alpha val="40000"/>
                </a:schemeClr>
              </a:glow>
            </a:effectLst>
          </p:spPr>
          <p:txBody>
            <a:bodyPr wrap="square" rtlCol="0">
              <a:spAutoFit/>
            </a:bodyPr>
            <a:lstStyle/>
            <a:p>
              <a:pPr lvl="0" algn="ctr"/>
              <a:r>
                <a:rPr lang="en-US" sz="6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j-lt"/>
                  <a:ea typeface="Times New Roman" pitchFamily="18" charset="0"/>
                  <a:cs typeface="Arial" pitchFamily="34" charset="0"/>
                </a:rPr>
                <a:t>Discovery Session</a:t>
              </a:r>
            </a:p>
          </p:txBody>
        </p:sp>
        <p:sp>
          <p:nvSpPr>
            <p:cNvPr id="3072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277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pic>
          <p:nvPicPr>
            <p:cNvPr id="14" name="Picture 13" descr="MAGNIGLASS.gif"/>
            <p:cNvPicPr>
              <a:picLocks noChangeAspect="1"/>
            </p:cNvPicPr>
            <p:nvPr/>
          </p:nvPicPr>
          <p:blipFill>
            <a:blip r:embed="rId4" cstate="print"/>
            <a:stretch>
              <a:fillRect/>
            </a:stretch>
          </p:blipFill>
          <p:spPr>
            <a:xfrm rot="658250">
              <a:off x="3407893" y="2411482"/>
              <a:ext cx="5105400" cy="2826035"/>
            </a:xfrm>
            <a:prstGeom prst="rect">
              <a:avLst/>
            </a:prstGeom>
            <a:effectLst>
              <a:glow rad="228600">
                <a:schemeClr val="accent6">
                  <a:satMod val="175000"/>
                  <a:alpha val="40000"/>
                </a:schemeClr>
              </a:glow>
            </a:effectLst>
          </p:spPr>
        </p:pic>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1" name="Title 1"/>
          <p:cNvSpPr txBox="1">
            <a:spLocks/>
          </p:cNvSpPr>
          <p:nvPr/>
        </p:nvSpPr>
        <p:spPr>
          <a:xfrm>
            <a:off x="1143000" y="152400"/>
            <a:ext cx="7543800" cy="8382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Impact" pitchFamily="34" charset="0"/>
                <a:ea typeface="+mj-ea"/>
                <a:cs typeface="+mj-cs"/>
              </a:rPr>
              <a:t>Discovery</a:t>
            </a:r>
            <a:r>
              <a:rPr kumimoji="0" lang="en-US" sz="3200" b="1" i="0" u="none" strike="noStrike" kern="1200" cap="all" spc="0" normalizeH="0" noProof="0" dirty="0">
                <a:ln>
                  <a:noFill/>
                </a:ln>
                <a:solidFill>
                  <a:schemeClr val="tx2"/>
                </a:solidFill>
                <a:effectLst>
                  <a:reflection blurRad="12700" stA="48000" endA="300" endPos="55000" dir="5400000" sy="-90000" algn="bl" rotWithShape="0"/>
                </a:effectLst>
                <a:uLnTx/>
                <a:uFillTx/>
                <a:latin typeface="Impact" pitchFamily="34" charset="0"/>
                <a:ea typeface="+mj-ea"/>
                <a:cs typeface="+mj-cs"/>
              </a:rPr>
              <a:t> Session</a:t>
            </a:r>
            <a:endParaRPr kumimoji="0" lang="en-US" sz="3200" b="1"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Impact" pitchFamily="34" charset="0"/>
              <a:ea typeface="+mj-ea"/>
              <a:cs typeface="+mj-cs"/>
            </a:endParaRPr>
          </a:p>
        </p:txBody>
      </p:sp>
      <p:graphicFrame>
        <p:nvGraphicFramePr>
          <p:cNvPr id="13" name="Table 12"/>
          <p:cNvGraphicFramePr>
            <a:graphicFrameLocks noGrp="1"/>
          </p:cNvGraphicFramePr>
          <p:nvPr>
            <p:extLst>
              <p:ext uri="{D42A27DB-BD31-4B8C-83A1-F6EECF244321}">
                <p14:modId xmlns:p14="http://schemas.microsoft.com/office/powerpoint/2010/main" val="2928119730"/>
              </p:ext>
            </p:extLst>
          </p:nvPr>
        </p:nvGraphicFramePr>
        <p:xfrm>
          <a:off x="762000" y="1986280"/>
          <a:ext cx="8077200" cy="3967480"/>
        </p:xfrm>
        <a:graphic>
          <a:graphicData uri="http://schemas.openxmlformats.org/drawingml/2006/table">
            <a:tbl>
              <a:tblPr firstRow="1" bandRow="1">
                <a:tableStyleId>{5C22544A-7EE6-4342-B048-85BDC9FD1C3A}</a:tableStyleId>
              </a:tblPr>
              <a:tblGrid>
                <a:gridCol w="8077200">
                  <a:extLst>
                    <a:ext uri="{9D8B030D-6E8A-4147-A177-3AD203B41FA5}">
                      <a16:colId xmlns:a16="http://schemas.microsoft.com/office/drawing/2014/main" val="20000"/>
                    </a:ext>
                  </a:extLst>
                </a:gridCol>
              </a:tblGrid>
              <a:tr h="370840">
                <a:tc>
                  <a:txBody>
                    <a:bodyPr/>
                    <a:lstStyle/>
                    <a:p>
                      <a:r>
                        <a:rPr lang="en-US" sz="2000" dirty="0"/>
                        <a:t>Group Discussion</a:t>
                      </a:r>
                      <a:r>
                        <a:rPr lang="en-US" sz="2000" baseline="0" dirty="0"/>
                        <a:t> Questions</a:t>
                      </a:r>
                      <a:endParaRPr lang="en-US" sz="2000" dirty="0"/>
                    </a:p>
                  </a:txBody>
                  <a:tcPr/>
                </a:tc>
                <a:extLst>
                  <a:ext uri="{0D108BD9-81ED-4DB2-BD59-A6C34878D82A}">
                    <a16:rowId xmlns:a16="http://schemas.microsoft.com/office/drawing/2014/main" val="10000"/>
                  </a:ext>
                </a:extLst>
              </a:tr>
              <a:tr h="370840">
                <a:tc>
                  <a:txBody>
                    <a:bodyPr/>
                    <a:lstStyle/>
                    <a:p>
                      <a:r>
                        <a:rPr lang="en-US" sz="2400" dirty="0"/>
                        <a:t>1. Discuss the commitment to, and importance</a:t>
                      </a:r>
                      <a:r>
                        <a:rPr lang="en-US" sz="2400" baseline="0" dirty="0"/>
                        <a:t> of, making disciples.</a:t>
                      </a:r>
                      <a:endParaRPr lang="en-US" sz="2400" dirty="0"/>
                    </a:p>
                  </a:txBody>
                  <a:tcPr/>
                </a:tc>
                <a:extLst>
                  <a:ext uri="{0D108BD9-81ED-4DB2-BD59-A6C34878D82A}">
                    <a16:rowId xmlns:a16="http://schemas.microsoft.com/office/drawing/2014/main" val="10001"/>
                  </a:ext>
                </a:extLst>
              </a:tr>
              <a:tr h="370840">
                <a:tc>
                  <a:txBody>
                    <a:bodyPr/>
                    <a:lstStyle/>
                    <a:p>
                      <a:r>
                        <a:rPr lang="en-US" sz="2400" dirty="0"/>
                        <a:t>2. Why is it</a:t>
                      </a:r>
                      <a:r>
                        <a:rPr lang="en-US" sz="2400" baseline="0" dirty="0"/>
                        <a:t> important to make a personal commitment to become a mentor and begin to train disciples?</a:t>
                      </a:r>
                      <a:endParaRPr lang="en-US" sz="2400" dirty="0"/>
                    </a:p>
                  </a:txBody>
                  <a:tcPr/>
                </a:tc>
                <a:extLst>
                  <a:ext uri="{0D108BD9-81ED-4DB2-BD59-A6C34878D82A}">
                    <a16:rowId xmlns:a16="http://schemas.microsoft.com/office/drawing/2014/main" val="10002"/>
                  </a:ext>
                </a:extLst>
              </a:tr>
              <a:tr h="370840">
                <a:tc>
                  <a:txBody>
                    <a:bodyPr/>
                    <a:lstStyle/>
                    <a:p>
                      <a:r>
                        <a:rPr lang="en-US" sz="2400" dirty="0"/>
                        <a:t>3. Discuss why your thinking must</a:t>
                      </a:r>
                      <a:r>
                        <a:rPr lang="en-US" sz="2400" baseline="0" dirty="0"/>
                        <a:t> change from having “church members” to “mentoring new believers (discipleship)” who become thoroughly equipped followers of Christ. </a:t>
                      </a:r>
                      <a:endParaRPr lang="en-US" sz="2400" dirty="0"/>
                    </a:p>
                  </a:txBody>
                  <a:tcPr/>
                </a:tc>
                <a:extLst>
                  <a:ext uri="{0D108BD9-81ED-4DB2-BD59-A6C34878D82A}">
                    <a16:rowId xmlns:a16="http://schemas.microsoft.com/office/drawing/2014/main" val="10003"/>
                  </a:ext>
                </a:extLst>
              </a:tr>
              <a:tr h="370840">
                <a:tc>
                  <a:txBody>
                    <a:bodyPr/>
                    <a:lstStyle/>
                    <a:p>
                      <a:endParaRPr lang="en-US" dirty="0"/>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55058" y="304800"/>
            <a:ext cx="7431741" cy="838200"/>
          </a:xfrm>
        </p:spPr>
        <p:txBody>
          <a:bodyPr>
            <a:noAutofit/>
          </a:bodyPr>
          <a:lstStyle/>
          <a:p>
            <a:r>
              <a:rPr lang="en-US" sz="4800" b="1" dirty="0">
                <a:latin typeface="Impact" pitchFamily="34" charset="0"/>
              </a:rPr>
              <a:t> </a:t>
            </a:r>
            <a:r>
              <a:rPr lang="en-US" b="1" dirty="0">
                <a:latin typeface="Impact" pitchFamily="34" charset="0"/>
              </a:rPr>
              <a:t>discipleship</a:t>
            </a:r>
            <a:endParaRPr lang="en-US" sz="4800" b="1"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2" name="TextBox 11"/>
          <p:cNvSpPr txBox="1"/>
          <p:nvPr/>
        </p:nvSpPr>
        <p:spPr>
          <a:xfrm>
            <a:off x="1524000" y="1676400"/>
            <a:ext cx="63246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Franklin Gothic Book"/>
                <a:ea typeface="+mn-ea"/>
                <a:cs typeface="+mn-cs"/>
              </a:rPr>
              <a:t>SESSION CONCLUSION</a:t>
            </a:r>
          </a:p>
        </p:txBody>
      </p:sp>
      <p:sp>
        <p:nvSpPr>
          <p:cNvPr id="14" name="TextBox 13"/>
          <p:cNvSpPr txBox="1"/>
          <p:nvPr/>
        </p:nvSpPr>
        <p:spPr>
          <a:xfrm>
            <a:off x="381000" y="2438400"/>
            <a:ext cx="8534400" cy="224676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a:t>The most effective way to have real lasting church growth is to make disciples and train those disciples to make disciples, and on and on. This brings </a:t>
            </a:r>
            <a:r>
              <a:rPr lang="ru-RU" sz="2800" b="1" u="sng" dirty="0"/>
              <a:t>multiplication</a:t>
            </a:r>
            <a:r>
              <a:rPr lang="en-US" sz="2800" b="1" dirty="0"/>
              <a:t> of believers not addition of members to the church.</a:t>
            </a:r>
          </a:p>
        </p:txBody>
      </p:sp>
    </p:spTree>
    <p:extLst>
      <p:ext uri="{BB962C8B-B14F-4D97-AF65-F5344CB8AC3E}">
        <p14:creationId xmlns:p14="http://schemas.microsoft.com/office/powerpoint/2010/main" val="2415467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6324600" cy="838200"/>
          </a:xfrm>
        </p:spPr>
        <p:txBody>
          <a:bodyPr>
            <a:noAutofit/>
          </a:bodyPr>
          <a:lstStyle/>
          <a:p>
            <a:r>
              <a:rPr lang="en-US" sz="4800" b="1" dirty="0">
                <a:latin typeface="Impact" pitchFamily="34" charset="0"/>
              </a:rPr>
              <a:t>Discipleship</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8" name="Picture 7" descr="Facilitators-Guide_Small.jpg"/>
          <p:cNvPicPr>
            <a:picLocks noChangeAspect="1"/>
          </p:cNvPicPr>
          <p:nvPr/>
        </p:nvPicPr>
        <p:blipFill>
          <a:blip r:embed="rId3" cstate="print"/>
          <a:stretch>
            <a:fillRect/>
          </a:stretch>
        </p:blipFill>
        <p:spPr>
          <a:xfrm>
            <a:off x="2937382" y="1371600"/>
            <a:ext cx="3040635" cy="4419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Rounded Rectangle 8"/>
          <p:cNvSpPr/>
          <p:nvPr/>
        </p:nvSpPr>
        <p:spPr>
          <a:xfrm>
            <a:off x="26894" y="6225988"/>
            <a:ext cx="9144000" cy="609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800" dirty="0"/>
              <a:t>Contact: Info@Equippersgroup.org</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55058" y="304800"/>
            <a:ext cx="7431741" cy="838200"/>
          </a:xfrm>
        </p:spPr>
        <p:txBody>
          <a:bodyPr>
            <a:noAutofit/>
          </a:bodyPr>
          <a:lstStyle/>
          <a:p>
            <a:r>
              <a:rPr lang="en-US" sz="4800" b="1" dirty="0">
                <a:latin typeface="Impact" pitchFamily="34" charset="0"/>
              </a:rPr>
              <a:t> </a:t>
            </a:r>
            <a:r>
              <a:rPr lang="en-US" sz="3200" b="1" dirty="0">
                <a:latin typeface="Impact" pitchFamily="34" charset="0"/>
              </a:rPr>
              <a:t> </a:t>
            </a:r>
            <a:r>
              <a:rPr lang="en-US" sz="4800" b="1" dirty="0">
                <a:latin typeface="Impact" pitchFamily="34" charset="0"/>
              </a:rPr>
              <a:t>  </a:t>
            </a:r>
            <a:r>
              <a:rPr lang="en-US" b="1" dirty="0">
                <a:latin typeface="Impact" pitchFamily="34" charset="0"/>
              </a:rPr>
              <a:t>discipleship</a:t>
            </a:r>
            <a:endParaRPr lang="en-US" sz="4800" b="1"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2" name="TextBox 11"/>
          <p:cNvSpPr txBox="1"/>
          <p:nvPr/>
        </p:nvSpPr>
        <p:spPr>
          <a:xfrm>
            <a:off x="1255058" y="1282140"/>
            <a:ext cx="640304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Franklin Gothic Book"/>
                <a:ea typeface="+mn-ea"/>
                <a:cs typeface="+mn-cs"/>
              </a:rPr>
              <a:t>OVERVIEW</a:t>
            </a:r>
          </a:p>
        </p:txBody>
      </p:sp>
      <p:sp>
        <p:nvSpPr>
          <p:cNvPr id="14" name="TextBox 13"/>
          <p:cNvSpPr txBox="1"/>
          <p:nvPr/>
        </p:nvSpPr>
        <p:spPr>
          <a:xfrm>
            <a:off x="304800" y="2174929"/>
            <a:ext cx="8610600" cy="2723823"/>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spcBef>
                <a:spcPts val="600"/>
              </a:spcBef>
              <a:spcAft>
                <a:spcPts val="600"/>
              </a:spcAft>
              <a:tabLst>
                <a:tab pos="1485900" algn="l"/>
              </a:tabLst>
            </a:pPr>
            <a:r>
              <a:rPr lang="en-US" sz="2400" dirty="0">
                <a:latin typeface="Arial" panose="020B0604020202020204" pitchFamily="34" charset="0"/>
                <a:ea typeface="Times New Roman" panose="02020603050405020304" pitchFamily="18" charset="0"/>
              </a:rPr>
              <a:t> </a:t>
            </a:r>
            <a:r>
              <a:rPr lang="en-US" sz="2800" dirty="0"/>
              <a:t> </a:t>
            </a:r>
            <a:r>
              <a:rPr lang="ru-RU" sz="2400" b="1" dirty="0"/>
              <a:t>Discipleship is the process Jesus’ uses to mature believers in His church. It is the process of mentoring and training new believers to follow Jesus so their lives will be pleasing to God. Discipleship is an important key that unlocks church growth and maturity through multiplication.</a:t>
            </a:r>
            <a:endParaRPr lang="en-US" sz="2400" b="1" dirty="0"/>
          </a:p>
          <a:p>
            <a:pPr>
              <a:tabLst>
                <a:tab pos="548640" algn="l"/>
                <a:tab pos="822960" algn="l"/>
                <a:tab pos="1097280" algn="l"/>
                <a:tab pos="1371600" algn="l"/>
                <a:tab pos="1657350" algn="l"/>
              </a:tabLst>
            </a:pPr>
            <a:endParaRPr lang="en-US" dirty="0">
              <a:latin typeface="Arial" panose="020B0604020202020204" pitchFamily="34" charset="0"/>
              <a:ea typeface="Times New Roman" panose="02020603050405020304" pitchFamily="18" charset="0"/>
              <a:cs typeface="Times New Roman" panose="02020603050405020304" pitchFamily="18" charset="0"/>
            </a:endParaRPr>
          </a:p>
          <a:p>
            <a:pPr>
              <a:tabLst>
                <a:tab pos="274320" algn="l"/>
                <a:tab pos="548640" algn="l"/>
              </a:tabLst>
            </a:pPr>
            <a:r>
              <a:rPr lang="en-US" sz="2400" b="1" dirty="0">
                <a:latin typeface="Times New Roman" panose="02020603050405020304" pitchFamily="18" charset="0"/>
                <a:ea typeface="Times New Roman" panose="02020603050405020304" pitchFamily="18" charset="0"/>
              </a:rPr>
              <a:t>Time required to complete this session: 1 1/2 hours</a:t>
            </a:r>
          </a:p>
        </p:txBody>
      </p:sp>
    </p:spTree>
    <p:extLst>
      <p:ext uri="{BB962C8B-B14F-4D97-AF65-F5344CB8AC3E}">
        <p14:creationId xmlns:p14="http://schemas.microsoft.com/office/powerpoint/2010/main" val="1445080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Discipleship</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8" name="TextBox 7"/>
          <p:cNvSpPr txBox="1"/>
          <p:nvPr/>
        </p:nvSpPr>
        <p:spPr>
          <a:xfrm>
            <a:off x="1066800" y="1143000"/>
            <a:ext cx="7696200" cy="507831"/>
          </a:xfrm>
          <a:prstGeom prst="rect">
            <a:avLst/>
          </a:prstGeom>
          <a:noFill/>
        </p:spPr>
        <p:txBody>
          <a:bodyPr wrap="square" rtlCol="0">
            <a:spAutoFit/>
          </a:bodyPr>
          <a:lstStyle/>
          <a:p>
            <a:r>
              <a:rPr lang="en-US" sz="2700" b="1" dirty="0">
                <a:solidFill>
                  <a:srgbClr val="260FB1"/>
                </a:solidFill>
              </a:rPr>
              <a:t>Discipleship is God’s Way of Multiplication Growth.</a:t>
            </a:r>
            <a:endParaRPr lang="en-US" sz="2700" b="1" dirty="0"/>
          </a:p>
        </p:txBody>
      </p:sp>
      <p:graphicFrame>
        <p:nvGraphicFramePr>
          <p:cNvPr id="9" name="Table 8"/>
          <p:cNvGraphicFramePr>
            <a:graphicFrameLocks noGrp="1"/>
          </p:cNvGraphicFramePr>
          <p:nvPr>
            <p:extLst>
              <p:ext uri="{D42A27DB-BD31-4B8C-83A1-F6EECF244321}">
                <p14:modId xmlns:p14="http://schemas.microsoft.com/office/powerpoint/2010/main" val="3247105223"/>
              </p:ext>
            </p:extLst>
          </p:nvPr>
        </p:nvGraphicFramePr>
        <p:xfrm>
          <a:off x="685800" y="1650831"/>
          <a:ext cx="8077200" cy="4420004"/>
        </p:xfrm>
        <a:graphic>
          <a:graphicData uri="http://schemas.openxmlformats.org/drawingml/2006/table">
            <a:tbl>
              <a:tblPr firstRow="1" bandRow="1">
                <a:tableStyleId>{616DA210-FB5B-4158-B5E0-FEB733F419BA}</a:tableStyleId>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579524">
                <a:tc gridSpan="2">
                  <a:txBody>
                    <a:bodyPr/>
                    <a:lstStyle/>
                    <a:p>
                      <a:pPr algn="ctr"/>
                      <a:r>
                        <a:rPr lang="en-US" sz="2400" dirty="0">
                          <a:solidFill>
                            <a:schemeClr val="bg1"/>
                          </a:solidFill>
                        </a:rPr>
                        <a:t>There </a:t>
                      </a:r>
                      <a:r>
                        <a:rPr lang="en-US" sz="2400" baseline="0" dirty="0">
                          <a:solidFill>
                            <a:schemeClr val="bg1"/>
                          </a:solidFill>
                        </a:rPr>
                        <a:t> Are  2 Types  Discipleship Growth</a:t>
                      </a:r>
                      <a:endParaRPr lang="en-US" sz="2400" dirty="0">
                        <a:solidFill>
                          <a:schemeClr val="bg1"/>
                        </a:solidFill>
                      </a:endParaRPr>
                    </a:p>
                  </a:txBody>
                  <a:tcPr>
                    <a:solidFill>
                      <a:srgbClr val="260FB1"/>
                    </a:solidFill>
                  </a:tcPr>
                </a:tc>
                <a:tc hMerge="1">
                  <a:txBody>
                    <a:bodyPr/>
                    <a:lstStyle/>
                    <a:p>
                      <a:endParaRPr lang="en-US" dirty="0"/>
                    </a:p>
                  </a:txBody>
                  <a:tcPr/>
                </a:tc>
                <a:extLst>
                  <a:ext uri="{0D108BD9-81ED-4DB2-BD59-A6C34878D82A}">
                    <a16:rowId xmlns:a16="http://schemas.microsoft.com/office/drawing/2014/main" val="10000"/>
                  </a:ext>
                </a:extLst>
              </a:tr>
              <a:tr h="383076">
                <a:tc>
                  <a:txBody>
                    <a:bodyPr/>
                    <a:lstStyle/>
                    <a:p>
                      <a:pPr algn="ctr"/>
                      <a:r>
                        <a:rPr lang="en-US" b="1" dirty="0"/>
                        <a:t>ADDITION Growth</a:t>
                      </a:r>
                      <a:endParaRPr lang="en-US" b="1" dirty="0">
                        <a:solidFill>
                          <a:schemeClr val="bg1"/>
                        </a:solidFill>
                      </a:endParaRPr>
                    </a:p>
                  </a:txBody>
                  <a:tcPr>
                    <a:solidFill>
                      <a:srgbClr val="7030A0">
                        <a:alpha val="20000"/>
                      </a:srgbClr>
                    </a:solidFill>
                  </a:tcPr>
                </a:tc>
                <a:tc>
                  <a:txBody>
                    <a:bodyPr/>
                    <a:lstStyle/>
                    <a:p>
                      <a:pPr algn="ctr"/>
                      <a:r>
                        <a:rPr lang="en-US" b="1" dirty="0"/>
                        <a:t>MULTIPLICATION</a:t>
                      </a:r>
                      <a:r>
                        <a:rPr lang="en-US" dirty="0"/>
                        <a:t> </a:t>
                      </a:r>
                      <a:r>
                        <a:rPr lang="en-US" sz="2000" b="1" dirty="0"/>
                        <a:t>Growth</a:t>
                      </a:r>
                      <a:endParaRPr lang="en-US" b="1" dirty="0">
                        <a:solidFill>
                          <a:schemeClr val="bg1"/>
                        </a:solidFill>
                      </a:endParaRPr>
                    </a:p>
                  </a:txBody>
                  <a:tcPr>
                    <a:solidFill>
                      <a:schemeClr val="bg2">
                        <a:lumMod val="25000"/>
                        <a:alpha val="20000"/>
                      </a:schemeClr>
                    </a:solidFill>
                  </a:tcPr>
                </a:tc>
                <a:extLst>
                  <a:ext uri="{0D108BD9-81ED-4DB2-BD59-A6C34878D82A}">
                    <a16:rowId xmlns:a16="http://schemas.microsoft.com/office/drawing/2014/main" val="10001"/>
                  </a:ext>
                </a:extLst>
              </a:tr>
              <a:tr h="3329809">
                <a:tc>
                  <a:txBody>
                    <a:bodyPr/>
                    <a:lstStyle/>
                    <a:p>
                      <a:pPr>
                        <a:buFont typeface="Wingdings" pitchFamily="2" charset="2"/>
                        <a:buChar char="Ø"/>
                      </a:pPr>
                      <a:r>
                        <a:rPr lang="en-US" dirty="0"/>
                        <a:t> </a:t>
                      </a:r>
                      <a:r>
                        <a:rPr lang="en-US" sz="2000" b="1" dirty="0"/>
                        <a:t>One Person witnessing and winning new believers</a:t>
                      </a:r>
                      <a:br>
                        <a:rPr lang="en-US" sz="2000" b="1" dirty="0"/>
                      </a:br>
                      <a:endParaRPr lang="en-US" sz="2000" b="1" dirty="0"/>
                    </a:p>
                    <a:p>
                      <a:pPr>
                        <a:buFont typeface="Wingdings" pitchFamily="2" charset="2"/>
                        <a:buChar char="Ø"/>
                      </a:pPr>
                      <a:r>
                        <a:rPr lang="en-US" sz="2000" b="1" baseline="0" dirty="0"/>
                        <a:t> There is no Discipleship Training taking place.</a:t>
                      </a:r>
                      <a:br>
                        <a:rPr lang="en-US" sz="2000" b="1" baseline="0" dirty="0"/>
                      </a:br>
                      <a:endParaRPr lang="en-US" sz="2000" b="1" baseline="0" dirty="0"/>
                    </a:p>
                    <a:p>
                      <a:pPr>
                        <a:buFont typeface="Wingdings" pitchFamily="2" charset="2"/>
                        <a:buChar char="Ø"/>
                      </a:pPr>
                      <a:r>
                        <a:rPr lang="en-US" sz="2000" b="1" baseline="0" dirty="0"/>
                        <a:t> One Person doing all the work</a:t>
                      </a:r>
                      <a:br>
                        <a:rPr lang="en-US" sz="2000" b="1" baseline="0" dirty="0"/>
                      </a:br>
                      <a:endParaRPr lang="en-US" sz="2000" b="1" baseline="0" dirty="0"/>
                    </a:p>
                    <a:p>
                      <a:pPr>
                        <a:buFont typeface="Wingdings" pitchFamily="2" charset="2"/>
                        <a:buChar char="Ø"/>
                      </a:pPr>
                      <a:r>
                        <a:rPr lang="en-US" sz="2000" b="1" baseline="0" dirty="0"/>
                        <a:t>Ineffective method of Church growth</a:t>
                      </a:r>
                      <a:endParaRPr lang="en-US" sz="2000" b="1" dirty="0"/>
                    </a:p>
                  </a:txBody>
                  <a:tcPr/>
                </a:tc>
                <a:tc>
                  <a:txBody>
                    <a:bodyPr/>
                    <a:lstStyle/>
                    <a:p>
                      <a:pPr>
                        <a:buFont typeface="Wingdings" pitchFamily="2" charset="2"/>
                        <a:buChar char="Ø"/>
                      </a:pPr>
                      <a:r>
                        <a:rPr lang="en-US" sz="2000" b="1" dirty="0"/>
                        <a:t> Result of Evangelism and Discipleship</a:t>
                      </a:r>
                      <a:r>
                        <a:rPr lang="en-US" sz="2000" b="1" baseline="0" dirty="0"/>
                        <a:t> done by all believers.</a:t>
                      </a:r>
                      <a:br>
                        <a:rPr lang="en-US" sz="2000" b="1" baseline="0" dirty="0"/>
                      </a:br>
                      <a:endParaRPr lang="en-US" sz="2000" b="1" baseline="0" dirty="0"/>
                    </a:p>
                    <a:p>
                      <a:pPr>
                        <a:buFont typeface="Wingdings" pitchFamily="2" charset="2"/>
                        <a:buChar char="Ø"/>
                      </a:pPr>
                      <a:r>
                        <a:rPr lang="en-US" sz="2000" b="1" baseline="0" dirty="0"/>
                        <a:t> New converts witness and win other new believers.</a:t>
                      </a:r>
                      <a:br>
                        <a:rPr lang="en-US" sz="2000" b="1" baseline="0" dirty="0"/>
                      </a:br>
                      <a:endParaRPr lang="en-US" sz="2000" b="1" baseline="0" dirty="0"/>
                    </a:p>
                    <a:p>
                      <a:pPr>
                        <a:buFont typeface="Wingdings" pitchFamily="2" charset="2"/>
                        <a:buChar char="Ø"/>
                      </a:pPr>
                      <a:r>
                        <a:rPr lang="en-US" sz="2000" b="1" baseline="0" dirty="0"/>
                        <a:t> Each converts are trained and able to teach others about Jesus.</a:t>
                      </a:r>
                      <a:br>
                        <a:rPr lang="en-US" sz="2000" b="1" baseline="0" dirty="0"/>
                      </a:br>
                      <a:endParaRPr lang="en-US" sz="2000" b="1" baseline="0" dirty="0"/>
                    </a:p>
                    <a:p>
                      <a:pPr>
                        <a:buFont typeface="Wingdings" pitchFamily="2" charset="2"/>
                        <a:buChar char="Ø"/>
                      </a:pPr>
                      <a:r>
                        <a:rPr lang="en-US" sz="2000" b="1" baseline="0" dirty="0"/>
                        <a:t>Most effective method of Church growth.</a:t>
                      </a:r>
                      <a:endParaRPr lang="en-US" sz="2000" b="1" dirty="0"/>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Discipleship : </a:t>
            </a:r>
            <a:r>
              <a:rPr lang="en-US" sz="2400" dirty="0">
                <a:latin typeface="Impact" pitchFamily="34" charset="0"/>
              </a:rPr>
              <a:t>God’s way of Multiplication Growth</a:t>
            </a:r>
            <a:endParaRPr lang="en-US" sz="3200"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0" name="Table 9"/>
          <p:cNvGraphicFramePr>
            <a:graphicFrameLocks noGrp="1"/>
          </p:cNvGraphicFramePr>
          <p:nvPr/>
        </p:nvGraphicFramePr>
        <p:xfrm>
          <a:off x="1524000" y="1219200"/>
          <a:ext cx="6096000" cy="4800600"/>
        </p:xfrm>
        <a:graphic>
          <a:graphicData uri="http://schemas.openxmlformats.org/drawingml/2006/table">
            <a:tbl>
              <a:tblPr firstRow="1" bandRow="1">
                <a:tableStyleId>{616DA210-FB5B-4158-B5E0-FEB733F419BA}</a:tableStyleId>
              </a:tblPr>
              <a:tblGrid>
                <a:gridCol w="1524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tblGrid>
              <a:tr h="370840">
                <a:tc gridSpan="3">
                  <a:txBody>
                    <a:bodyPr/>
                    <a:lstStyle/>
                    <a:p>
                      <a:pPr algn="ctr"/>
                      <a:r>
                        <a:rPr lang="en-US" sz="2000" dirty="0">
                          <a:solidFill>
                            <a:srgbClr val="260FB1"/>
                          </a:solidFill>
                        </a:rPr>
                        <a:t>ADDITION</a:t>
                      </a:r>
                      <a:r>
                        <a:rPr lang="en-US" sz="2000" baseline="0" dirty="0">
                          <a:solidFill>
                            <a:srgbClr val="260FB1"/>
                          </a:solidFill>
                        </a:rPr>
                        <a:t>      Vs    MULTIPLICATION</a:t>
                      </a:r>
                      <a:endParaRPr lang="en-US" sz="2000" dirty="0">
                        <a:solidFill>
                          <a:srgbClr val="260FB1"/>
                        </a:solidFill>
                      </a:endParaRP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gridSpan="2">
                  <a:txBody>
                    <a:bodyPr/>
                    <a:lstStyle/>
                    <a:p>
                      <a:pPr algn="ctr"/>
                      <a:r>
                        <a:rPr lang="en-US" b="1" dirty="0"/>
                        <a:t>ADDITION</a:t>
                      </a:r>
                    </a:p>
                  </a:txBody>
                  <a:tcPr/>
                </a:tc>
                <a:tc hMerge="1">
                  <a:txBody>
                    <a:bodyPr/>
                    <a:lstStyle/>
                    <a:p>
                      <a:endParaRPr lang="en-US" dirty="0"/>
                    </a:p>
                  </a:txBody>
                  <a:tcPr/>
                </a:tc>
                <a:tc>
                  <a:txBody>
                    <a:bodyPr/>
                    <a:lstStyle/>
                    <a:p>
                      <a:r>
                        <a:rPr lang="en-US" b="1" dirty="0"/>
                        <a:t>MULTIPLICATION</a:t>
                      </a:r>
                    </a:p>
                  </a:txBody>
                  <a:tcPr/>
                </a:tc>
                <a:extLst>
                  <a:ext uri="{0D108BD9-81ED-4DB2-BD59-A6C34878D82A}">
                    <a16:rowId xmlns:a16="http://schemas.microsoft.com/office/drawing/2014/main" val="10001"/>
                  </a:ext>
                </a:extLst>
              </a:tr>
              <a:tr h="370840">
                <a:tc>
                  <a:txBody>
                    <a:bodyPr/>
                    <a:lstStyle/>
                    <a:p>
                      <a:pPr algn="ctr"/>
                      <a:r>
                        <a:rPr lang="en-US" b="1" dirty="0">
                          <a:solidFill>
                            <a:srgbClr val="260FB1"/>
                          </a:solidFill>
                        </a:rPr>
                        <a:t>Years</a:t>
                      </a:r>
                    </a:p>
                  </a:txBody>
                  <a:tcPr/>
                </a:tc>
                <a:tc>
                  <a:txBody>
                    <a:bodyPr/>
                    <a:lstStyle/>
                    <a:p>
                      <a:pPr algn="ctr"/>
                      <a:r>
                        <a:rPr lang="en-US" b="1" dirty="0">
                          <a:solidFill>
                            <a:srgbClr val="260FB1"/>
                          </a:solidFill>
                        </a:rPr>
                        <a:t>Win 1 a Week</a:t>
                      </a:r>
                    </a:p>
                  </a:txBody>
                  <a:tcPr/>
                </a:tc>
                <a:tc>
                  <a:txBody>
                    <a:bodyPr/>
                    <a:lstStyle/>
                    <a:p>
                      <a:pPr algn="ctr"/>
                      <a:r>
                        <a:rPr lang="en-US" b="1" dirty="0">
                          <a:solidFill>
                            <a:srgbClr val="260FB1"/>
                          </a:solidFill>
                        </a:rPr>
                        <a:t>Disciple 1 a year</a:t>
                      </a:r>
                    </a:p>
                  </a:txBody>
                  <a:tcPr/>
                </a:tc>
                <a:extLst>
                  <a:ext uri="{0D108BD9-81ED-4DB2-BD59-A6C34878D82A}">
                    <a16:rowId xmlns:a16="http://schemas.microsoft.com/office/drawing/2014/main" val="10002"/>
                  </a:ext>
                </a:extLst>
              </a:tr>
              <a:tr h="259080">
                <a:tc>
                  <a:txBody>
                    <a:bodyPr/>
                    <a:lstStyle/>
                    <a:p>
                      <a:pPr algn="ctr"/>
                      <a:r>
                        <a:rPr lang="en-US" sz="1800" b="1" dirty="0"/>
                        <a:t>1</a:t>
                      </a:r>
                    </a:p>
                  </a:txBody>
                  <a:tcPr/>
                </a:tc>
                <a:tc>
                  <a:txBody>
                    <a:bodyPr/>
                    <a:lstStyle/>
                    <a:p>
                      <a:pPr algn="ctr"/>
                      <a:r>
                        <a:rPr lang="en-US" sz="1800" b="1" dirty="0"/>
                        <a:t>53</a:t>
                      </a:r>
                    </a:p>
                  </a:txBody>
                  <a:tcPr/>
                </a:tc>
                <a:tc>
                  <a:txBody>
                    <a:bodyPr/>
                    <a:lstStyle/>
                    <a:p>
                      <a:pPr algn="ctr"/>
                      <a:r>
                        <a:rPr lang="en-US" sz="1800" b="1" dirty="0"/>
                        <a:t>2</a:t>
                      </a:r>
                    </a:p>
                  </a:txBody>
                  <a:tcPr/>
                </a:tc>
                <a:extLst>
                  <a:ext uri="{0D108BD9-81ED-4DB2-BD59-A6C34878D82A}">
                    <a16:rowId xmlns:a16="http://schemas.microsoft.com/office/drawing/2014/main" val="10003"/>
                  </a:ext>
                </a:extLst>
              </a:tr>
              <a:tr h="335280">
                <a:tc>
                  <a:txBody>
                    <a:bodyPr/>
                    <a:lstStyle/>
                    <a:p>
                      <a:pPr algn="ctr"/>
                      <a:r>
                        <a:rPr lang="en-US" sz="1800" b="1" dirty="0"/>
                        <a:t>2</a:t>
                      </a:r>
                    </a:p>
                  </a:txBody>
                  <a:tcPr/>
                </a:tc>
                <a:tc>
                  <a:txBody>
                    <a:bodyPr/>
                    <a:lstStyle/>
                    <a:p>
                      <a:pPr algn="ctr"/>
                      <a:r>
                        <a:rPr lang="en-US" sz="1800" b="1" dirty="0"/>
                        <a:t>105</a:t>
                      </a:r>
                    </a:p>
                  </a:txBody>
                  <a:tcPr/>
                </a:tc>
                <a:tc>
                  <a:txBody>
                    <a:bodyPr/>
                    <a:lstStyle/>
                    <a:p>
                      <a:pPr algn="ctr"/>
                      <a:r>
                        <a:rPr lang="en-US" sz="1800" b="1" dirty="0"/>
                        <a:t>4</a:t>
                      </a:r>
                    </a:p>
                  </a:txBody>
                  <a:tcPr/>
                </a:tc>
                <a:extLst>
                  <a:ext uri="{0D108BD9-81ED-4DB2-BD59-A6C34878D82A}">
                    <a16:rowId xmlns:a16="http://schemas.microsoft.com/office/drawing/2014/main" val="10004"/>
                  </a:ext>
                </a:extLst>
              </a:tr>
              <a:tr h="304800">
                <a:tc>
                  <a:txBody>
                    <a:bodyPr/>
                    <a:lstStyle/>
                    <a:p>
                      <a:pPr algn="ctr"/>
                      <a:r>
                        <a:rPr lang="en-US" sz="1800" b="1" dirty="0"/>
                        <a:t>3</a:t>
                      </a:r>
                    </a:p>
                  </a:txBody>
                  <a:tcPr/>
                </a:tc>
                <a:tc>
                  <a:txBody>
                    <a:bodyPr/>
                    <a:lstStyle/>
                    <a:p>
                      <a:pPr algn="ctr"/>
                      <a:r>
                        <a:rPr lang="en-US" sz="1800" b="1" dirty="0"/>
                        <a:t>157</a:t>
                      </a:r>
                    </a:p>
                  </a:txBody>
                  <a:tcPr/>
                </a:tc>
                <a:tc>
                  <a:txBody>
                    <a:bodyPr/>
                    <a:lstStyle/>
                    <a:p>
                      <a:pPr algn="ctr"/>
                      <a:r>
                        <a:rPr lang="en-US" sz="1800" b="1" dirty="0"/>
                        <a:t>8</a:t>
                      </a:r>
                    </a:p>
                  </a:txBody>
                  <a:tcPr/>
                </a:tc>
                <a:extLst>
                  <a:ext uri="{0D108BD9-81ED-4DB2-BD59-A6C34878D82A}">
                    <a16:rowId xmlns:a16="http://schemas.microsoft.com/office/drawing/2014/main" val="10005"/>
                  </a:ext>
                </a:extLst>
              </a:tr>
              <a:tr h="228600">
                <a:tc>
                  <a:txBody>
                    <a:bodyPr/>
                    <a:lstStyle/>
                    <a:p>
                      <a:pPr algn="ctr"/>
                      <a:r>
                        <a:rPr lang="en-US" sz="1800" b="1" dirty="0"/>
                        <a:t>4</a:t>
                      </a:r>
                    </a:p>
                  </a:txBody>
                  <a:tcPr/>
                </a:tc>
                <a:tc>
                  <a:txBody>
                    <a:bodyPr/>
                    <a:lstStyle/>
                    <a:p>
                      <a:pPr algn="ctr"/>
                      <a:r>
                        <a:rPr lang="en-US" sz="1800" b="1" dirty="0"/>
                        <a:t>209</a:t>
                      </a:r>
                    </a:p>
                  </a:txBody>
                  <a:tcPr/>
                </a:tc>
                <a:tc>
                  <a:txBody>
                    <a:bodyPr/>
                    <a:lstStyle/>
                    <a:p>
                      <a:pPr algn="ctr"/>
                      <a:r>
                        <a:rPr lang="en-US" sz="1800" b="1" dirty="0"/>
                        <a:t>16</a:t>
                      </a:r>
                    </a:p>
                  </a:txBody>
                  <a:tcPr/>
                </a:tc>
                <a:extLst>
                  <a:ext uri="{0D108BD9-81ED-4DB2-BD59-A6C34878D82A}">
                    <a16:rowId xmlns:a16="http://schemas.microsoft.com/office/drawing/2014/main" val="10006"/>
                  </a:ext>
                </a:extLst>
              </a:tr>
              <a:tr h="304800">
                <a:tc>
                  <a:txBody>
                    <a:bodyPr/>
                    <a:lstStyle/>
                    <a:p>
                      <a:pPr algn="ctr"/>
                      <a:r>
                        <a:rPr lang="en-US" sz="1800" b="1" dirty="0"/>
                        <a:t>5</a:t>
                      </a:r>
                    </a:p>
                  </a:txBody>
                  <a:tcPr/>
                </a:tc>
                <a:tc>
                  <a:txBody>
                    <a:bodyPr/>
                    <a:lstStyle/>
                    <a:p>
                      <a:pPr algn="ctr"/>
                      <a:r>
                        <a:rPr lang="en-US" sz="1800" b="1" dirty="0"/>
                        <a:t>261</a:t>
                      </a:r>
                    </a:p>
                  </a:txBody>
                  <a:tcPr/>
                </a:tc>
                <a:tc>
                  <a:txBody>
                    <a:bodyPr/>
                    <a:lstStyle/>
                    <a:p>
                      <a:pPr algn="ctr"/>
                      <a:r>
                        <a:rPr lang="en-US" sz="1800" b="1" dirty="0"/>
                        <a:t>32</a:t>
                      </a:r>
                    </a:p>
                  </a:txBody>
                  <a:tcPr/>
                </a:tc>
                <a:extLst>
                  <a:ext uri="{0D108BD9-81ED-4DB2-BD59-A6C34878D82A}">
                    <a16:rowId xmlns:a16="http://schemas.microsoft.com/office/drawing/2014/main" val="10007"/>
                  </a:ext>
                </a:extLst>
              </a:tr>
              <a:tr h="304800">
                <a:tc>
                  <a:txBody>
                    <a:bodyPr/>
                    <a:lstStyle/>
                    <a:p>
                      <a:pPr algn="ctr"/>
                      <a:r>
                        <a:rPr lang="en-US" sz="1800" b="1" dirty="0"/>
                        <a:t>6</a:t>
                      </a:r>
                    </a:p>
                  </a:txBody>
                  <a:tcPr/>
                </a:tc>
                <a:tc>
                  <a:txBody>
                    <a:bodyPr/>
                    <a:lstStyle/>
                    <a:p>
                      <a:pPr algn="ctr"/>
                      <a:r>
                        <a:rPr lang="en-US" sz="1800" b="1" dirty="0"/>
                        <a:t>313</a:t>
                      </a:r>
                    </a:p>
                  </a:txBody>
                  <a:tcPr/>
                </a:tc>
                <a:tc>
                  <a:txBody>
                    <a:bodyPr/>
                    <a:lstStyle/>
                    <a:p>
                      <a:pPr algn="ctr"/>
                      <a:r>
                        <a:rPr lang="en-US" sz="1800" b="1" dirty="0"/>
                        <a:t>64</a:t>
                      </a:r>
                    </a:p>
                  </a:txBody>
                  <a:tcPr/>
                </a:tc>
                <a:extLst>
                  <a:ext uri="{0D108BD9-81ED-4DB2-BD59-A6C34878D82A}">
                    <a16:rowId xmlns:a16="http://schemas.microsoft.com/office/drawing/2014/main" val="10008"/>
                  </a:ext>
                </a:extLst>
              </a:tr>
              <a:tr h="228600">
                <a:tc>
                  <a:txBody>
                    <a:bodyPr/>
                    <a:lstStyle/>
                    <a:p>
                      <a:pPr algn="ctr"/>
                      <a:r>
                        <a:rPr lang="en-US" sz="1800" b="1" dirty="0"/>
                        <a:t>7</a:t>
                      </a:r>
                    </a:p>
                  </a:txBody>
                  <a:tcPr/>
                </a:tc>
                <a:tc>
                  <a:txBody>
                    <a:bodyPr/>
                    <a:lstStyle/>
                    <a:p>
                      <a:pPr algn="ctr"/>
                      <a:r>
                        <a:rPr lang="en-US" sz="1800" b="1" dirty="0"/>
                        <a:t>365</a:t>
                      </a:r>
                    </a:p>
                  </a:txBody>
                  <a:tcPr/>
                </a:tc>
                <a:tc>
                  <a:txBody>
                    <a:bodyPr/>
                    <a:lstStyle/>
                    <a:p>
                      <a:pPr algn="ctr"/>
                      <a:r>
                        <a:rPr lang="en-US" sz="1800" b="1" dirty="0"/>
                        <a:t>128</a:t>
                      </a:r>
                    </a:p>
                  </a:txBody>
                  <a:tcPr/>
                </a:tc>
                <a:extLst>
                  <a:ext uri="{0D108BD9-81ED-4DB2-BD59-A6C34878D82A}">
                    <a16:rowId xmlns:a16="http://schemas.microsoft.com/office/drawing/2014/main" val="10009"/>
                  </a:ext>
                </a:extLst>
              </a:tr>
              <a:tr h="304800">
                <a:tc>
                  <a:txBody>
                    <a:bodyPr/>
                    <a:lstStyle/>
                    <a:p>
                      <a:pPr algn="ctr"/>
                      <a:r>
                        <a:rPr lang="en-US" sz="1800" b="1" dirty="0"/>
                        <a:t>8</a:t>
                      </a:r>
                    </a:p>
                  </a:txBody>
                  <a:tcPr/>
                </a:tc>
                <a:tc>
                  <a:txBody>
                    <a:bodyPr/>
                    <a:lstStyle/>
                    <a:p>
                      <a:pPr algn="ctr"/>
                      <a:r>
                        <a:rPr lang="en-US" sz="1800" b="1" dirty="0"/>
                        <a:t>417</a:t>
                      </a:r>
                    </a:p>
                  </a:txBody>
                  <a:tcPr/>
                </a:tc>
                <a:tc>
                  <a:txBody>
                    <a:bodyPr/>
                    <a:lstStyle/>
                    <a:p>
                      <a:pPr algn="ctr"/>
                      <a:r>
                        <a:rPr lang="en-US" sz="1800" b="1" dirty="0"/>
                        <a:t>256</a:t>
                      </a:r>
                    </a:p>
                  </a:txBody>
                  <a:tcPr/>
                </a:tc>
                <a:extLst>
                  <a:ext uri="{0D108BD9-81ED-4DB2-BD59-A6C34878D82A}">
                    <a16:rowId xmlns:a16="http://schemas.microsoft.com/office/drawing/2014/main" val="10010"/>
                  </a:ext>
                </a:extLst>
              </a:tr>
              <a:tr h="228600">
                <a:tc>
                  <a:txBody>
                    <a:bodyPr/>
                    <a:lstStyle/>
                    <a:p>
                      <a:pPr algn="ctr"/>
                      <a:r>
                        <a:rPr lang="en-US" sz="1800" b="1" dirty="0"/>
                        <a:t>9</a:t>
                      </a:r>
                    </a:p>
                  </a:txBody>
                  <a:tcPr/>
                </a:tc>
                <a:tc>
                  <a:txBody>
                    <a:bodyPr/>
                    <a:lstStyle/>
                    <a:p>
                      <a:pPr algn="ctr"/>
                      <a:r>
                        <a:rPr lang="en-US" sz="1800" b="1" dirty="0"/>
                        <a:t>469</a:t>
                      </a:r>
                    </a:p>
                  </a:txBody>
                  <a:tcPr/>
                </a:tc>
                <a:tc>
                  <a:txBody>
                    <a:bodyPr/>
                    <a:lstStyle/>
                    <a:p>
                      <a:pPr algn="ctr"/>
                      <a:r>
                        <a:rPr lang="en-US" sz="1800" b="1" dirty="0"/>
                        <a:t>512</a:t>
                      </a:r>
                    </a:p>
                  </a:txBody>
                  <a:tcPr/>
                </a:tc>
                <a:extLst>
                  <a:ext uri="{0D108BD9-81ED-4DB2-BD59-A6C34878D82A}">
                    <a16:rowId xmlns:a16="http://schemas.microsoft.com/office/drawing/2014/main" val="10011"/>
                  </a:ext>
                </a:extLst>
              </a:tr>
              <a:tr h="370840">
                <a:tc>
                  <a:txBody>
                    <a:bodyPr/>
                    <a:lstStyle/>
                    <a:p>
                      <a:pPr algn="ctr"/>
                      <a:r>
                        <a:rPr lang="en-US" sz="1800" b="1" dirty="0"/>
                        <a:t>10</a:t>
                      </a:r>
                    </a:p>
                  </a:txBody>
                  <a:tcPr/>
                </a:tc>
                <a:tc>
                  <a:txBody>
                    <a:bodyPr/>
                    <a:lstStyle/>
                    <a:p>
                      <a:pPr algn="ctr"/>
                      <a:r>
                        <a:rPr lang="en-US" sz="1800" b="1" dirty="0"/>
                        <a:t>521</a:t>
                      </a:r>
                    </a:p>
                  </a:txBody>
                  <a:tcPr/>
                </a:tc>
                <a:tc>
                  <a:txBody>
                    <a:bodyPr/>
                    <a:lstStyle/>
                    <a:p>
                      <a:pPr algn="ctr"/>
                      <a:r>
                        <a:rPr lang="en-US" sz="1800" b="1" dirty="0"/>
                        <a:t>1,024</a:t>
                      </a:r>
                    </a:p>
                  </a:txBody>
                  <a:tcPr/>
                </a:tc>
                <a:extLst>
                  <a:ext uri="{0D108BD9-81ED-4DB2-BD59-A6C34878D82A}">
                    <a16:rowId xmlns:a16="http://schemas.microsoft.com/office/drawing/2014/main" val="10012"/>
                  </a:ext>
                </a:extLst>
              </a:tr>
            </a:tbl>
          </a:graphicData>
        </a:graphic>
      </p:graphicFrame>
      <p:sp>
        <p:nvSpPr>
          <p:cNvPr id="11" name="Notched Right Arrow 10"/>
          <p:cNvSpPr/>
          <p:nvPr/>
        </p:nvSpPr>
        <p:spPr>
          <a:xfrm>
            <a:off x="5410200" y="5943600"/>
            <a:ext cx="3505200" cy="914400"/>
          </a:xfrm>
          <a:prstGeom prst="notched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rPr>
              <a:t>Continue to the Next Slide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Discipleship : </a:t>
            </a:r>
            <a:r>
              <a:rPr lang="en-US" sz="2400" dirty="0">
                <a:latin typeface="Impact" pitchFamily="34" charset="0"/>
              </a:rPr>
              <a:t>God’s way of Multiplication Growth</a:t>
            </a:r>
            <a:endParaRPr lang="en-US" sz="3200"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10" name="Table 9"/>
          <p:cNvGraphicFramePr>
            <a:graphicFrameLocks noGrp="1"/>
          </p:cNvGraphicFramePr>
          <p:nvPr/>
        </p:nvGraphicFramePr>
        <p:xfrm>
          <a:off x="1524000" y="1940560"/>
          <a:ext cx="6096000" cy="3698240"/>
        </p:xfrm>
        <a:graphic>
          <a:graphicData uri="http://schemas.openxmlformats.org/drawingml/2006/table">
            <a:tbl>
              <a:tblPr firstRow="1" bandRow="1">
                <a:tableStyleId>{616DA210-FB5B-4158-B5E0-FEB733F419BA}</a:tableStyleId>
              </a:tblPr>
              <a:tblGrid>
                <a:gridCol w="1524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tblGrid>
              <a:tr h="370840">
                <a:tc gridSpan="3">
                  <a:txBody>
                    <a:bodyPr/>
                    <a:lstStyle/>
                    <a:p>
                      <a:pPr algn="ctr"/>
                      <a:r>
                        <a:rPr lang="en-US" sz="2000" dirty="0">
                          <a:solidFill>
                            <a:srgbClr val="260FB1"/>
                          </a:solidFill>
                        </a:rPr>
                        <a:t>ADDITION</a:t>
                      </a:r>
                      <a:r>
                        <a:rPr lang="en-US" sz="2000" baseline="0" dirty="0">
                          <a:solidFill>
                            <a:srgbClr val="260FB1"/>
                          </a:solidFill>
                        </a:rPr>
                        <a:t>      Vs    MULTIPLICATION</a:t>
                      </a:r>
                      <a:endParaRPr lang="en-US" sz="2000" dirty="0">
                        <a:solidFill>
                          <a:srgbClr val="260FB1"/>
                        </a:solidFill>
                      </a:endParaRP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70840">
                <a:tc gridSpan="2">
                  <a:txBody>
                    <a:bodyPr/>
                    <a:lstStyle/>
                    <a:p>
                      <a:pPr algn="ctr"/>
                      <a:r>
                        <a:rPr lang="en-US" b="1" dirty="0"/>
                        <a:t>ADDITION</a:t>
                      </a:r>
                    </a:p>
                  </a:txBody>
                  <a:tcPr/>
                </a:tc>
                <a:tc hMerge="1">
                  <a:txBody>
                    <a:bodyPr/>
                    <a:lstStyle/>
                    <a:p>
                      <a:endParaRPr lang="en-US" dirty="0"/>
                    </a:p>
                  </a:txBody>
                  <a:tcPr/>
                </a:tc>
                <a:tc>
                  <a:txBody>
                    <a:bodyPr/>
                    <a:lstStyle/>
                    <a:p>
                      <a:r>
                        <a:rPr lang="en-US" b="1" dirty="0"/>
                        <a:t>MULTIPLICATION</a:t>
                      </a:r>
                    </a:p>
                  </a:txBody>
                  <a:tcPr/>
                </a:tc>
                <a:extLst>
                  <a:ext uri="{0D108BD9-81ED-4DB2-BD59-A6C34878D82A}">
                    <a16:rowId xmlns:a16="http://schemas.microsoft.com/office/drawing/2014/main" val="10001"/>
                  </a:ext>
                </a:extLst>
              </a:tr>
              <a:tr h="370840">
                <a:tc>
                  <a:txBody>
                    <a:bodyPr/>
                    <a:lstStyle/>
                    <a:p>
                      <a:pPr algn="ctr"/>
                      <a:r>
                        <a:rPr lang="en-US" b="1" dirty="0">
                          <a:solidFill>
                            <a:srgbClr val="260FB1"/>
                          </a:solidFill>
                        </a:rPr>
                        <a:t>Years</a:t>
                      </a:r>
                    </a:p>
                  </a:txBody>
                  <a:tcPr/>
                </a:tc>
                <a:tc>
                  <a:txBody>
                    <a:bodyPr/>
                    <a:lstStyle/>
                    <a:p>
                      <a:pPr algn="ctr"/>
                      <a:r>
                        <a:rPr lang="en-US" b="1" dirty="0">
                          <a:solidFill>
                            <a:srgbClr val="260FB1"/>
                          </a:solidFill>
                        </a:rPr>
                        <a:t>Win 1 a Week</a:t>
                      </a:r>
                    </a:p>
                  </a:txBody>
                  <a:tcPr/>
                </a:tc>
                <a:tc>
                  <a:txBody>
                    <a:bodyPr/>
                    <a:lstStyle/>
                    <a:p>
                      <a:pPr algn="ctr"/>
                      <a:r>
                        <a:rPr lang="en-US" b="1" dirty="0">
                          <a:solidFill>
                            <a:srgbClr val="260FB1"/>
                          </a:solidFill>
                        </a:rPr>
                        <a:t>Disciple 1 a year</a:t>
                      </a:r>
                    </a:p>
                  </a:txBody>
                  <a:tcPr/>
                </a:tc>
                <a:extLst>
                  <a:ext uri="{0D108BD9-81ED-4DB2-BD59-A6C34878D82A}">
                    <a16:rowId xmlns:a16="http://schemas.microsoft.com/office/drawing/2014/main" val="10002"/>
                  </a:ext>
                </a:extLst>
              </a:tr>
              <a:tr h="259080">
                <a:tc>
                  <a:txBody>
                    <a:bodyPr/>
                    <a:lstStyle/>
                    <a:p>
                      <a:pPr algn="ctr"/>
                      <a:r>
                        <a:rPr lang="en-US" sz="1800" b="1" dirty="0"/>
                        <a:t>10</a:t>
                      </a:r>
                    </a:p>
                  </a:txBody>
                  <a:tcPr/>
                </a:tc>
                <a:tc>
                  <a:txBody>
                    <a:bodyPr/>
                    <a:lstStyle/>
                    <a:p>
                      <a:pPr algn="ctr"/>
                      <a:r>
                        <a:rPr lang="en-US" sz="1800" b="1" dirty="0"/>
                        <a:t>521</a:t>
                      </a:r>
                    </a:p>
                  </a:txBody>
                  <a:tcPr/>
                </a:tc>
                <a:tc>
                  <a:txBody>
                    <a:bodyPr/>
                    <a:lstStyle/>
                    <a:p>
                      <a:pPr algn="ctr"/>
                      <a:r>
                        <a:rPr lang="en-US" sz="1800" b="1" dirty="0"/>
                        <a:t>1,024</a:t>
                      </a:r>
                    </a:p>
                  </a:txBody>
                  <a:tcPr/>
                </a:tc>
                <a:extLst>
                  <a:ext uri="{0D108BD9-81ED-4DB2-BD59-A6C34878D82A}">
                    <a16:rowId xmlns:a16="http://schemas.microsoft.com/office/drawing/2014/main" val="10003"/>
                  </a:ext>
                </a:extLst>
              </a:tr>
              <a:tr h="335280">
                <a:tc>
                  <a:txBody>
                    <a:bodyPr/>
                    <a:lstStyle/>
                    <a:p>
                      <a:pPr algn="ctr"/>
                      <a:r>
                        <a:rPr lang="en-US" sz="1800" b="1" dirty="0"/>
                        <a:t>15</a:t>
                      </a:r>
                    </a:p>
                  </a:txBody>
                  <a:tcPr/>
                </a:tc>
                <a:tc>
                  <a:txBody>
                    <a:bodyPr/>
                    <a:lstStyle/>
                    <a:p>
                      <a:pPr algn="ctr"/>
                      <a:r>
                        <a:rPr lang="en-US" sz="1800" b="1" dirty="0"/>
                        <a:t>781</a:t>
                      </a:r>
                    </a:p>
                  </a:txBody>
                  <a:tcPr/>
                </a:tc>
                <a:tc>
                  <a:txBody>
                    <a:bodyPr/>
                    <a:lstStyle/>
                    <a:p>
                      <a:pPr algn="ctr"/>
                      <a:r>
                        <a:rPr lang="en-US" sz="1800" b="1" dirty="0"/>
                        <a:t>32,768</a:t>
                      </a:r>
                    </a:p>
                  </a:txBody>
                  <a:tcPr/>
                </a:tc>
                <a:extLst>
                  <a:ext uri="{0D108BD9-81ED-4DB2-BD59-A6C34878D82A}">
                    <a16:rowId xmlns:a16="http://schemas.microsoft.com/office/drawing/2014/main" val="10004"/>
                  </a:ext>
                </a:extLst>
              </a:tr>
              <a:tr h="304800">
                <a:tc>
                  <a:txBody>
                    <a:bodyPr/>
                    <a:lstStyle/>
                    <a:p>
                      <a:pPr algn="ctr"/>
                      <a:r>
                        <a:rPr lang="en-US" sz="1800" b="1" dirty="0"/>
                        <a:t>20</a:t>
                      </a:r>
                    </a:p>
                  </a:txBody>
                  <a:tcPr/>
                </a:tc>
                <a:tc>
                  <a:txBody>
                    <a:bodyPr/>
                    <a:lstStyle/>
                    <a:p>
                      <a:pPr algn="ctr"/>
                      <a:r>
                        <a:rPr lang="en-US" sz="1800" b="1" dirty="0"/>
                        <a:t>1,024</a:t>
                      </a:r>
                    </a:p>
                  </a:txBody>
                  <a:tcPr/>
                </a:tc>
                <a:tc>
                  <a:txBody>
                    <a:bodyPr/>
                    <a:lstStyle/>
                    <a:p>
                      <a:pPr algn="ctr"/>
                      <a:r>
                        <a:rPr lang="en-US" sz="1800" b="1" dirty="0"/>
                        <a:t>1,048,576</a:t>
                      </a:r>
                    </a:p>
                  </a:txBody>
                  <a:tcPr/>
                </a:tc>
                <a:extLst>
                  <a:ext uri="{0D108BD9-81ED-4DB2-BD59-A6C34878D82A}">
                    <a16:rowId xmlns:a16="http://schemas.microsoft.com/office/drawing/2014/main" val="10005"/>
                  </a:ext>
                </a:extLst>
              </a:tr>
              <a:tr h="228600">
                <a:tc>
                  <a:txBody>
                    <a:bodyPr/>
                    <a:lstStyle/>
                    <a:p>
                      <a:pPr algn="ctr"/>
                      <a:r>
                        <a:rPr lang="en-US" sz="1800" b="1" dirty="0"/>
                        <a:t>25</a:t>
                      </a:r>
                    </a:p>
                  </a:txBody>
                  <a:tcPr/>
                </a:tc>
                <a:tc>
                  <a:txBody>
                    <a:bodyPr/>
                    <a:lstStyle/>
                    <a:p>
                      <a:pPr algn="ctr"/>
                      <a:r>
                        <a:rPr lang="en-US" sz="1800" b="1" dirty="0"/>
                        <a:t>1,301</a:t>
                      </a:r>
                    </a:p>
                  </a:txBody>
                  <a:tcPr/>
                </a:tc>
                <a:tc>
                  <a:txBody>
                    <a:bodyPr/>
                    <a:lstStyle/>
                    <a:p>
                      <a:pPr algn="ctr"/>
                      <a:r>
                        <a:rPr lang="en-US" sz="1800" b="1" dirty="0"/>
                        <a:t>33,554,432</a:t>
                      </a:r>
                    </a:p>
                  </a:txBody>
                  <a:tcPr/>
                </a:tc>
                <a:extLst>
                  <a:ext uri="{0D108BD9-81ED-4DB2-BD59-A6C34878D82A}">
                    <a16:rowId xmlns:a16="http://schemas.microsoft.com/office/drawing/2014/main" val="10006"/>
                  </a:ext>
                </a:extLst>
              </a:tr>
              <a:tr h="304800">
                <a:tc>
                  <a:txBody>
                    <a:bodyPr/>
                    <a:lstStyle/>
                    <a:p>
                      <a:pPr algn="ctr"/>
                      <a:r>
                        <a:rPr lang="en-US" sz="1800" b="1" dirty="0"/>
                        <a:t>30</a:t>
                      </a:r>
                    </a:p>
                  </a:txBody>
                  <a:tcPr/>
                </a:tc>
                <a:tc>
                  <a:txBody>
                    <a:bodyPr/>
                    <a:lstStyle/>
                    <a:p>
                      <a:pPr algn="ctr"/>
                      <a:r>
                        <a:rPr lang="en-US" sz="1800" b="1" dirty="0"/>
                        <a:t>1,537</a:t>
                      </a:r>
                    </a:p>
                  </a:txBody>
                  <a:tcPr/>
                </a:tc>
                <a:tc>
                  <a:txBody>
                    <a:bodyPr/>
                    <a:lstStyle/>
                    <a:p>
                      <a:pPr algn="ctr"/>
                      <a:r>
                        <a:rPr lang="en-US" sz="1800" b="1" dirty="0"/>
                        <a:t>107,744,000</a:t>
                      </a:r>
                    </a:p>
                  </a:txBody>
                  <a:tcPr/>
                </a:tc>
                <a:extLst>
                  <a:ext uri="{0D108BD9-81ED-4DB2-BD59-A6C34878D82A}">
                    <a16:rowId xmlns:a16="http://schemas.microsoft.com/office/drawing/2014/main" val="10007"/>
                  </a:ext>
                </a:extLst>
              </a:tr>
              <a:tr h="304800">
                <a:tc>
                  <a:txBody>
                    <a:bodyPr/>
                    <a:lstStyle/>
                    <a:p>
                      <a:pPr algn="ctr"/>
                      <a:r>
                        <a:rPr lang="en-US" sz="1800" b="1" dirty="0"/>
                        <a:t>32</a:t>
                      </a:r>
                    </a:p>
                  </a:txBody>
                  <a:tcPr/>
                </a:tc>
                <a:tc>
                  <a:txBody>
                    <a:bodyPr/>
                    <a:lstStyle/>
                    <a:p>
                      <a:pPr algn="ctr"/>
                      <a:r>
                        <a:rPr lang="en-US" sz="1800" b="1" dirty="0"/>
                        <a:t>1641</a:t>
                      </a:r>
                    </a:p>
                  </a:txBody>
                  <a:tcPr/>
                </a:tc>
                <a:tc>
                  <a:txBody>
                    <a:bodyPr/>
                    <a:lstStyle/>
                    <a:p>
                      <a:pPr algn="ctr"/>
                      <a:r>
                        <a:rPr lang="en-US" sz="1800" b="1" dirty="0"/>
                        <a:t>4,294,976,000</a:t>
                      </a:r>
                    </a:p>
                  </a:txBody>
                  <a:tcPr/>
                </a:tc>
                <a:extLst>
                  <a:ext uri="{0D108BD9-81ED-4DB2-BD59-A6C34878D82A}">
                    <a16:rowId xmlns:a16="http://schemas.microsoft.com/office/drawing/2014/main" val="10008"/>
                  </a:ext>
                </a:extLst>
              </a:tr>
              <a:tr h="228600">
                <a:tc>
                  <a:txBody>
                    <a:bodyPr/>
                    <a:lstStyle/>
                    <a:p>
                      <a:pPr algn="ctr"/>
                      <a:endParaRPr lang="en-US" sz="1800" b="1" dirty="0"/>
                    </a:p>
                  </a:txBody>
                  <a:tcPr/>
                </a:tc>
                <a:tc>
                  <a:txBody>
                    <a:bodyPr/>
                    <a:lstStyle/>
                    <a:p>
                      <a:pPr algn="ctr"/>
                      <a:endParaRPr lang="en-US" sz="1800" b="1" dirty="0"/>
                    </a:p>
                  </a:txBody>
                  <a:tcPr/>
                </a:tc>
                <a:tc>
                  <a:txBody>
                    <a:bodyPr/>
                    <a:lstStyle/>
                    <a:p>
                      <a:pPr algn="ctr"/>
                      <a:endParaRPr lang="en-US" sz="1800" b="1" dirty="0"/>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Discipleship : </a:t>
            </a:r>
            <a:r>
              <a:rPr lang="en-US" sz="2400" dirty="0">
                <a:latin typeface="Impact" pitchFamily="34" charset="0"/>
              </a:rPr>
              <a:t>Definition</a:t>
            </a:r>
            <a:endParaRPr lang="en-US" sz="3200"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6" name="TextBox 5"/>
          <p:cNvSpPr txBox="1"/>
          <p:nvPr/>
        </p:nvSpPr>
        <p:spPr>
          <a:xfrm>
            <a:off x="685800" y="1219200"/>
            <a:ext cx="8153400" cy="1200329"/>
          </a:xfrm>
          <a:prstGeom prst="rect">
            <a:avLst/>
          </a:prstGeom>
          <a:noFill/>
        </p:spPr>
        <p:txBody>
          <a:bodyPr wrap="square" rtlCol="0">
            <a:spAutoFit/>
          </a:bodyPr>
          <a:lstStyle/>
          <a:p>
            <a:pPr algn="ctr">
              <a:buFont typeface="Wingdings" pitchFamily="2" charset="2"/>
              <a:buChar char="Ø"/>
            </a:pPr>
            <a:r>
              <a:rPr lang="en-US" sz="2400" b="1" dirty="0"/>
              <a:t> Discipleship is not a class . </a:t>
            </a:r>
          </a:p>
          <a:p>
            <a:pPr algn="ctr">
              <a:buFont typeface="Wingdings" pitchFamily="2" charset="2"/>
              <a:buChar char="Ø"/>
            </a:pPr>
            <a:r>
              <a:rPr lang="en-US" sz="2400" b="1" dirty="0"/>
              <a:t>Discipleship is a Mentoring Relationship between a mature</a:t>
            </a:r>
            <a:br>
              <a:rPr lang="en-US" sz="2400" b="1" dirty="0"/>
            </a:br>
            <a:r>
              <a:rPr lang="en-US" sz="2400" b="1" dirty="0"/>
              <a:t>    believer and a new believer.</a:t>
            </a:r>
          </a:p>
        </p:txBody>
      </p:sp>
      <p:sp>
        <p:nvSpPr>
          <p:cNvPr id="7" name="TextBox 6"/>
          <p:cNvSpPr txBox="1"/>
          <p:nvPr/>
        </p:nvSpPr>
        <p:spPr>
          <a:xfrm>
            <a:off x="304800" y="2514600"/>
            <a:ext cx="8458200" cy="1200329"/>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pPr algn="ctr"/>
            <a:r>
              <a:rPr lang="en-US" sz="2400" b="1" dirty="0">
                <a:solidFill>
                  <a:srgbClr val="FFC000"/>
                </a:solidFill>
              </a:rPr>
              <a:t>Equipping believers for ministry is accomplished through an investment of mature believers’ time and energy into the lives of others.</a:t>
            </a:r>
          </a:p>
        </p:txBody>
      </p:sp>
      <p:sp>
        <p:nvSpPr>
          <p:cNvPr id="8" name="TextBox 7"/>
          <p:cNvSpPr txBox="1"/>
          <p:nvPr/>
        </p:nvSpPr>
        <p:spPr>
          <a:xfrm>
            <a:off x="457200" y="3886200"/>
            <a:ext cx="8382000" cy="2308324"/>
          </a:xfrm>
          <a:prstGeom prst="rect">
            <a:avLst/>
          </a:prstGeom>
          <a:noFill/>
        </p:spPr>
        <p:txBody>
          <a:bodyPr wrap="square" rtlCol="0">
            <a:spAutoFit/>
          </a:bodyPr>
          <a:lstStyle/>
          <a:p>
            <a:pPr algn="ctr"/>
            <a:r>
              <a:rPr lang="en-US" sz="2400" b="1" u="sng" dirty="0">
                <a:solidFill>
                  <a:srgbClr val="260FB1"/>
                </a:solidFill>
              </a:rPr>
              <a:t>Some ways to invest in others include:</a:t>
            </a:r>
          </a:p>
          <a:p>
            <a:pPr>
              <a:buFont typeface="Wingdings" pitchFamily="2" charset="2"/>
              <a:buChar char="ü"/>
            </a:pPr>
            <a:r>
              <a:rPr lang="en-US" sz="2400" dirty="0"/>
              <a:t> Spend time with God through prayer and study of God’s word.</a:t>
            </a:r>
          </a:p>
          <a:p>
            <a:pPr>
              <a:buFont typeface="Wingdings" pitchFamily="2" charset="2"/>
              <a:buChar char="ü"/>
            </a:pPr>
            <a:r>
              <a:rPr lang="en-US" sz="2400" dirty="0"/>
              <a:t> Spend time with the people you are mentoring.</a:t>
            </a:r>
          </a:p>
          <a:p>
            <a:pPr>
              <a:buFont typeface="Wingdings" pitchFamily="2" charset="2"/>
              <a:buChar char="ü"/>
            </a:pPr>
            <a:r>
              <a:rPr lang="en-US" sz="2400" dirty="0"/>
              <a:t> Be a Blessing to them</a:t>
            </a:r>
          </a:p>
          <a:p>
            <a:pPr>
              <a:buFont typeface="Wingdings" pitchFamily="2" charset="2"/>
              <a:buChar char="ü"/>
            </a:pPr>
            <a:r>
              <a:rPr lang="en-US" sz="2400" dirty="0"/>
              <a:t> Impact their lives</a:t>
            </a:r>
          </a:p>
          <a:p>
            <a:pPr>
              <a:buFont typeface="Wingdings" pitchFamily="2" charset="2"/>
              <a:buChar char="ü"/>
            </a:pPr>
            <a:r>
              <a:rPr lang="en-US" sz="2400" dirty="0"/>
              <a:t> Touch the lives of others.</a:t>
            </a:r>
          </a:p>
        </p:txBody>
      </p:sp>
      <p:pic>
        <p:nvPicPr>
          <p:cNvPr id="9" name="Picture 8" descr="FootBanner.jpg"/>
          <p:cNvPicPr>
            <a:picLocks noChangeAspect="1"/>
          </p:cNvPicPr>
          <p:nvPr/>
        </p:nvPicPr>
        <p:blipFill>
          <a:blip r:embed="rId3" cstate="print"/>
          <a:stretch>
            <a:fillRect/>
          </a:stretch>
        </p:blipFill>
        <p:spPr>
          <a:xfrm>
            <a:off x="0" y="6248400"/>
            <a:ext cx="9144000" cy="6858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Discipleship : </a:t>
            </a:r>
            <a:r>
              <a:rPr lang="en-US" sz="2400" dirty="0">
                <a:latin typeface="Impact" pitchFamily="34" charset="0"/>
              </a:rPr>
              <a:t>Jesus’ Discipleship Process</a:t>
            </a:r>
            <a:endParaRPr lang="en-US" sz="3200"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extBox 8"/>
          <p:cNvSpPr txBox="1"/>
          <p:nvPr/>
        </p:nvSpPr>
        <p:spPr>
          <a:xfrm>
            <a:off x="685800" y="1802871"/>
            <a:ext cx="8153400" cy="3877985"/>
          </a:xfrm>
          <a:prstGeom prst="rect">
            <a:avLst/>
          </a:prstGeom>
          <a:noFill/>
        </p:spPr>
        <p:txBody>
          <a:bodyPr wrap="square" rtlCol="0">
            <a:spAutoFit/>
          </a:bodyPr>
          <a:lstStyle/>
          <a:p>
            <a:pPr algn="ctr"/>
            <a:r>
              <a:rPr lang="en-US" sz="3200" b="1" dirty="0">
                <a:solidFill>
                  <a:srgbClr val="260FB1"/>
                </a:solidFill>
              </a:rPr>
              <a:t>How Jesus made disciples</a:t>
            </a:r>
          </a:p>
          <a:p>
            <a:pPr algn="ctr"/>
            <a:endParaRPr lang="en-US" dirty="0"/>
          </a:p>
          <a:p>
            <a:pPr marL="342900" indent="-342900">
              <a:buFont typeface="+mj-lt"/>
              <a:buAutoNum type="arabicPeriod"/>
            </a:pPr>
            <a:r>
              <a:rPr lang="en-US" sz="2800" b="1" dirty="0"/>
              <a:t> Jesus taught them  (Mark 1:21)</a:t>
            </a:r>
          </a:p>
          <a:p>
            <a:pPr marL="342900" indent="-342900">
              <a:buFont typeface="+mj-lt"/>
              <a:buAutoNum type="arabicPeriod"/>
            </a:pPr>
            <a:r>
              <a:rPr lang="en-US" sz="2800" b="1" dirty="0"/>
              <a:t> Jesus showed them ( Mark 1:24-26)</a:t>
            </a:r>
          </a:p>
          <a:p>
            <a:pPr marL="342900" indent="-342900">
              <a:buFont typeface="+mj-lt"/>
              <a:buAutoNum type="arabicPeriod"/>
            </a:pPr>
            <a:r>
              <a:rPr lang="en-US" sz="2800" b="1" dirty="0"/>
              <a:t> Jesus separated them (Matthew 10)</a:t>
            </a:r>
          </a:p>
          <a:p>
            <a:pPr marL="342900" indent="-342900">
              <a:buFont typeface="+mj-lt"/>
              <a:buAutoNum type="arabicPeriod"/>
            </a:pPr>
            <a:r>
              <a:rPr lang="en-US" sz="2800" b="1" dirty="0"/>
              <a:t> Jesus called them ( Mark 1:17)</a:t>
            </a:r>
          </a:p>
          <a:p>
            <a:pPr marL="342900" indent="-342900">
              <a:buFont typeface="+mj-lt"/>
              <a:buAutoNum type="arabicPeriod"/>
            </a:pPr>
            <a:r>
              <a:rPr lang="en-US" sz="2800" b="1" dirty="0"/>
              <a:t> Jesus sent them (Luke 9:1-9; 57-62)</a:t>
            </a:r>
          </a:p>
          <a:p>
            <a:pPr marL="342900" indent="-342900">
              <a:buFont typeface="+mj-lt"/>
              <a:buAutoNum type="arabicPeriod"/>
            </a:pPr>
            <a:r>
              <a:rPr lang="en-US" sz="2800" b="1" dirty="0"/>
              <a:t> Jesus evaluated them (Mark 6:30-32, Luke 9:10)</a:t>
            </a:r>
          </a:p>
          <a:p>
            <a:pPr marL="342900" indent="-342900">
              <a:buFont typeface="+mj-lt"/>
              <a:buAutoNum type="arabicPeriod"/>
            </a:pPr>
            <a:r>
              <a:rPr lang="en-US" sz="2800" b="1" dirty="0"/>
              <a:t> Jesus left them ( Luke 24:45-51; John 16:5-15</a:t>
            </a:r>
            <a:r>
              <a:rPr lang="en-US" sz="2000" dirty="0"/>
              <a:t>)</a:t>
            </a:r>
          </a:p>
        </p:txBody>
      </p:sp>
      <p:pic>
        <p:nvPicPr>
          <p:cNvPr id="10" name="Picture 9" descr="FootBanner.jpg"/>
          <p:cNvPicPr>
            <a:picLocks noChangeAspect="1"/>
          </p:cNvPicPr>
          <p:nvPr/>
        </p:nvPicPr>
        <p:blipFill>
          <a:blip r:embed="rId3" cstate="print"/>
          <a:stretch>
            <a:fillRect/>
          </a:stretch>
        </p:blipFill>
        <p:spPr>
          <a:xfrm>
            <a:off x="0" y="5867400"/>
            <a:ext cx="9144000" cy="9906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Discipleship : </a:t>
            </a:r>
            <a:r>
              <a:rPr lang="en-US" sz="2400" dirty="0">
                <a:latin typeface="Impact" pitchFamily="34" charset="0"/>
              </a:rPr>
              <a:t>Characteristics</a:t>
            </a:r>
            <a:endParaRPr lang="en-US" sz="3200"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152400"/>
            <a:ext cx="762000" cy="1193271"/>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extBox 8"/>
          <p:cNvSpPr txBox="1"/>
          <p:nvPr/>
        </p:nvSpPr>
        <p:spPr>
          <a:xfrm>
            <a:off x="304800" y="1447801"/>
            <a:ext cx="8534400" cy="4401205"/>
          </a:xfrm>
          <a:prstGeom prst="rect">
            <a:avLst/>
          </a:prstGeom>
          <a:noFill/>
        </p:spPr>
        <p:txBody>
          <a:bodyPr wrap="square" rtlCol="0">
            <a:spAutoFit/>
          </a:bodyPr>
          <a:lstStyle/>
          <a:p>
            <a:pPr marL="342900" indent="-342900">
              <a:buFont typeface="+mj-lt"/>
              <a:buAutoNum type="arabicPeriod"/>
            </a:pPr>
            <a:r>
              <a:rPr lang="en-US" sz="2000" b="1" dirty="0"/>
              <a:t> A disciple </a:t>
            </a:r>
            <a:r>
              <a:rPr lang="en-US" sz="2000" b="1" dirty="0">
                <a:solidFill>
                  <a:srgbClr val="260FB1"/>
                </a:solidFill>
              </a:rPr>
              <a:t>is a creation (born again). </a:t>
            </a:r>
            <a:r>
              <a:rPr lang="en-US" sz="2000" b="1" dirty="0"/>
              <a:t>John 3:3, 1:12 and 2 Cori. 5:15-17</a:t>
            </a:r>
            <a:br>
              <a:rPr lang="en-US" sz="2000" b="1" dirty="0"/>
            </a:br>
            <a:endParaRPr lang="en-US" sz="2000" b="1" dirty="0"/>
          </a:p>
          <a:p>
            <a:pPr marL="342900" indent="-342900">
              <a:buFont typeface="+mj-lt"/>
              <a:buAutoNum type="arabicPeriod"/>
            </a:pPr>
            <a:r>
              <a:rPr lang="en-US" sz="2000" b="1" dirty="0"/>
              <a:t> A disciple </a:t>
            </a:r>
            <a:r>
              <a:rPr lang="en-US" sz="2000" b="1" dirty="0">
                <a:solidFill>
                  <a:srgbClr val="260FB1"/>
                </a:solidFill>
              </a:rPr>
              <a:t>puts Christ first (Makes Him Lord, boss). </a:t>
            </a:r>
            <a:r>
              <a:rPr lang="en-US" sz="2000" b="1" dirty="0"/>
              <a:t>2 Cor. 5:14-15; Matt. 6:9-13, 24,33; Luke 9:23; John 13:13-14 and 21:1-19</a:t>
            </a:r>
            <a:br>
              <a:rPr lang="en-US" sz="2000" b="1" dirty="0"/>
            </a:br>
            <a:endParaRPr lang="en-US" sz="2000" b="1" dirty="0"/>
          </a:p>
          <a:p>
            <a:pPr marL="342900" indent="-342900">
              <a:buFont typeface="+mj-lt"/>
              <a:buAutoNum type="arabicPeriod"/>
            </a:pPr>
            <a:r>
              <a:rPr lang="en-US" sz="2000" b="1" dirty="0"/>
              <a:t> A discipleship </a:t>
            </a:r>
            <a:r>
              <a:rPr lang="en-US" sz="2000" b="1" dirty="0">
                <a:solidFill>
                  <a:srgbClr val="260FB1"/>
                </a:solidFill>
              </a:rPr>
              <a:t>makes himself a student for life.  </a:t>
            </a:r>
            <a:r>
              <a:rPr lang="en-US" sz="2000" b="1" dirty="0"/>
              <a:t>Prov.  9:8-10; Matt. 4:19; John 6:60-66; 14:6</a:t>
            </a:r>
            <a:br>
              <a:rPr lang="en-US" sz="2000" b="1" dirty="0"/>
            </a:br>
            <a:endParaRPr lang="en-US" sz="2000" b="1" dirty="0"/>
          </a:p>
          <a:p>
            <a:pPr marL="342900" indent="-342900">
              <a:buFont typeface="+mj-lt"/>
              <a:buAutoNum type="arabicPeriod"/>
            </a:pPr>
            <a:r>
              <a:rPr lang="en-US" sz="2000" b="1" dirty="0"/>
              <a:t> A disciple </a:t>
            </a:r>
            <a:r>
              <a:rPr lang="en-US" sz="2000" b="1" dirty="0">
                <a:solidFill>
                  <a:srgbClr val="260FB1"/>
                </a:solidFill>
              </a:rPr>
              <a:t>repents of sin, walks in purity and separates from the sin of the world. </a:t>
            </a:r>
            <a:r>
              <a:rPr lang="en-US" sz="2000" b="1" dirty="0"/>
              <a:t>1 Cor. 6:19-20; Eph. 4:22; 5:5; Col 3:5-10; I Thess. 4:3-7 and      Titus 2:12-14.</a:t>
            </a:r>
            <a:br>
              <a:rPr lang="en-US" sz="2000" b="1" dirty="0"/>
            </a:br>
            <a:endParaRPr lang="en-US" sz="2000" b="1" dirty="0"/>
          </a:p>
          <a:p>
            <a:pPr marL="342900" indent="-342900">
              <a:buFont typeface="+mj-lt"/>
              <a:buAutoNum type="arabicPeriod"/>
            </a:pPr>
            <a:r>
              <a:rPr lang="en-US" sz="2000" b="1" dirty="0"/>
              <a:t> A disciple </a:t>
            </a:r>
            <a:r>
              <a:rPr lang="en-US" sz="2000" b="1" dirty="0">
                <a:solidFill>
                  <a:srgbClr val="260FB1"/>
                </a:solidFill>
              </a:rPr>
              <a:t>is submitted to authority</a:t>
            </a:r>
            <a:r>
              <a:rPr lang="en-US" sz="2000" b="1" dirty="0"/>
              <a:t>. Heb 13:7; Matt 10:39-42; I Pet 3:8-9; Rom 13:1-7.</a:t>
            </a:r>
          </a:p>
        </p:txBody>
      </p:sp>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Discipleship : </a:t>
            </a:r>
            <a:r>
              <a:rPr lang="en-US" sz="2400" dirty="0">
                <a:latin typeface="Impact" pitchFamily="34" charset="0"/>
              </a:rPr>
              <a:t>Characteristics</a:t>
            </a:r>
            <a:endParaRPr lang="en-US" sz="3200"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152400"/>
            <a:ext cx="762000" cy="1193271"/>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extBox 8"/>
          <p:cNvSpPr txBox="1"/>
          <p:nvPr/>
        </p:nvSpPr>
        <p:spPr>
          <a:xfrm>
            <a:off x="304800" y="1345671"/>
            <a:ext cx="8610600" cy="4401205"/>
          </a:xfrm>
          <a:prstGeom prst="rect">
            <a:avLst/>
          </a:prstGeom>
          <a:noFill/>
        </p:spPr>
        <p:txBody>
          <a:bodyPr wrap="square" rtlCol="0">
            <a:spAutoFit/>
          </a:bodyPr>
          <a:lstStyle/>
          <a:p>
            <a:pPr marL="342900" indent="-342900">
              <a:buFont typeface="+mj-lt"/>
              <a:buAutoNum type="arabicPeriod" startAt="6"/>
            </a:pPr>
            <a:r>
              <a:rPr lang="en-US" sz="2000" b="1" dirty="0"/>
              <a:t>A disciple </a:t>
            </a:r>
            <a:r>
              <a:rPr lang="en-US" sz="2000" b="1" dirty="0">
                <a:solidFill>
                  <a:srgbClr val="260FB1"/>
                </a:solidFill>
              </a:rPr>
              <a:t>has a regular time of devotions and prayer</a:t>
            </a:r>
            <a:r>
              <a:rPr lang="en-US" sz="2000" b="1" dirty="0"/>
              <a:t>. Ps 42:1-2; 27:4;      I Thess. 5:17-18; Mark 1:35; Luke 11:1-4.</a:t>
            </a:r>
            <a:br>
              <a:rPr lang="en-US" sz="2000" b="1" dirty="0"/>
            </a:br>
            <a:endParaRPr lang="en-US" sz="2000" b="1" dirty="0"/>
          </a:p>
          <a:p>
            <a:pPr marL="342900" indent="-342900">
              <a:buAutoNum type="arabicPeriod" startAt="7"/>
            </a:pPr>
            <a:r>
              <a:rPr lang="en-US" sz="2000" b="1" dirty="0"/>
              <a:t>A disciple </a:t>
            </a:r>
            <a:r>
              <a:rPr lang="en-US" sz="2000" b="1" dirty="0">
                <a:solidFill>
                  <a:srgbClr val="260FB1"/>
                </a:solidFill>
              </a:rPr>
              <a:t>desire to learn and apply God’s Word   </a:t>
            </a:r>
            <a:r>
              <a:rPr lang="en-US" sz="2000" b="1" dirty="0"/>
              <a:t>2 Tim. 2:15; Jn. 8:31; Acts 2:42; 17:11; Col 3:16 and 2 Tim 3:16-17.</a:t>
            </a:r>
            <a:br>
              <a:rPr lang="en-US" sz="2000" b="1" dirty="0"/>
            </a:br>
            <a:endParaRPr lang="en-US" sz="2000" b="1" dirty="0"/>
          </a:p>
          <a:p>
            <a:pPr marL="342900" indent="-342900">
              <a:buAutoNum type="arabicPeriod" startAt="7"/>
            </a:pPr>
            <a:r>
              <a:rPr lang="en-US" sz="2000" b="1" dirty="0"/>
              <a:t> A disciple </a:t>
            </a:r>
            <a:r>
              <a:rPr lang="en-US" sz="2000" b="1" dirty="0">
                <a:solidFill>
                  <a:srgbClr val="260FB1"/>
                </a:solidFill>
              </a:rPr>
              <a:t>must count the cost and continue  </a:t>
            </a:r>
            <a:r>
              <a:rPr lang="en-US" sz="2000" b="1" dirty="0"/>
              <a:t>. Luke. 9:23, 62; 14:25-35</a:t>
            </a:r>
            <a:br>
              <a:rPr lang="en-US" sz="2000" b="1" dirty="0"/>
            </a:br>
            <a:endParaRPr lang="en-US" sz="2000" b="1" dirty="0"/>
          </a:p>
          <a:p>
            <a:pPr marL="342900" indent="-342900">
              <a:buAutoNum type="arabicPeriod" startAt="7"/>
            </a:pPr>
            <a:r>
              <a:rPr lang="en-US" sz="2000" b="1" dirty="0"/>
              <a:t> A disciple is </a:t>
            </a:r>
            <a:r>
              <a:rPr lang="en-US" sz="2000" b="1" dirty="0">
                <a:solidFill>
                  <a:srgbClr val="260FB1"/>
                </a:solidFill>
              </a:rPr>
              <a:t>Christ’s witness, who lifts Him up through words and deeds</a:t>
            </a:r>
            <a:r>
              <a:rPr lang="en-US" sz="2000" b="1" dirty="0"/>
              <a:t>.  Acts 5:42 ; Matt. 28:18-20; Acts 1:8</a:t>
            </a:r>
            <a:br>
              <a:rPr lang="en-US" sz="2000" b="1" dirty="0"/>
            </a:br>
            <a:endParaRPr lang="en-US" sz="2000" b="1" dirty="0"/>
          </a:p>
          <a:p>
            <a:pPr marL="342900" indent="-342900">
              <a:buAutoNum type="arabicPeriod" startAt="7"/>
            </a:pPr>
            <a:r>
              <a:rPr lang="en-US" sz="2000" b="1" dirty="0"/>
              <a:t> A disciple </a:t>
            </a:r>
            <a:r>
              <a:rPr lang="en-US" sz="2000" b="1" dirty="0">
                <a:solidFill>
                  <a:srgbClr val="260FB1"/>
                </a:solidFill>
              </a:rPr>
              <a:t>regularly gathers with other believers to  worship God and to be involved in works of service through the church.</a:t>
            </a:r>
            <a:r>
              <a:rPr lang="en-US" sz="2000" b="1" dirty="0"/>
              <a:t>  Heb 10:25; Ps 122:1: Acts 16:5</a:t>
            </a:r>
          </a:p>
        </p:txBody>
      </p:sp>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blipFill>
          <a:blip xmlns:r="http://schemas.openxmlformats.org/officeDocument/2006/relationships" r:embed="rId2">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3">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3152</TotalTime>
  <Words>976</Words>
  <Application>Microsoft Office PowerPoint</Application>
  <PresentationFormat>On-screen Show (4:3)</PresentationFormat>
  <Paragraphs>145</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Franklin Gothic Book</vt:lpstr>
      <vt:lpstr>Franklin Gothic Medium</vt:lpstr>
      <vt:lpstr>Impact</vt:lpstr>
      <vt:lpstr>Times New Roman</vt:lpstr>
      <vt:lpstr>Wingdings</vt:lpstr>
      <vt:lpstr>Wingdings 2</vt:lpstr>
      <vt:lpstr>Trek</vt:lpstr>
      <vt:lpstr>Discipleship</vt:lpstr>
      <vt:lpstr>    discipleship</vt:lpstr>
      <vt:lpstr>Discipleship</vt:lpstr>
      <vt:lpstr>Discipleship : God’s way of Multiplication Growth</vt:lpstr>
      <vt:lpstr>Discipleship : God’s way of Multiplication Growth</vt:lpstr>
      <vt:lpstr>Discipleship : Definition</vt:lpstr>
      <vt:lpstr>Discipleship : Jesus’ Discipleship Process</vt:lpstr>
      <vt:lpstr>Discipleship : Characteristics</vt:lpstr>
      <vt:lpstr>Discipleship : Characteristics</vt:lpstr>
      <vt:lpstr>Discipleship : Characteristics</vt:lpstr>
      <vt:lpstr>Discipleship : Selection Of A Disciple</vt:lpstr>
      <vt:lpstr>PowerPoint Presentation</vt:lpstr>
      <vt:lpstr>PowerPoint Presentation</vt:lpstr>
      <vt:lpstr> discipleship</vt:lpstr>
      <vt:lpstr>Discipleship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athomas</dc:creator>
  <cp:lastModifiedBy>Jo Hughes</cp:lastModifiedBy>
  <cp:revision>286</cp:revision>
  <dcterms:created xsi:type="dcterms:W3CDTF">2009-07-22T00:00:56Z</dcterms:created>
  <dcterms:modified xsi:type="dcterms:W3CDTF">2020-07-21T01:25:32Z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TC300005141033</vt:lpwstr>
  </property>
</Properties>
</file>