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56" r:id="rId2"/>
    <p:sldId id="301" r:id="rId3"/>
    <p:sldId id="276" r:id="rId4"/>
    <p:sldId id="302" r:id="rId5"/>
    <p:sldId id="257" r:id="rId6"/>
    <p:sldId id="275" r:id="rId7"/>
    <p:sldId id="288" r:id="rId8"/>
    <p:sldId id="289" r:id="rId9"/>
    <p:sldId id="290" r:id="rId10"/>
    <p:sldId id="291" r:id="rId11"/>
    <p:sldId id="292" r:id="rId12"/>
    <p:sldId id="287" r:id="rId13"/>
    <p:sldId id="293" r:id="rId14"/>
    <p:sldId id="294" r:id="rId15"/>
    <p:sldId id="295" r:id="rId16"/>
    <p:sldId id="296" r:id="rId17"/>
    <p:sldId id="297" r:id="rId18"/>
    <p:sldId id="298" r:id="rId19"/>
    <p:sldId id="299" r:id="rId20"/>
    <p:sldId id="300" r:id="rId21"/>
    <p:sldId id="274" r:id="rId22"/>
    <p:sldId id="269" r:id="rId23"/>
    <p:sldId id="303" r:id="rId24"/>
    <p:sldId id="265" r:id="rId25"/>
  </p:sldIdLst>
  <p:sldSz cx="9144000" cy="6858000" type="screen4x3"/>
  <p:notesSz cx="7016750" cy="91995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 Hughes" initials="JH" lastIdx="1" clrIdx="0">
    <p:extLst>
      <p:ext uri="{19B8F6BF-5375-455C-9EA6-DF929625EA0E}">
        <p15:presenceInfo xmlns:p15="http://schemas.microsoft.com/office/powerpoint/2012/main" userId="effa051925f1405f"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60FB1"/>
    <a:srgbClr val="990033"/>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77066A-6147-4BF8-8137-4570314F1346}" v="9" dt="2020-07-08T16:02:38.0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18" autoAdjust="0"/>
  </p:normalViewPr>
  <p:slideViewPr>
    <p:cSldViewPr>
      <p:cViewPr>
        <p:scale>
          <a:sx n="63" d="100"/>
          <a:sy n="63" d="100"/>
        </p:scale>
        <p:origin x="907" y="-91"/>
      </p:cViewPr>
      <p:guideLst>
        <p:guide orient="horz" pos="2160"/>
        <p:guide pos="2880"/>
      </p:guideLst>
    </p:cSldViewPr>
  </p:slideViewPr>
  <p:outlineViewPr>
    <p:cViewPr>
      <p:scale>
        <a:sx n="33" d="100"/>
        <a:sy n="33" d="100"/>
      </p:scale>
      <p:origin x="0" y="0"/>
    </p:cViewPr>
  </p:outlin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 Hughes" userId="effa051925f1405f" providerId="LiveId" clId="{9D77066A-6147-4BF8-8137-4570314F1346}"/>
    <pc:docChg chg="undo custSel addSld modSld sldOrd">
      <pc:chgData name="Jo Hughes" userId="effa051925f1405f" providerId="LiveId" clId="{9D77066A-6147-4BF8-8137-4570314F1346}" dt="2020-07-08T16:03:10.493" v="223" actId="14100"/>
      <pc:docMkLst>
        <pc:docMk/>
      </pc:docMkLst>
      <pc:sldChg chg="delSp modSp mod">
        <pc:chgData name="Jo Hughes" userId="effa051925f1405f" providerId="LiveId" clId="{9D77066A-6147-4BF8-8137-4570314F1346}" dt="2020-07-01T16:28:50.089" v="55" actId="403"/>
        <pc:sldMkLst>
          <pc:docMk/>
          <pc:sldMk cId="0" sldId="269"/>
        </pc:sldMkLst>
        <pc:graphicFrameChg chg="mod modGraphic">
          <ac:chgData name="Jo Hughes" userId="effa051925f1405f" providerId="LiveId" clId="{9D77066A-6147-4BF8-8137-4570314F1346}" dt="2020-07-01T16:28:50.089" v="55" actId="403"/>
          <ac:graphicFrameMkLst>
            <pc:docMk/>
            <pc:sldMk cId="0" sldId="269"/>
            <ac:graphicFrameMk id="13" creationId="{00000000-0000-0000-0000-000000000000}"/>
          </ac:graphicFrameMkLst>
        </pc:graphicFrameChg>
        <pc:picChg chg="del mod">
          <ac:chgData name="Jo Hughes" userId="effa051925f1405f" providerId="LiveId" clId="{9D77066A-6147-4BF8-8137-4570314F1346}" dt="2020-07-01T16:23:29.581" v="45" actId="478"/>
          <ac:picMkLst>
            <pc:docMk/>
            <pc:sldMk cId="0" sldId="269"/>
            <ac:picMk id="9" creationId="{00000000-0000-0000-0000-000000000000}"/>
          </ac:picMkLst>
        </pc:picChg>
      </pc:sldChg>
      <pc:sldChg chg="modSp mod">
        <pc:chgData name="Jo Hughes" userId="effa051925f1405f" providerId="LiveId" clId="{9D77066A-6147-4BF8-8137-4570314F1346}" dt="2020-07-01T16:43:56.930" v="142" actId="20577"/>
        <pc:sldMkLst>
          <pc:docMk/>
          <pc:sldMk cId="2501650710" sldId="276"/>
        </pc:sldMkLst>
        <pc:spChg chg="mod">
          <ac:chgData name="Jo Hughes" userId="effa051925f1405f" providerId="LiveId" clId="{9D77066A-6147-4BF8-8137-4570314F1346}" dt="2020-07-01T16:40:22.648" v="105" actId="1076"/>
          <ac:spMkLst>
            <pc:docMk/>
            <pc:sldMk cId="2501650710" sldId="276"/>
            <ac:spMk id="4" creationId="{00000000-0000-0000-0000-000000000000}"/>
          </ac:spMkLst>
        </pc:spChg>
        <pc:spChg chg="mod">
          <ac:chgData name="Jo Hughes" userId="effa051925f1405f" providerId="LiveId" clId="{9D77066A-6147-4BF8-8137-4570314F1346}" dt="2020-07-01T16:43:56.930" v="142" actId="20577"/>
          <ac:spMkLst>
            <pc:docMk/>
            <pc:sldMk cId="2501650710" sldId="276"/>
            <ac:spMk id="14" creationId="{00000000-0000-0000-0000-000000000000}"/>
          </ac:spMkLst>
        </pc:spChg>
      </pc:sldChg>
      <pc:sldChg chg="modSp mod">
        <pc:chgData name="Jo Hughes" userId="effa051925f1405f" providerId="LiveId" clId="{9D77066A-6147-4BF8-8137-4570314F1346}" dt="2020-07-07T20:53:20.885" v="175" actId="20577"/>
        <pc:sldMkLst>
          <pc:docMk/>
          <pc:sldMk cId="0" sldId="291"/>
        </pc:sldMkLst>
        <pc:spChg chg="mod">
          <ac:chgData name="Jo Hughes" userId="effa051925f1405f" providerId="LiveId" clId="{9D77066A-6147-4BF8-8137-4570314F1346}" dt="2020-07-07T20:53:20.885" v="175" actId="20577"/>
          <ac:spMkLst>
            <pc:docMk/>
            <pc:sldMk cId="0" sldId="291"/>
            <ac:spMk id="39" creationId="{00000000-0000-0000-0000-000000000000}"/>
          </ac:spMkLst>
        </pc:spChg>
      </pc:sldChg>
      <pc:sldChg chg="modSp mod">
        <pc:chgData name="Jo Hughes" userId="effa051925f1405f" providerId="LiveId" clId="{9D77066A-6147-4BF8-8137-4570314F1346}" dt="2020-07-01T16:12:53.093" v="5" actId="403"/>
        <pc:sldMkLst>
          <pc:docMk/>
          <pc:sldMk cId="0" sldId="292"/>
        </pc:sldMkLst>
        <pc:graphicFrameChg chg="modGraphic">
          <ac:chgData name="Jo Hughes" userId="effa051925f1405f" providerId="LiveId" clId="{9D77066A-6147-4BF8-8137-4570314F1346}" dt="2020-07-01T16:12:53.093" v="5" actId="403"/>
          <ac:graphicFrameMkLst>
            <pc:docMk/>
            <pc:sldMk cId="0" sldId="292"/>
            <ac:graphicFrameMk id="7" creationId="{00000000-0000-0000-0000-000000000000}"/>
          </ac:graphicFrameMkLst>
        </pc:graphicFrameChg>
      </pc:sldChg>
      <pc:sldChg chg="modSp mod">
        <pc:chgData name="Jo Hughes" userId="effa051925f1405f" providerId="LiveId" clId="{9D77066A-6147-4BF8-8137-4570314F1346}" dt="2020-07-01T16:14:32.895" v="14" actId="20577"/>
        <pc:sldMkLst>
          <pc:docMk/>
          <pc:sldMk cId="0" sldId="293"/>
        </pc:sldMkLst>
        <pc:spChg chg="mod">
          <ac:chgData name="Jo Hughes" userId="effa051925f1405f" providerId="LiveId" clId="{9D77066A-6147-4BF8-8137-4570314F1346}" dt="2020-07-01T16:14:32.895" v="14" actId="20577"/>
          <ac:spMkLst>
            <pc:docMk/>
            <pc:sldMk cId="0" sldId="293"/>
            <ac:spMk id="11" creationId="{00000000-0000-0000-0000-000000000000}"/>
          </ac:spMkLst>
        </pc:spChg>
        <pc:graphicFrameChg chg="modGraphic">
          <ac:chgData name="Jo Hughes" userId="effa051925f1405f" providerId="LiveId" clId="{9D77066A-6147-4BF8-8137-4570314F1346}" dt="2020-07-01T16:13:55.052" v="9" actId="20577"/>
          <ac:graphicFrameMkLst>
            <pc:docMk/>
            <pc:sldMk cId="0" sldId="293"/>
            <ac:graphicFrameMk id="7" creationId="{00000000-0000-0000-0000-000000000000}"/>
          </ac:graphicFrameMkLst>
        </pc:graphicFrameChg>
      </pc:sldChg>
      <pc:sldChg chg="modSp mod">
        <pc:chgData name="Jo Hughes" userId="effa051925f1405f" providerId="LiveId" clId="{9D77066A-6147-4BF8-8137-4570314F1346}" dt="2020-07-01T16:15:43.617" v="19" actId="403"/>
        <pc:sldMkLst>
          <pc:docMk/>
          <pc:sldMk cId="0" sldId="294"/>
        </pc:sldMkLst>
        <pc:spChg chg="mod">
          <ac:chgData name="Jo Hughes" userId="effa051925f1405f" providerId="LiveId" clId="{9D77066A-6147-4BF8-8137-4570314F1346}" dt="2020-07-01T16:15:43.617" v="19" actId="403"/>
          <ac:spMkLst>
            <pc:docMk/>
            <pc:sldMk cId="0" sldId="294"/>
            <ac:spMk id="13" creationId="{00000000-0000-0000-0000-000000000000}"/>
          </ac:spMkLst>
        </pc:spChg>
      </pc:sldChg>
      <pc:sldChg chg="modSp mod">
        <pc:chgData name="Jo Hughes" userId="effa051925f1405f" providerId="LiveId" clId="{9D77066A-6147-4BF8-8137-4570314F1346}" dt="2020-07-01T16:17:15.339" v="29" actId="20577"/>
        <pc:sldMkLst>
          <pc:docMk/>
          <pc:sldMk cId="0" sldId="295"/>
        </pc:sldMkLst>
        <pc:spChg chg="mod">
          <ac:chgData name="Jo Hughes" userId="effa051925f1405f" providerId="LiveId" clId="{9D77066A-6147-4BF8-8137-4570314F1346}" dt="2020-07-01T16:16:34.796" v="22" actId="403"/>
          <ac:spMkLst>
            <pc:docMk/>
            <pc:sldMk cId="0" sldId="295"/>
            <ac:spMk id="10" creationId="{00000000-0000-0000-0000-000000000000}"/>
          </ac:spMkLst>
        </pc:spChg>
        <pc:spChg chg="mod">
          <ac:chgData name="Jo Hughes" userId="effa051925f1405f" providerId="LiveId" clId="{9D77066A-6147-4BF8-8137-4570314F1346}" dt="2020-07-01T16:17:15.339" v="29" actId="20577"/>
          <ac:spMkLst>
            <pc:docMk/>
            <pc:sldMk cId="0" sldId="295"/>
            <ac:spMk id="11" creationId="{00000000-0000-0000-0000-000000000000}"/>
          </ac:spMkLst>
        </pc:spChg>
      </pc:sldChg>
      <pc:sldChg chg="modSp mod">
        <pc:chgData name="Jo Hughes" userId="effa051925f1405f" providerId="LiveId" clId="{9D77066A-6147-4BF8-8137-4570314F1346}" dt="2020-07-01T16:20:48.299" v="37" actId="20577"/>
        <pc:sldMkLst>
          <pc:docMk/>
          <pc:sldMk cId="0" sldId="296"/>
        </pc:sldMkLst>
        <pc:spChg chg="mod">
          <ac:chgData name="Jo Hughes" userId="effa051925f1405f" providerId="LiveId" clId="{9D77066A-6147-4BF8-8137-4570314F1346}" dt="2020-07-01T16:20:48.299" v="37" actId="20577"/>
          <ac:spMkLst>
            <pc:docMk/>
            <pc:sldMk cId="0" sldId="296"/>
            <ac:spMk id="10" creationId="{00000000-0000-0000-0000-000000000000}"/>
          </ac:spMkLst>
        </pc:spChg>
        <pc:spChg chg="mod">
          <ac:chgData name="Jo Hughes" userId="effa051925f1405f" providerId="LiveId" clId="{9D77066A-6147-4BF8-8137-4570314F1346}" dt="2020-07-01T16:18:35.879" v="33" actId="1076"/>
          <ac:spMkLst>
            <pc:docMk/>
            <pc:sldMk cId="0" sldId="296"/>
            <ac:spMk id="12" creationId="{00000000-0000-0000-0000-000000000000}"/>
          </ac:spMkLst>
        </pc:spChg>
      </pc:sldChg>
      <pc:sldChg chg="modSp mod">
        <pc:chgData name="Jo Hughes" userId="effa051925f1405f" providerId="LiveId" clId="{9D77066A-6147-4BF8-8137-4570314F1346}" dt="2020-07-01T16:23:08.827" v="43" actId="947"/>
        <pc:sldMkLst>
          <pc:docMk/>
          <pc:sldMk cId="0" sldId="300"/>
        </pc:sldMkLst>
        <pc:graphicFrameChg chg="mod modGraphic">
          <ac:chgData name="Jo Hughes" userId="effa051925f1405f" providerId="LiveId" clId="{9D77066A-6147-4BF8-8137-4570314F1346}" dt="2020-07-01T16:22:36.863" v="42" actId="947"/>
          <ac:graphicFrameMkLst>
            <pc:docMk/>
            <pc:sldMk cId="0" sldId="300"/>
            <ac:graphicFrameMk id="22" creationId="{00000000-0000-0000-0000-000000000000}"/>
          </ac:graphicFrameMkLst>
        </pc:graphicFrameChg>
        <pc:graphicFrameChg chg="modGraphic">
          <ac:chgData name="Jo Hughes" userId="effa051925f1405f" providerId="LiveId" clId="{9D77066A-6147-4BF8-8137-4570314F1346}" dt="2020-07-01T16:23:08.827" v="43" actId="947"/>
          <ac:graphicFrameMkLst>
            <pc:docMk/>
            <pc:sldMk cId="0" sldId="300"/>
            <ac:graphicFrameMk id="25" creationId="{00000000-0000-0000-0000-000000000000}"/>
          </ac:graphicFrameMkLst>
        </pc:graphicFrameChg>
      </pc:sldChg>
      <pc:sldChg chg="modSp add mod">
        <pc:chgData name="Jo Hughes" userId="effa051925f1405f" providerId="LiveId" clId="{9D77066A-6147-4BF8-8137-4570314F1346}" dt="2020-07-01T16:33:30.622" v="91" actId="113"/>
        <pc:sldMkLst>
          <pc:docMk/>
          <pc:sldMk cId="1480731593" sldId="301"/>
        </pc:sldMkLst>
        <pc:spChg chg="mod">
          <ac:chgData name="Jo Hughes" userId="effa051925f1405f" providerId="LiveId" clId="{9D77066A-6147-4BF8-8137-4570314F1346}" dt="2020-07-01T16:30:54.463" v="82" actId="20577"/>
          <ac:spMkLst>
            <pc:docMk/>
            <pc:sldMk cId="1480731593" sldId="301"/>
            <ac:spMk id="4" creationId="{00000000-0000-0000-0000-000000000000}"/>
          </ac:spMkLst>
        </pc:spChg>
        <pc:spChg chg="mod">
          <ac:chgData name="Jo Hughes" userId="effa051925f1405f" providerId="LiveId" clId="{9D77066A-6147-4BF8-8137-4570314F1346}" dt="2020-07-01T16:33:30.622" v="91" actId="113"/>
          <ac:spMkLst>
            <pc:docMk/>
            <pc:sldMk cId="1480731593" sldId="301"/>
            <ac:spMk id="14" creationId="{00000000-0000-0000-0000-000000000000}"/>
          </ac:spMkLst>
        </pc:spChg>
      </pc:sldChg>
      <pc:sldChg chg="modSp add mod">
        <pc:chgData name="Jo Hughes" userId="effa051925f1405f" providerId="LiveId" clId="{9D77066A-6147-4BF8-8137-4570314F1346}" dt="2020-07-01T16:47:42.583" v="171" actId="114"/>
        <pc:sldMkLst>
          <pc:docMk/>
          <pc:sldMk cId="2219841045" sldId="302"/>
        </pc:sldMkLst>
        <pc:spChg chg="mod">
          <ac:chgData name="Jo Hughes" userId="effa051925f1405f" providerId="LiveId" clId="{9D77066A-6147-4BF8-8137-4570314F1346}" dt="2020-07-01T16:47:42.583" v="171" actId="114"/>
          <ac:spMkLst>
            <pc:docMk/>
            <pc:sldMk cId="2219841045" sldId="302"/>
            <ac:spMk id="14" creationId="{00000000-0000-0000-0000-000000000000}"/>
          </ac:spMkLst>
        </pc:spChg>
      </pc:sldChg>
      <pc:sldChg chg="addSp delSp modSp add mod ord">
        <pc:chgData name="Jo Hughes" userId="effa051925f1405f" providerId="LiveId" clId="{9D77066A-6147-4BF8-8137-4570314F1346}" dt="2020-07-08T16:03:10.493" v="223" actId="14100"/>
        <pc:sldMkLst>
          <pc:docMk/>
          <pc:sldMk cId="1500046240" sldId="303"/>
        </pc:sldMkLst>
        <pc:spChg chg="mod">
          <ac:chgData name="Jo Hughes" userId="effa051925f1405f" providerId="LiveId" clId="{9D77066A-6147-4BF8-8137-4570314F1346}" dt="2020-07-08T16:01:14.197" v="195" actId="20577"/>
          <ac:spMkLst>
            <pc:docMk/>
            <pc:sldMk cId="1500046240" sldId="303"/>
            <ac:spMk id="4" creationId="{00000000-0000-0000-0000-000000000000}"/>
          </ac:spMkLst>
        </pc:spChg>
        <pc:spChg chg="add del mod">
          <ac:chgData name="Jo Hughes" userId="effa051925f1405f" providerId="LiveId" clId="{9D77066A-6147-4BF8-8137-4570314F1346}" dt="2020-07-08T16:03:10.493" v="223" actId="14100"/>
          <ac:spMkLst>
            <pc:docMk/>
            <pc:sldMk cId="1500046240" sldId="303"/>
            <ac:spMk id="12" creationId="{00000000-0000-0000-0000-000000000000}"/>
          </ac:spMkLst>
        </pc:spChg>
        <pc:spChg chg="mod">
          <ac:chgData name="Jo Hughes" userId="effa051925f1405f" providerId="LiveId" clId="{9D77066A-6147-4BF8-8137-4570314F1346}" dt="2020-07-08T16:02:47.654" v="222" actId="403"/>
          <ac:spMkLst>
            <pc:docMk/>
            <pc:sldMk cId="1500046240" sldId="303"/>
            <ac:spMk id="14" creationId="{00000000-0000-0000-0000-000000000000}"/>
          </ac:spMkLst>
        </pc:spChg>
      </pc:sld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0-05-18T10:04:59.293" idx="1">
    <p:pos x="8191" y="2643"/>
    <p:text/>
    <p:extLst>
      <p:ext uri="{C676402C-5697-4E1C-873F-D02D1690AC5C}">
        <p15:threadingInfo xmlns:p15="http://schemas.microsoft.com/office/powerpoint/2012/main" timeZoneBias="30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2" name="Footer Placeholder 1"/>
          <p:cNvSpPr>
            <a:spLocks noGrp="1"/>
          </p:cNvSpPr>
          <p:nvPr>
            <p:ph type="ftr" sz="quarter" idx="11"/>
          </p:nvPr>
        </p:nvSpPr>
        <p:spPr/>
        <p:txBody>
          <a:bodyPr/>
          <a:lstStyle/>
          <a:p>
            <a:endParaRPr kumimoji="0" lang="en-US" dirty="0"/>
          </a:p>
        </p:txBody>
      </p:sp>
      <p:sp>
        <p:nvSpPr>
          <p:cNvPr id="15" name="Slide Number Placeholder 14"/>
          <p:cNvSpPr>
            <a:spLocks noGrp="1"/>
          </p:cNvSpPr>
          <p:nvPr>
            <p:ph type="sldNum" sz="quarter" idx="12"/>
          </p:nvPr>
        </p:nvSpPr>
        <p:spPr>
          <a:xfrm>
            <a:off x="8229600" y="6473952"/>
            <a:ext cx="758952" cy="246888"/>
          </a:xfrm>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19" name="Footer Placeholder 18"/>
          <p:cNvSpPr>
            <a:spLocks noGrp="1"/>
          </p:cNvSpPr>
          <p:nvPr>
            <p:ph type="ftr" sz="quarter" idx="11"/>
          </p:nvPr>
        </p:nvSpPr>
        <p:spPr>
          <a:xfrm>
            <a:off x="3581400" y="76200"/>
            <a:ext cx="2895600" cy="288925"/>
          </a:xfrm>
        </p:spPr>
        <p:txBody>
          <a:bodyPr/>
          <a:lstStyle/>
          <a:p>
            <a:endParaRPr lang="en-US" dirty="0"/>
          </a:p>
        </p:txBody>
      </p:sp>
      <p:sp>
        <p:nvSpPr>
          <p:cNvPr id="16" name="Slide Number Placeholder 15"/>
          <p:cNvSpPr>
            <a:spLocks noGrp="1"/>
          </p:cNvSpPr>
          <p:nvPr>
            <p:ph type="sldNum" sz="quarter" idx="12"/>
          </p:nvPr>
        </p:nvSpPr>
        <p:spPr>
          <a:xfrm>
            <a:off x="8229600" y="6473952"/>
            <a:ext cx="758952" cy="246888"/>
          </a:xfrm>
        </p:spPr>
        <p:txBody>
          <a:bodyPr/>
          <a:lstStyle/>
          <a:p>
            <a:fld id="{9CFA1C66-7F35-4C2B-A149-4061A2BD342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6" name="Slide Number Placeholder 15"/>
          <p:cNvSpPr>
            <a:spLocks noGrp="1"/>
          </p:cNvSpPr>
          <p:nvPr>
            <p:ph type="sldNum" sz="quarter" idx="12"/>
          </p:nvPr>
        </p:nvSpPr>
        <p:spPr/>
        <p:txBody>
          <a:bodyPr/>
          <a:lstStyle/>
          <a:p>
            <a:fld id="{9CFA1C66-7F35-4C2B-A149-4061A2BD3423}" type="slidenum">
              <a:rPr lang="en-US" smtClean="0"/>
              <a:pPr/>
              <a:t>‹#›</a:t>
            </a:fld>
            <a:endParaRPr lang="en-US" dirty="0"/>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10" name="Footer Placeholder 9"/>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8229600" y="6477000"/>
            <a:ext cx="762000" cy="246888"/>
          </a:xfrm>
        </p:spPr>
        <p:txBody>
          <a:bodyPr/>
          <a:lstStyle/>
          <a:p>
            <a:fld id="{9CFA1C66-7F35-4C2B-A149-4061A2BD3423}" type="slidenum">
              <a:rPr lang="en-US" smtClean="0"/>
              <a:pPr/>
              <a:t>‹#›</a:t>
            </a:fld>
            <a:endParaRPr lang="en-US" dirty="0"/>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21" name="Footer Placeholder 20"/>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24" name="Footer Placeholder 23"/>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29" name="Footer Placeholder 28"/>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FA1C66-7F35-4C2B-A149-4061A2BD342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dirty="0"/>
              <a:t>Click icon to add picture</a:t>
            </a:r>
          </a:p>
        </p:txBody>
      </p:sp>
      <p:sp>
        <p:nvSpPr>
          <p:cNvPr id="7" name="Date Placeholder 6"/>
          <p:cNvSpPr>
            <a:spLocks noGrp="1"/>
          </p:cNvSpPr>
          <p:nvPr>
            <p:ph type="dt" sz="half" idx="10"/>
          </p:nvPr>
        </p:nvSpPr>
        <p:spPr/>
        <p:txBody>
          <a:bodyPr/>
          <a:lstStyle/>
          <a:p>
            <a:fld id="{7CB97365-EBCA-4027-87D5-99FC1D4DF0BB}" type="datetimeFigureOut">
              <a:rPr lang="en-US" smtClean="0"/>
              <a:pPr/>
              <a:t>7/1/2020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31" name="Slide Number Placeholder 30"/>
          <p:cNvSpPr>
            <a:spLocks noGrp="1"/>
          </p:cNvSpPr>
          <p:nvPr>
            <p:ph type="sldNum" sz="quarter" idx="12"/>
          </p:nvPr>
        </p:nvSpPr>
        <p:spPr/>
        <p:txBody>
          <a:bodyPr/>
          <a:lstStyle/>
          <a:p>
            <a:fld id="{9CFA1C66-7F35-4C2B-A149-4061A2BD3423}" type="slidenum">
              <a:rPr lang="en-US" smtClean="0"/>
              <a:pPr/>
              <a:t>‹#›</a:t>
            </a:fld>
            <a:endParaRPr lang="en-US" dirty="0"/>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7CB97365-EBCA-4027-87D5-99FC1D4DF0BB}" type="datetimeFigureOut">
              <a:rPr lang="en-US" smtClean="0"/>
              <a:pPr/>
              <a:t>7/1/2020</a:t>
            </a:fld>
            <a:endParaRPr lang="en-US" dirty="0">
              <a:solidFill>
                <a:schemeClr val="tx1">
                  <a:shade val="50000"/>
                </a:schemeClr>
              </a:solidFill>
            </a:endParaRPr>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dirty="0"/>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9CFA1C66-7F35-4C2B-A149-4061A2BD3423}" type="slidenum">
              <a:rPr lang="en-US" smtClean="0"/>
              <a:pPr/>
              <a:t>‹#›</a:t>
            </a:fld>
            <a:endParaRPr lang="en-US" dirty="0"/>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dirty="0"/>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gif"/></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hyperlink" Target="http://www.biblegateway.com/passage/?search=Titus%201:6-9;&amp;version=31;#fen-NIV-29884a"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acilitators-Guide_HDR.jpg"/>
          <p:cNvPicPr>
            <a:picLocks noChangeAspect="1"/>
          </p:cNvPicPr>
          <p:nvPr/>
        </p:nvPicPr>
        <p:blipFill>
          <a:blip r:embed="rId2" cstate="print"/>
          <a:stretch>
            <a:fillRect/>
          </a:stretch>
        </p:blipFill>
        <p:spPr>
          <a:xfrm>
            <a:off x="0" y="0"/>
            <a:ext cx="9144000" cy="1676399"/>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pic>
        <p:nvPicPr>
          <p:cNvPr id="7" name="Picture 6" descr="EGI-LOGO.jpg"/>
          <p:cNvPicPr>
            <a:picLocks noChangeAspect="1"/>
          </p:cNvPicPr>
          <p:nvPr/>
        </p:nvPicPr>
        <p:blipFill>
          <a:blip r:embed="rId4" cstate="print"/>
          <a:stretch>
            <a:fillRect/>
          </a:stretch>
        </p:blipFill>
        <p:spPr>
          <a:xfrm>
            <a:off x="228600" y="2881312"/>
            <a:ext cx="1858199" cy="2909888"/>
          </a:xfrm>
          <a:prstGeom prst="rect">
            <a:avLst/>
          </a:prstGeom>
        </p:spPr>
      </p:pic>
      <p:sp>
        <p:nvSpPr>
          <p:cNvPr id="8" name="TextBox 7"/>
          <p:cNvSpPr txBox="1"/>
          <p:nvPr/>
        </p:nvSpPr>
        <p:spPr>
          <a:xfrm>
            <a:off x="4114800" y="2438400"/>
            <a:ext cx="2514600"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US" sz="3600" dirty="0">
                <a:solidFill>
                  <a:schemeClr val="accent6">
                    <a:lumMod val="75000"/>
                  </a:schemeClr>
                </a:solidFill>
                <a:latin typeface="Impact" pitchFamily="34" charset="0"/>
              </a:rPr>
              <a:t>Session- 5</a:t>
            </a:r>
          </a:p>
        </p:txBody>
      </p:sp>
      <p:sp>
        <p:nvSpPr>
          <p:cNvPr id="9" name="TextBox 8"/>
          <p:cNvSpPr txBox="1"/>
          <p:nvPr/>
        </p:nvSpPr>
        <p:spPr>
          <a:xfrm>
            <a:off x="76200" y="1959114"/>
            <a:ext cx="2133600" cy="707886"/>
          </a:xfrm>
          <a:prstGeom prst="rect">
            <a:avLst/>
          </a:prstGeom>
          <a:noFill/>
        </p:spPr>
        <p:txBody>
          <a:bodyPr wrap="square" rtlCol="0">
            <a:spAutoFit/>
          </a:bodyPr>
          <a:lstStyle/>
          <a:p>
            <a:pPr algn="ctr"/>
            <a:r>
              <a:rPr lang="en-US" sz="2000" b="1" dirty="0">
                <a:solidFill>
                  <a:schemeClr val="tx1">
                    <a:lumMod val="65000"/>
                    <a:lumOff val="35000"/>
                  </a:schemeClr>
                </a:solidFill>
                <a:effectLst>
                  <a:outerShdw blurRad="38100" dist="38100" dir="2700000" algn="tl">
                    <a:srgbClr val="000000">
                      <a:alpha val="43137"/>
                    </a:srgbClr>
                  </a:outerShdw>
                </a:effectLst>
              </a:rPr>
              <a:t>Facilitator’s Training Seminar</a:t>
            </a:r>
            <a:endParaRPr lang="en-US" sz="3200" b="1" dirty="0">
              <a:solidFill>
                <a:schemeClr val="tx1">
                  <a:lumMod val="65000"/>
                  <a:lumOff val="35000"/>
                </a:schemeClr>
              </a:solidFill>
              <a:effectLst>
                <a:outerShdw blurRad="38100" dist="38100" dir="2700000" algn="tl">
                  <a:srgbClr val="000000">
                    <a:alpha val="43137"/>
                  </a:srgbClr>
                </a:outerShdw>
              </a:effectLst>
            </a:endParaRPr>
          </a:p>
        </p:txBody>
      </p:sp>
      <p:sp>
        <p:nvSpPr>
          <p:cNvPr id="10" name="Title 9"/>
          <p:cNvSpPr>
            <a:spLocks noGrp="1"/>
          </p:cNvSpPr>
          <p:nvPr>
            <p:ph type="ctrTitle"/>
          </p:nvPr>
        </p:nvSpPr>
        <p:spPr>
          <a:xfrm>
            <a:off x="2667000" y="3581400"/>
            <a:ext cx="5638800" cy="914400"/>
          </a:xfrm>
        </p:spPr>
        <p:txBody>
          <a:bodyPr>
            <a:normAutofit/>
          </a:bodyPr>
          <a:lstStyle/>
          <a:p>
            <a:r>
              <a:rPr lang="en-US" sz="4400" b="1" dirty="0">
                <a:solidFill>
                  <a:srgbClr val="260FB1"/>
                </a:solidFill>
                <a:effectLst>
                  <a:outerShdw blurRad="38100" dist="38100" dir="2700000" algn="tl">
                    <a:srgbClr val="000000">
                      <a:alpha val="43137"/>
                    </a:srgbClr>
                  </a:outerShdw>
                  <a:reflection blurRad="12700" stA="48000" endA="300" endPos="55000" dir="5400000" sy="-90000" algn="bl" rotWithShape="0"/>
                </a:effectLst>
              </a:rPr>
              <a:t>Role of leadership</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9" name="TextBox 38"/>
          <p:cNvSpPr txBox="1"/>
          <p:nvPr/>
        </p:nvSpPr>
        <p:spPr>
          <a:xfrm>
            <a:off x="1306286" y="2501205"/>
            <a:ext cx="6553200" cy="1384995"/>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sz="2800" b="1" dirty="0">
                <a:solidFill>
                  <a:srgbClr val="260FB1"/>
                </a:solidFill>
                <a:latin typeface="Arial Black" pitchFamily="34" charset="0"/>
                <a:cs typeface="Aharoni" pitchFamily="2" charset="-79"/>
              </a:rPr>
              <a:t>CREDIBILITY is one of the Foundational Qualities of a Successful Leader.</a:t>
            </a:r>
            <a:endParaRPr lang="en-US" sz="2800" b="1" dirty="0">
              <a:solidFill>
                <a:srgbClr val="260FB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9" name="TextBox 38"/>
          <p:cNvSpPr txBox="1"/>
          <p:nvPr/>
        </p:nvSpPr>
        <p:spPr>
          <a:xfrm>
            <a:off x="1143000" y="1066800"/>
            <a:ext cx="7620000" cy="369332"/>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b="1" dirty="0">
                <a:solidFill>
                  <a:srgbClr val="260FB1"/>
                </a:solidFill>
                <a:latin typeface="Arial Black" pitchFamily="34" charset="0"/>
                <a:cs typeface="Aharoni" pitchFamily="2" charset="-79"/>
              </a:rPr>
              <a:t>Qualification for leaders affect THREE main areas of life:</a:t>
            </a:r>
            <a:endParaRPr lang="en-US" b="1" dirty="0">
              <a:solidFill>
                <a:srgbClr val="260FB1"/>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1629980815"/>
              </p:ext>
            </p:extLst>
          </p:nvPr>
        </p:nvGraphicFramePr>
        <p:xfrm>
          <a:off x="1219200" y="2286000"/>
          <a:ext cx="6553200" cy="3749040"/>
        </p:xfrm>
        <a:graphic>
          <a:graphicData uri="http://schemas.openxmlformats.org/drawingml/2006/table">
            <a:tbl>
              <a:tblPr firstRow="1" bandRow="1">
                <a:tableStyleId>{616DA210-FB5B-4158-B5E0-FEB733F419BA}</a:tableStyleId>
              </a:tblPr>
              <a:tblGrid>
                <a:gridCol w="6553200">
                  <a:extLst>
                    <a:ext uri="{9D8B030D-6E8A-4147-A177-3AD203B41FA5}">
                      <a16:colId xmlns:a16="http://schemas.microsoft.com/office/drawing/2014/main" val="20000"/>
                    </a:ext>
                  </a:extLst>
                </a:gridCol>
              </a:tblGrid>
              <a:tr h="2468880">
                <a:tc>
                  <a:txBody>
                    <a:bodyPr/>
                    <a:lstStyle/>
                    <a:p>
                      <a:pPr>
                        <a:buFont typeface="Wingdings" pitchFamily="2" charset="2"/>
                        <a:buChar char="q"/>
                      </a:pPr>
                      <a:r>
                        <a:rPr lang="en-US" sz="1800" dirty="0"/>
                        <a:t> </a:t>
                      </a:r>
                      <a:r>
                        <a:rPr lang="en-US" sz="2000" dirty="0"/>
                        <a:t>Holy</a:t>
                      </a:r>
                      <a:br>
                        <a:rPr lang="en-US" sz="2000" dirty="0"/>
                      </a:br>
                      <a:endParaRPr lang="en-US" sz="2000" dirty="0"/>
                    </a:p>
                    <a:p>
                      <a:pPr>
                        <a:buFont typeface="Wingdings" pitchFamily="2" charset="2"/>
                        <a:buChar char="q"/>
                      </a:pPr>
                      <a:r>
                        <a:rPr lang="en-US" sz="2000" baseline="0" dirty="0"/>
                        <a:t> A person of good reputation in the outside world</a:t>
                      </a:r>
                      <a:br>
                        <a:rPr lang="en-US" sz="2000" baseline="0" dirty="0"/>
                      </a:br>
                      <a:endParaRPr lang="en-US" sz="2000" baseline="0" dirty="0"/>
                    </a:p>
                    <a:p>
                      <a:pPr>
                        <a:buFont typeface="Wingdings" pitchFamily="2" charset="2"/>
                        <a:buChar char="q"/>
                      </a:pPr>
                      <a:r>
                        <a:rPr lang="en-US" sz="2000" baseline="0" dirty="0"/>
                        <a:t> Able to teach others well</a:t>
                      </a:r>
                      <a:br>
                        <a:rPr lang="en-US" sz="2000" baseline="0" dirty="0"/>
                      </a:br>
                      <a:endParaRPr lang="en-US" sz="2000" baseline="0" dirty="0"/>
                    </a:p>
                    <a:p>
                      <a:pPr>
                        <a:buFont typeface="Wingdings" pitchFamily="2" charset="2"/>
                        <a:buChar char="q"/>
                      </a:pPr>
                      <a:r>
                        <a:rPr lang="en-US" sz="2000" baseline="0" dirty="0"/>
                        <a:t> Takes a firm stand on doctrine they have been taught</a:t>
                      </a:r>
                      <a:br>
                        <a:rPr lang="en-US" sz="2000" baseline="0" dirty="0"/>
                      </a:br>
                      <a:endParaRPr lang="en-US" sz="2000" baseline="0" dirty="0"/>
                    </a:p>
                    <a:p>
                      <a:pPr>
                        <a:buFont typeface="Wingdings" pitchFamily="2" charset="2"/>
                        <a:buChar char="q"/>
                      </a:pPr>
                      <a:r>
                        <a:rPr lang="en-US" sz="2000" baseline="0" dirty="0"/>
                        <a:t> Able to encourage believers and convince those opposing sound doctrine</a:t>
                      </a:r>
                      <a:br>
                        <a:rPr lang="en-US" sz="2000" baseline="0" dirty="0"/>
                      </a:br>
                      <a:endParaRPr lang="en-US" sz="2000" baseline="0" dirty="0"/>
                    </a:p>
                    <a:p>
                      <a:pPr>
                        <a:buFont typeface="Wingdings" pitchFamily="2" charset="2"/>
                        <a:buChar char="q"/>
                      </a:pPr>
                      <a:r>
                        <a:rPr lang="en-US" sz="2000" baseline="0" dirty="0"/>
                        <a:t> Not a young convert.</a:t>
                      </a:r>
                      <a:endParaRPr lang="en-US" sz="2000"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0"/>
                  </a:ext>
                </a:extLst>
              </a:tr>
            </a:tbl>
          </a:graphicData>
        </a:graphic>
      </p:graphicFrame>
      <p:sp>
        <p:nvSpPr>
          <p:cNvPr id="8" name="Rectangle 7"/>
          <p:cNvSpPr/>
          <p:nvPr/>
        </p:nvSpPr>
        <p:spPr>
          <a:xfrm>
            <a:off x="2590800" y="1752600"/>
            <a:ext cx="4147930" cy="461665"/>
          </a:xfrm>
          <a:prstGeom prst="rect">
            <a:avLst/>
          </a:prstGeom>
        </p:spPr>
        <p:txBody>
          <a:bodyPr wrap="none">
            <a:spAutoFit/>
          </a:bodyPr>
          <a:lstStyle/>
          <a:p>
            <a:r>
              <a:rPr lang="en-US" sz="2400" b="1" dirty="0">
                <a:solidFill>
                  <a:srgbClr val="990033"/>
                </a:solidFill>
              </a:rPr>
              <a:t>1. Spiritual Character Qualities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7" name="Table 6"/>
          <p:cNvGraphicFramePr>
            <a:graphicFrameLocks noGrp="1"/>
          </p:cNvGraphicFramePr>
          <p:nvPr/>
        </p:nvGraphicFramePr>
        <p:xfrm>
          <a:off x="304800" y="2590800"/>
          <a:ext cx="8610601" cy="2011680"/>
        </p:xfrm>
        <a:graphic>
          <a:graphicData uri="http://schemas.openxmlformats.org/drawingml/2006/table">
            <a:tbl>
              <a:tblPr firstRow="1" bandRow="1">
                <a:tableStyleId>{616DA210-FB5B-4158-B5E0-FEB733F419BA}</a:tableStyleId>
              </a:tblPr>
              <a:tblGrid>
                <a:gridCol w="2133600">
                  <a:extLst>
                    <a:ext uri="{9D8B030D-6E8A-4147-A177-3AD203B41FA5}">
                      <a16:colId xmlns:a16="http://schemas.microsoft.com/office/drawing/2014/main" val="20000"/>
                    </a:ext>
                  </a:extLst>
                </a:gridCol>
                <a:gridCol w="2133600">
                  <a:extLst>
                    <a:ext uri="{9D8B030D-6E8A-4147-A177-3AD203B41FA5}">
                      <a16:colId xmlns:a16="http://schemas.microsoft.com/office/drawing/2014/main" val="20001"/>
                    </a:ext>
                  </a:extLst>
                </a:gridCol>
                <a:gridCol w="1981200">
                  <a:extLst>
                    <a:ext uri="{9D8B030D-6E8A-4147-A177-3AD203B41FA5}">
                      <a16:colId xmlns:a16="http://schemas.microsoft.com/office/drawing/2014/main" val="20002"/>
                    </a:ext>
                  </a:extLst>
                </a:gridCol>
                <a:gridCol w="2362201">
                  <a:extLst>
                    <a:ext uri="{9D8B030D-6E8A-4147-A177-3AD203B41FA5}">
                      <a16:colId xmlns:a16="http://schemas.microsoft.com/office/drawing/2014/main" val="20003"/>
                    </a:ext>
                  </a:extLst>
                </a:gridCol>
              </a:tblGrid>
              <a:tr h="1828800">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dirty="0"/>
                        <a:t>Blameless</a:t>
                      </a:r>
                      <a:br>
                        <a:rPr lang="en-US" dirty="0"/>
                      </a:br>
                      <a:endParaRPr lang="en-US" dirty="0"/>
                    </a:p>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dirty="0"/>
                        <a:t> Gentle</a:t>
                      </a:r>
                      <a:br>
                        <a:rPr lang="en-US" dirty="0"/>
                      </a:br>
                      <a:endParaRPr lang="en-US" dirty="0"/>
                    </a:p>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dirty="0"/>
                        <a:t> Not Greedy for </a:t>
                      </a:r>
                      <a:br>
                        <a:rPr lang="en-US" dirty="0"/>
                      </a:br>
                      <a:r>
                        <a:rPr lang="en-US" dirty="0"/>
                        <a:t>     money</a:t>
                      </a:r>
                    </a:p>
                  </a:txBody>
                  <a:tcPr>
                    <a:lnR w="12700" cap="flat" cmpd="sng" algn="ctr">
                      <a:solidFill>
                        <a:schemeClr val="tx1"/>
                      </a:solidFill>
                      <a:prstDash val="solid"/>
                      <a:round/>
                      <a:headEnd type="none" w="med" len="med"/>
                      <a:tailEnd type="none" w="med" len="med"/>
                    </a:lnR>
                  </a:tcPr>
                </a:tc>
                <a:tc>
                  <a:txBody>
                    <a:bodyPr/>
                    <a:lstStyle/>
                    <a:p>
                      <a:pPr>
                        <a:buFont typeface="Wingdings" pitchFamily="2" charset="2"/>
                        <a:buChar char="q"/>
                      </a:pPr>
                      <a:r>
                        <a:rPr lang="en-US" dirty="0"/>
                        <a:t> Self-Controlled</a:t>
                      </a:r>
                      <a:br>
                        <a:rPr lang="en-US" dirty="0"/>
                      </a:br>
                      <a:endParaRPr lang="en-US" dirty="0"/>
                    </a:p>
                    <a:p>
                      <a:pPr>
                        <a:buFont typeface="Wingdings" pitchFamily="2" charset="2"/>
                        <a:buChar char="q"/>
                      </a:pPr>
                      <a:r>
                        <a:rPr lang="en-US" dirty="0"/>
                        <a:t>Fair-minded</a:t>
                      </a:r>
                      <a:br>
                        <a:rPr lang="en-US" dirty="0"/>
                      </a:br>
                      <a:endParaRPr lang="en-US" dirty="0"/>
                    </a:p>
                    <a:p>
                      <a:pPr>
                        <a:buFont typeface="Wingdings" pitchFamily="2" charset="2"/>
                        <a:buChar char="q"/>
                      </a:pPr>
                      <a:r>
                        <a:rPr lang="en-US" dirty="0"/>
                        <a:t>Not quarrelsome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buFont typeface="Wingdings" pitchFamily="2" charset="2"/>
                        <a:buChar char="q"/>
                      </a:pPr>
                      <a:r>
                        <a:rPr lang="en-US" dirty="0"/>
                        <a:t> Sensible</a:t>
                      </a:r>
                      <a:br>
                        <a:rPr lang="en-US" dirty="0"/>
                      </a:br>
                      <a:endParaRPr lang="en-US" dirty="0"/>
                    </a:p>
                    <a:p>
                      <a:pPr>
                        <a:buFont typeface="Wingdings" pitchFamily="2" charset="2"/>
                        <a:buChar char="q"/>
                      </a:pPr>
                      <a:r>
                        <a:rPr lang="en-US" dirty="0"/>
                        <a:t> </a:t>
                      </a:r>
                      <a:r>
                        <a:rPr lang="en-US" baseline="0" dirty="0"/>
                        <a:t>Not self-willed</a:t>
                      </a:r>
                      <a:br>
                        <a:rPr lang="en-US" baseline="0" dirty="0"/>
                      </a:br>
                      <a:endParaRPr lang="en-US" dirty="0"/>
                    </a:p>
                    <a:p>
                      <a:pPr>
                        <a:buFont typeface="Wingdings" pitchFamily="2" charset="2"/>
                        <a:buChar char="q"/>
                      </a:pPr>
                      <a:r>
                        <a:rPr lang="en-US" sz="1800" dirty="0"/>
                        <a:t>Not</a:t>
                      </a:r>
                      <a:r>
                        <a:rPr lang="en-US" sz="1800" baseline="0" dirty="0"/>
                        <a:t> overly fond </a:t>
                      </a:r>
                      <a:br>
                        <a:rPr lang="en-US" sz="1800" baseline="0" dirty="0"/>
                      </a:br>
                      <a:r>
                        <a:rPr lang="en-US" sz="1800" baseline="0" dirty="0"/>
                        <a:t>     of wine</a:t>
                      </a:r>
                      <a:endParaRPr lang="en-US" baseline="0" dirty="0"/>
                    </a:p>
                    <a:p>
                      <a:pPr>
                        <a:buFont typeface="Wingdings" pitchFamily="2" charset="2"/>
                        <a:buNone/>
                      </a:pP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buFont typeface="Wingdings" pitchFamily="2" charset="2"/>
                        <a:buChar char="q"/>
                      </a:pPr>
                      <a:r>
                        <a:rPr lang="en-US" dirty="0"/>
                        <a:t> Good Behavior</a:t>
                      </a:r>
                      <a:br>
                        <a:rPr lang="en-US" dirty="0"/>
                      </a:br>
                      <a:endParaRPr lang="en-US" dirty="0"/>
                    </a:p>
                    <a:p>
                      <a:pPr>
                        <a:buFont typeface="Wingdings" pitchFamily="2" charset="2"/>
                        <a:buChar char="q"/>
                      </a:pPr>
                      <a:r>
                        <a:rPr lang="en-US" dirty="0"/>
                        <a:t> Not Violent</a:t>
                      </a:r>
                      <a:br>
                        <a:rPr lang="en-US" dirty="0"/>
                      </a:br>
                      <a:endParaRPr lang="en-US" dirty="0"/>
                    </a:p>
                    <a:p>
                      <a:pPr>
                        <a:buFont typeface="Wingdings" pitchFamily="2" charset="2"/>
                        <a:buChar char="q"/>
                      </a:pPr>
                      <a:r>
                        <a:rPr lang="en-US" baseline="0" dirty="0"/>
                        <a:t> Not quick-tempered</a:t>
                      </a:r>
                      <a:endParaRPr lang="en-US" dirty="0"/>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00"/>
                  </a:ext>
                </a:extLst>
              </a:tr>
            </a:tbl>
          </a:graphicData>
        </a:graphic>
      </p:graphicFrame>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sp>
        <p:nvSpPr>
          <p:cNvPr id="10" name="TextBox 9"/>
          <p:cNvSpPr txBox="1"/>
          <p:nvPr/>
        </p:nvSpPr>
        <p:spPr>
          <a:xfrm>
            <a:off x="1143000" y="1066800"/>
            <a:ext cx="7620000" cy="369332"/>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b="1" dirty="0">
                <a:solidFill>
                  <a:srgbClr val="260FB1"/>
                </a:solidFill>
                <a:latin typeface="Arial Black" pitchFamily="34" charset="0"/>
                <a:cs typeface="Aharoni" pitchFamily="2" charset="-79"/>
              </a:rPr>
              <a:t>Qualification for leaders affect THREE main areas of life:</a:t>
            </a:r>
            <a:endParaRPr lang="en-US" b="1" dirty="0">
              <a:solidFill>
                <a:srgbClr val="260FB1"/>
              </a:solidFill>
            </a:endParaRPr>
          </a:p>
        </p:txBody>
      </p:sp>
      <p:sp>
        <p:nvSpPr>
          <p:cNvPr id="11" name="Rectangle 10"/>
          <p:cNvSpPr/>
          <p:nvPr/>
        </p:nvSpPr>
        <p:spPr>
          <a:xfrm>
            <a:off x="2286000" y="1838980"/>
            <a:ext cx="4519442" cy="523220"/>
          </a:xfrm>
          <a:prstGeom prst="rect">
            <a:avLst/>
          </a:prstGeom>
          <a:effectLst>
            <a:glow rad="228600">
              <a:schemeClr val="accent6">
                <a:satMod val="175000"/>
                <a:alpha val="40000"/>
              </a:schemeClr>
            </a:glow>
          </a:effectLst>
          <a:scene3d>
            <a:camera prst="perspectiveRelaxedModerately"/>
            <a:lightRig rig="threePt" dir="t"/>
          </a:scene3d>
        </p:spPr>
        <p:txBody>
          <a:bodyPr wrap="none">
            <a:spAutoFit/>
          </a:bodyPr>
          <a:lstStyle/>
          <a:p>
            <a:r>
              <a:rPr lang="en-US" sz="2800" b="1" dirty="0">
                <a:solidFill>
                  <a:srgbClr val="990033"/>
                </a:solidFill>
              </a:rPr>
              <a:t>2. Moral Character Qualities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227665276"/>
              </p:ext>
            </p:extLst>
          </p:nvPr>
        </p:nvGraphicFramePr>
        <p:xfrm>
          <a:off x="304800" y="2590800"/>
          <a:ext cx="7772400" cy="2286000"/>
        </p:xfrm>
        <a:graphic>
          <a:graphicData uri="http://schemas.openxmlformats.org/drawingml/2006/table">
            <a:tbl>
              <a:tblPr firstRow="1" bandRow="1">
                <a:tableStyleId>{616DA210-FB5B-4158-B5E0-FEB733F419BA}</a:tableStyleId>
              </a:tblPr>
              <a:tblGrid>
                <a:gridCol w="7772400">
                  <a:extLst>
                    <a:ext uri="{9D8B030D-6E8A-4147-A177-3AD203B41FA5}">
                      <a16:colId xmlns:a16="http://schemas.microsoft.com/office/drawing/2014/main" val="20000"/>
                    </a:ext>
                  </a:extLst>
                </a:gridCol>
              </a:tblGrid>
              <a:tr h="1828800">
                <a:tc>
                  <a:txBody>
                    <a:bodyPr/>
                    <a:lstStyle/>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sz="2400" dirty="0"/>
                        <a:t>Hospitable</a:t>
                      </a:r>
                      <a:r>
                        <a:rPr lang="en-US" sz="2400" baseline="0" dirty="0"/>
                        <a:t> – Willing to receive strangers into their home</a:t>
                      </a:r>
                      <a:br>
                        <a:rPr lang="en-US" sz="2400" baseline="0" dirty="0"/>
                      </a:br>
                      <a:endParaRPr lang="en-US" sz="2400" baseline="0" dirty="0"/>
                    </a:p>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sz="2400" baseline="0" dirty="0"/>
                        <a:t>Oversees their own house well - brings up obedient children in a right family relationship.</a:t>
                      </a:r>
                      <a:br>
                        <a:rPr lang="en-US" sz="2400" baseline="0" dirty="0"/>
                      </a:br>
                      <a:endParaRPr lang="en-US" sz="2400" baseline="0" dirty="0"/>
                    </a:p>
                    <a:p>
                      <a:pPr marL="0" marR="0" indent="0" algn="l" defTabSz="914400" rtl="0" eaLnBrk="1" fontAlgn="auto" latinLnBrk="0" hangingPunct="1">
                        <a:lnSpc>
                          <a:spcPct val="100000"/>
                        </a:lnSpc>
                        <a:spcBef>
                          <a:spcPts val="0"/>
                        </a:spcBef>
                        <a:spcAft>
                          <a:spcPts val="0"/>
                        </a:spcAft>
                        <a:buClrTx/>
                        <a:buSzTx/>
                        <a:buFont typeface="Wingdings" pitchFamily="2" charset="2"/>
                        <a:buChar char="q"/>
                        <a:tabLst/>
                        <a:defRPr/>
                      </a:pPr>
                      <a:r>
                        <a:rPr lang="en-US" sz="2400" baseline="0" dirty="0"/>
                        <a:t>Keeps good company</a:t>
                      </a:r>
                      <a:r>
                        <a:rPr lang="en-US" baseline="0" dirty="0"/>
                        <a:t>.</a:t>
                      </a:r>
                      <a:endParaRPr lang="en-US" dirty="0"/>
                    </a:p>
                  </a:txBody>
                  <a:tcPr>
                    <a:lnR w="127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0"/>
                  </a:ext>
                </a:extLst>
              </a:tr>
            </a:tbl>
          </a:graphicData>
        </a:graphic>
      </p:graphicFrame>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sp>
        <p:nvSpPr>
          <p:cNvPr id="10" name="TextBox 9"/>
          <p:cNvSpPr txBox="1"/>
          <p:nvPr/>
        </p:nvSpPr>
        <p:spPr>
          <a:xfrm>
            <a:off x="1143000" y="1066800"/>
            <a:ext cx="7620000" cy="369332"/>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b="1" dirty="0">
                <a:solidFill>
                  <a:srgbClr val="260FB1"/>
                </a:solidFill>
                <a:latin typeface="Arial Black" pitchFamily="34" charset="0"/>
                <a:cs typeface="Aharoni" pitchFamily="2" charset="-79"/>
              </a:rPr>
              <a:t>Qualification for leaders affect THREE main areas of life:</a:t>
            </a:r>
            <a:endParaRPr lang="en-US" b="1" dirty="0">
              <a:solidFill>
                <a:srgbClr val="260FB1"/>
              </a:solidFill>
            </a:endParaRPr>
          </a:p>
        </p:txBody>
      </p:sp>
      <p:sp>
        <p:nvSpPr>
          <p:cNvPr id="11" name="Rectangle 10"/>
          <p:cNvSpPr/>
          <p:nvPr/>
        </p:nvSpPr>
        <p:spPr>
          <a:xfrm>
            <a:off x="1295400" y="1838980"/>
            <a:ext cx="6172200" cy="584775"/>
          </a:xfrm>
          <a:prstGeom prst="rect">
            <a:avLst/>
          </a:prstGeom>
          <a:effectLst>
            <a:glow rad="228600">
              <a:schemeClr val="accent6">
                <a:satMod val="175000"/>
                <a:alpha val="40000"/>
              </a:schemeClr>
            </a:glow>
          </a:effectLst>
          <a:scene3d>
            <a:camera prst="perspectiveRelaxedModerately"/>
            <a:lightRig rig="threePt" dir="t"/>
          </a:scene3d>
        </p:spPr>
        <p:txBody>
          <a:bodyPr wrap="square">
            <a:spAutoFit/>
          </a:bodyPr>
          <a:lstStyle/>
          <a:p>
            <a:r>
              <a:rPr lang="en-US" sz="2800" b="1" dirty="0">
                <a:solidFill>
                  <a:srgbClr val="990033"/>
                </a:solidFill>
              </a:rPr>
              <a:t> 3</a:t>
            </a:r>
            <a:r>
              <a:rPr lang="en-US" sz="3200" b="1" dirty="0">
                <a:solidFill>
                  <a:srgbClr val="990033"/>
                </a:solidFill>
              </a:rPr>
              <a:t>. Home Life Character Qualities </a:t>
            </a:r>
            <a:endParaRPr lang="en-US" sz="2800" b="1" dirty="0">
              <a:solidFill>
                <a:srgbClr val="990033"/>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Function of Leadership</a:t>
            </a:r>
          </a:p>
        </p:txBody>
      </p:sp>
      <p:sp>
        <p:nvSpPr>
          <p:cNvPr id="12" name="TextBox 11"/>
          <p:cNvSpPr txBox="1"/>
          <p:nvPr/>
        </p:nvSpPr>
        <p:spPr>
          <a:xfrm>
            <a:off x="1143000" y="1143000"/>
            <a:ext cx="7620000" cy="954107"/>
          </a:xfrm>
          <a:prstGeom prst="rect">
            <a:avLst/>
          </a:prstGeom>
          <a:noFill/>
        </p:spPr>
        <p:txBody>
          <a:bodyPr wrap="square" rtlCol="0">
            <a:spAutoFit/>
          </a:bodyPr>
          <a:lstStyle/>
          <a:p>
            <a:pPr algn="ctr"/>
            <a:r>
              <a:rPr lang="en-US" sz="2800" b="1" dirty="0"/>
              <a:t>The Role of Leadership is to prepare God’s people for works of service.</a:t>
            </a:r>
          </a:p>
        </p:txBody>
      </p:sp>
      <p:sp>
        <p:nvSpPr>
          <p:cNvPr id="13" name="TextBox 12"/>
          <p:cNvSpPr txBox="1"/>
          <p:nvPr/>
        </p:nvSpPr>
        <p:spPr>
          <a:xfrm>
            <a:off x="228600" y="2343090"/>
            <a:ext cx="8534400" cy="830997"/>
          </a:xfrm>
          <a:prstGeom prst="rect">
            <a:avLst/>
          </a:prstGeom>
          <a:noFill/>
        </p:spPr>
        <p:txBody>
          <a:bodyPr wrap="square" rtlCol="0">
            <a:spAutoFit/>
          </a:bodyPr>
          <a:lstStyle/>
          <a:p>
            <a:pPr algn="ctr"/>
            <a:r>
              <a:rPr lang="en-US" sz="2400" b="1" dirty="0">
                <a:solidFill>
                  <a:srgbClr val="260FB1"/>
                </a:solidFill>
                <a:effectLst>
                  <a:outerShdw blurRad="38100" dist="38100" dir="2700000" algn="tl">
                    <a:srgbClr val="000000">
                      <a:alpha val="43137"/>
                    </a:srgbClr>
                  </a:outerShdw>
                </a:effectLst>
              </a:rPr>
              <a:t>Ephesians 4:11-13 says there are 5 Types of leaders  (ministry ) in the church:</a:t>
            </a:r>
          </a:p>
        </p:txBody>
      </p:sp>
      <p:sp>
        <p:nvSpPr>
          <p:cNvPr id="14" name="TextBox 13"/>
          <p:cNvSpPr txBox="1"/>
          <p:nvPr/>
        </p:nvSpPr>
        <p:spPr>
          <a:xfrm>
            <a:off x="533400" y="2971800"/>
            <a:ext cx="8153400" cy="2677656"/>
          </a:xfrm>
          <a:prstGeom prst="rect">
            <a:avLst/>
          </a:prstGeom>
          <a:noFill/>
        </p:spPr>
        <p:txBody>
          <a:bodyPr wrap="square" rtlCol="0">
            <a:spAutoFit/>
          </a:bodyPr>
          <a:lstStyle/>
          <a:p>
            <a:r>
              <a:rPr lang="en-US" sz="2400" baseline="30000" dirty="0"/>
              <a:t>11</a:t>
            </a:r>
            <a:r>
              <a:rPr lang="en-US" sz="2400" dirty="0"/>
              <a:t>It was he who gave some to be </a:t>
            </a:r>
            <a:r>
              <a:rPr lang="en-US" sz="2400" b="1" dirty="0">
                <a:solidFill>
                  <a:srgbClr val="260FB1"/>
                </a:solidFill>
              </a:rPr>
              <a:t>apostles</a:t>
            </a:r>
            <a:r>
              <a:rPr lang="en-US" sz="2400" dirty="0"/>
              <a:t>, some to be </a:t>
            </a:r>
            <a:r>
              <a:rPr lang="en-US" sz="2400" b="1" dirty="0">
                <a:solidFill>
                  <a:srgbClr val="260FB1"/>
                </a:solidFill>
              </a:rPr>
              <a:t>prophets</a:t>
            </a:r>
            <a:r>
              <a:rPr lang="en-US" sz="2400" dirty="0"/>
              <a:t>, some to be </a:t>
            </a:r>
            <a:r>
              <a:rPr lang="en-US" sz="2400" b="1" dirty="0">
                <a:solidFill>
                  <a:srgbClr val="260FB1"/>
                </a:solidFill>
              </a:rPr>
              <a:t>evangelists</a:t>
            </a:r>
            <a:r>
              <a:rPr lang="en-US" sz="2400" dirty="0"/>
              <a:t>, and some to be </a:t>
            </a:r>
            <a:r>
              <a:rPr lang="en-US" sz="2400" b="1" dirty="0">
                <a:solidFill>
                  <a:srgbClr val="260FB1"/>
                </a:solidFill>
              </a:rPr>
              <a:t>pastors</a:t>
            </a:r>
            <a:r>
              <a:rPr lang="en-US" sz="2400" dirty="0"/>
              <a:t> and </a:t>
            </a:r>
            <a:r>
              <a:rPr lang="en-US" sz="2400" b="1" dirty="0">
                <a:solidFill>
                  <a:srgbClr val="260FB1"/>
                </a:solidFill>
              </a:rPr>
              <a:t>teachers</a:t>
            </a:r>
            <a:r>
              <a:rPr lang="en-US" sz="2400" dirty="0"/>
              <a:t>, </a:t>
            </a:r>
            <a:r>
              <a:rPr lang="en-US" sz="2400" baseline="30000" dirty="0"/>
              <a:t>12</a:t>
            </a:r>
            <a:r>
              <a:rPr lang="en-US" sz="2400" dirty="0"/>
              <a:t>to prepare God's people for works of service, so that the body of Christ may be built up </a:t>
            </a:r>
            <a:r>
              <a:rPr lang="en-US" sz="2400" baseline="30000" dirty="0"/>
              <a:t>13</a:t>
            </a:r>
            <a:r>
              <a:rPr lang="en-US" sz="2400" dirty="0"/>
              <a:t>until we all reach unity in the faith and in the knowledge of the Son of God and become mature, attaining to the whole measure of the fullness of Christ.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Successful  Leaders</a:t>
            </a:r>
          </a:p>
        </p:txBody>
      </p:sp>
      <p:sp>
        <p:nvSpPr>
          <p:cNvPr id="12" name="TextBox 11"/>
          <p:cNvSpPr txBox="1"/>
          <p:nvPr/>
        </p:nvSpPr>
        <p:spPr>
          <a:xfrm>
            <a:off x="1143000" y="1066800"/>
            <a:ext cx="7620000" cy="523220"/>
          </a:xfrm>
          <a:prstGeom prst="rect">
            <a:avLst/>
          </a:prstGeom>
          <a:noFill/>
        </p:spPr>
        <p:txBody>
          <a:bodyPr wrap="square" rtlCol="0">
            <a:spAutoFit/>
          </a:bodyPr>
          <a:lstStyle/>
          <a:p>
            <a:r>
              <a:rPr lang="en-US" sz="2800" b="1" dirty="0">
                <a:solidFill>
                  <a:srgbClr val="260FB1"/>
                </a:solidFill>
                <a:effectLst>
                  <a:outerShdw blurRad="38100" dist="38100" dir="2700000" algn="tl">
                    <a:srgbClr val="000000">
                      <a:alpha val="43137"/>
                    </a:srgbClr>
                  </a:outerShdw>
                </a:effectLst>
              </a:rPr>
              <a:t>1. DELEGATION OF AUTHORITY</a:t>
            </a:r>
          </a:p>
        </p:txBody>
      </p:sp>
      <p:sp>
        <p:nvSpPr>
          <p:cNvPr id="10" name="TextBox 9"/>
          <p:cNvSpPr txBox="1"/>
          <p:nvPr/>
        </p:nvSpPr>
        <p:spPr>
          <a:xfrm>
            <a:off x="685800" y="1664494"/>
            <a:ext cx="7848600" cy="1938992"/>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r>
              <a:rPr lang="en-US" sz="2000" b="1" dirty="0">
                <a:solidFill>
                  <a:srgbClr val="260FB1"/>
                </a:solidFill>
                <a:effectLst>
                  <a:outerShdw blurRad="38100" dist="38100" dir="2700000" algn="tl">
                    <a:srgbClr val="000000">
                      <a:alpha val="43137"/>
                    </a:srgbClr>
                  </a:outerShdw>
                </a:effectLst>
              </a:rPr>
              <a:t>DELEGATION</a:t>
            </a:r>
            <a:r>
              <a:rPr lang="en-US" sz="2000" dirty="0"/>
              <a:t> is a release of control, but not accountability.</a:t>
            </a:r>
          </a:p>
          <a:p>
            <a:r>
              <a:rPr lang="en-US" sz="2000" dirty="0"/>
              <a:t>Leadership must TRUST and ENTRUST people to work</a:t>
            </a:r>
          </a:p>
          <a:p>
            <a:br>
              <a:rPr lang="en-US" sz="2000" dirty="0"/>
            </a:br>
            <a:r>
              <a:rPr lang="en-US" sz="2000" b="1" dirty="0">
                <a:solidFill>
                  <a:srgbClr val="260FB1"/>
                </a:solidFill>
                <a:effectLst>
                  <a:outerShdw blurRad="38100" dist="38100" dir="2700000" algn="tl">
                    <a:srgbClr val="000000">
                      <a:alpha val="43137"/>
                    </a:srgbClr>
                  </a:outerShdw>
                </a:effectLst>
              </a:rPr>
              <a:t>DELEGATION</a:t>
            </a:r>
            <a:r>
              <a:rPr lang="en-US" sz="2000" dirty="0"/>
              <a:t> means:</a:t>
            </a:r>
            <a:br>
              <a:rPr lang="en-US" sz="2000" dirty="0"/>
            </a:br>
            <a:r>
              <a:rPr lang="en-US" sz="2000" dirty="0"/>
              <a:t>	 “to ENTRUST the performance of a task to another”</a:t>
            </a:r>
            <a:br>
              <a:rPr lang="en-US" sz="2000" dirty="0"/>
            </a:br>
            <a:r>
              <a:rPr lang="en-US" sz="2000" dirty="0"/>
              <a:t>	“ to AUTHORIZE another person to act in your behalf.”  </a:t>
            </a:r>
          </a:p>
        </p:txBody>
      </p:sp>
      <p:sp>
        <p:nvSpPr>
          <p:cNvPr id="11" name="TextBox 10"/>
          <p:cNvSpPr txBox="1"/>
          <p:nvPr/>
        </p:nvSpPr>
        <p:spPr>
          <a:xfrm>
            <a:off x="685800" y="3962400"/>
            <a:ext cx="7848600" cy="1384995"/>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sz="2400" b="1" dirty="0"/>
              <a:t>When Delegating Consider These:</a:t>
            </a:r>
          </a:p>
          <a:p>
            <a:r>
              <a:rPr lang="en-US" sz="2000" dirty="0"/>
              <a:t>	1.  REALIZE the NEED to delegate</a:t>
            </a:r>
          </a:p>
          <a:p>
            <a:r>
              <a:rPr lang="en-US" sz="2000" dirty="0"/>
              <a:t>	2.  RECOGNIZE TASKS that should be delegated</a:t>
            </a:r>
          </a:p>
          <a:p>
            <a:r>
              <a:rPr lang="en-US" sz="2000" dirty="0"/>
              <a:t>	3.  RECOGNIZE  tasks that  should NOT be delegated.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Successful  Leaders</a:t>
            </a:r>
          </a:p>
        </p:txBody>
      </p:sp>
      <p:sp>
        <p:nvSpPr>
          <p:cNvPr id="12" name="TextBox 11"/>
          <p:cNvSpPr txBox="1"/>
          <p:nvPr/>
        </p:nvSpPr>
        <p:spPr>
          <a:xfrm>
            <a:off x="1066800" y="1023525"/>
            <a:ext cx="7620000" cy="523220"/>
          </a:xfrm>
          <a:prstGeom prst="rect">
            <a:avLst/>
          </a:prstGeom>
          <a:noFill/>
        </p:spPr>
        <p:txBody>
          <a:bodyPr wrap="square" rtlCol="0">
            <a:spAutoFit/>
          </a:bodyPr>
          <a:lstStyle/>
          <a:p>
            <a:r>
              <a:rPr lang="en-US" sz="2800" b="1" dirty="0">
                <a:solidFill>
                  <a:srgbClr val="260FB1"/>
                </a:solidFill>
                <a:effectLst>
                  <a:outerShdw blurRad="38100" dist="38100" dir="2700000" algn="tl">
                    <a:srgbClr val="000000">
                      <a:alpha val="43137"/>
                    </a:srgbClr>
                  </a:outerShdw>
                </a:effectLst>
              </a:rPr>
              <a:t>1.A.  DELEGATION is a Biblical Concept</a:t>
            </a:r>
          </a:p>
        </p:txBody>
      </p:sp>
      <p:sp>
        <p:nvSpPr>
          <p:cNvPr id="10" name="TextBox 9"/>
          <p:cNvSpPr txBox="1"/>
          <p:nvPr/>
        </p:nvSpPr>
        <p:spPr>
          <a:xfrm>
            <a:off x="457200" y="1802871"/>
            <a:ext cx="8534400" cy="4216539"/>
          </a:xfrm>
          <a:prstGeom prst="rect">
            <a:avLst/>
          </a:prstGeom>
        </p:spPr>
        <p:style>
          <a:lnRef idx="1">
            <a:schemeClr val="dk1"/>
          </a:lnRef>
          <a:fillRef idx="2">
            <a:schemeClr val="dk1"/>
          </a:fillRef>
          <a:effectRef idx="1">
            <a:schemeClr val="dk1"/>
          </a:effectRef>
          <a:fontRef idx="minor">
            <a:schemeClr val="dk1"/>
          </a:fontRef>
        </p:style>
        <p:txBody>
          <a:bodyPr wrap="square" rtlCol="0">
            <a:spAutoFit/>
          </a:bodyPr>
          <a:lstStyle/>
          <a:p>
            <a:pPr>
              <a:buFont typeface="Wingdings" pitchFamily="2" charset="2"/>
              <a:buChar char="Ø"/>
            </a:pPr>
            <a:r>
              <a:rPr lang="en-US" sz="2400" b="1" dirty="0">
                <a:solidFill>
                  <a:schemeClr val="tx1"/>
                </a:solidFill>
              </a:rPr>
              <a:t> God delegated His Son to redeem mankind  (Heb 2:7-13)</a:t>
            </a:r>
            <a:br>
              <a:rPr lang="en-US" sz="2400" b="1" dirty="0">
                <a:solidFill>
                  <a:schemeClr val="tx1"/>
                </a:solidFill>
              </a:rPr>
            </a:br>
            <a:endParaRPr lang="en-US" sz="2400" b="1" dirty="0">
              <a:solidFill>
                <a:schemeClr val="tx1"/>
              </a:solidFill>
            </a:endParaRPr>
          </a:p>
          <a:p>
            <a:pPr>
              <a:buFont typeface="Wingdings" pitchFamily="2" charset="2"/>
              <a:buChar char="Ø"/>
            </a:pPr>
            <a:r>
              <a:rPr lang="en-US" sz="2400" b="1" dirty="0">
                <a:solidFill>
                  <a:schemeClr val="tx1"/>
                </a:solidFill>
              </a:rPr>
              <a:t> Moses delegated the elders of Israel to govern with him (Ex 18:13-17)</a:t>
            </a:r>
            <a:br>
              <a:rPr lang="en-US" sz="2400" b="1" dirty="0">
                <a:solidFill>
                  <a:schemeClr val="tx1"/>
                </a:solidFill>
              </a:rPr>
            </a:br>
            <a:endParaRPr lang="en-US" sz="2400" b="1" dirty="0">
              <a:solidFill>
                <a:schemeClr val="tx1"/>
              </a:solidFill>
            </a:endParaRPr>
          </a:p>
          <a:p>
            <a:pPr>
              <a:buFont typeface="Wingdings" pitchFamily="2" charset="2"/>
              <a:buChar char="Ø"/>
            </a:pPr>
            <a:r>
              <a:rPr lang="en-US" sz="2400" b="1" dirty="0">
                <a:solidFill>
                  <a:schemeClr val="tx1"/>
                </a:solidFill>
              </a:rPr>
              <a:t> Jesus delegated His disciples to evangelize the world. “As the Father has sent Me to the world, so send I you.” ( John 17:18)</a:t>
            </a:r>
            <a:br>
              <a:rPr lang="en-US" sz="2400" b="1" dirty="0">
                <a:solidFill>
                  <a:schemeClr val="tx1"/>
                </a:solidFill>
              </a:rPr>
            </a:br>
            <a:endParaRPr lang="en-US" sz="2400" b="1" dirty="0">
              <a:solidFill>
                <a:schemeClr val="tx1"/>
              </a:solidFill>
            </a:endParaRPr>
          </a:p>
          <a:p>
            <a:pPr>
              <a:buFont typeface="Wingdings" pitchFamily="2" charset="2"/>
              <a:buChar char="Ø"/>
            </a:pPr>
            <a:r>
              <a:rPr lang="en-US" sz="2400" b="1" dirty="0">
                <a:solidFill>
                  <a:schemeClr val="tx1"/>
                </a:solidFill>
              </a:rPr>
              <a:t>Jesus delegated </a:t>
            </a:r>
            <a:r>
              <a:rPr lang="en-US" sz="2800" b="1" dirty="0">
                <a:solidFill>
                  <a:schemeClr val="tx1"/>
                </a:solidFill>
              </a:rPr>
              <a:t>his</a:t>
            </a:r>
            <a:r>
              <a:rPr lang="en-US" sz="2400" b="1" dirty="0">
                <a:solidFill>
                  <a:schemeClr val="tx1"/>
                </a:solidFill>
              </a:rPr>
              <a:t> authority when he sent out the 12 disciples (Luke 9:1-6, Mark 6:7-13, Matthew 10:1-42) and when he sent out the 72 followers (Luke 10:1-24)</a:t>
            </a:r>
            <a:endParaRPr lang="en-US" sz="24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Successful  Leaders</a:t>
            </a:r>
          </a:p>
        </p:txBody>
      </p:sp>
      <p:sp>
        <p:nvSpPr>
          <p:cNvPr id="12" name="TextBox 11"/>
          <p:cNvSpPr txBox="1"/>
          <p:nvPr/>
        </p:nvSpPr>
        <p:spPr>
          <a:xfrm>
            <a:off x="1143000" y="1066800"/>
            <a:ext cx="7620000" cy="523220"/>
          </a:xfrm>
          <a:prstGeom prst="rect">
            <a:avLst/>
          </a:prstGeom>
          <a:noFill/>
        </p:spPr>
        <p:txBody>
          <a:bodyPr wrap="square" rtlCol="0">
            <a:spAutoFit/>
          </a:bodyPr>
          <a:lstStyle/>
          <a:p>
            <a:r>
              <a:rPr lang="en-US" sz="2800" b="1" dirty="0">
                <a:solidFill>
                  <a:srgbClr val="260FB1"/>
                </a:solidFill>
                <a:effectLst>
                  <a:outerShdw blurRad="38100" dist="38100" dir="2700000" algn="tl">
                    <a:srgbClr val="000000">
                      <a:alpha val="43137"/>
                    </a:srgbClr>
                  </a:outerShdw>
                </a:effectLst>
              </a:rPr>
              <a:t>1.B.  Proper Delegation Must Include:</a:t>
            </a:r>
          </a:p>
        </p:txBody>
      </p:sp>
      <p:graphicFrame>
        <p:nvGraphicFramePr>
          <p:cNvPr id="8" name="Table 7"/>
          <p:cNvGraphicFramePr>
            <a:graphicFrameLocks noGrp="1"/>
          </p:cNvGraphicFramePr>
          <p:nvPr/>
        </p:nvGraphicFramePr>
        <p:xfrm>
          <a:off x="762000" y="2499360"/>
          <a:ext cx="7696200" cy="1920240"/>
        </p:xfrm>
        <a:graphic>
          <a:graphicData uri="http://schemas.openxmlformats.org/drawingml/2006/table">
            <a:tbl>
              <a:tblPr firstRow="1" bandRow="1">
                <a:tableStyleId>{5C22544A-7EE6-4342-B048-85BDC9FD1C3A}</a:tableStyleId>
              </a:tblPr>
              <a:tblGrid>
                <a:gridCol w="4191000">
                  <a:extLst>
                    <a:ext uri="{9D8B030D-6E8A-4147-A177-3AD203B41FA5}">
                      <a16:colId xmlns:a16="http://schemas.microsoft.com/office/drawing/2014/main" val="20000"/>
                    </a:ext>
                  </a:extLst>
                </a:gridCol>
                <a:gridCol w="3505200">
                  <a:extLst>
                    <a:ext uri="{9D8B030D-6E8A-4147-A177-3AD203B41FA5}">
                      <a16:colId xmlns:a16="http://schemas.microsoft.com/office/drawing/2014/main" val="20001"/>
                    </a:ext>
                  </a:extLst>
                </a:gridCol>
              </a:tblGrid>
              <a:tr h="370840">
                <a:tc>
                  <a:txBody>
                    <a:bodyPr/>
                    <a:lstStyle/>
                    <a:p>
                      <a:r>
                        <a:rPr lang="en-US" sz="3600" b="1" dirty="0">
                          <a:solidFill>
                            <a:srgbClr val="990033"/>
                          </a:solidFill>
                        </a:rPr>
                        <a:t>1. Clear Instruction</a:t>
                      </a:r>
                    </a:p>
                  </a:txBody>
                  <a:tcPr>
                    <a:solidFill>
                      <a:schemeClr val="tx2">
                        <a:lumMod val="20000"/>
                        <a:lumOff val="80000"/>
                      </a:schemeClr>
                    </a:solidFill>
                  </a:tcPr>
                </a:tc>
                <a:tc>
                  <a:txBody>
                    <a:bodyPr/>
                    <a:lstStyle/>
                    <a:p>
                      <a:r>
                        <a:rPr lang="en-US" sz="3600" b="1" dirty="0">
                          <a:solidFill>
                            <a:srgbClr val="990033"/>
                          </a:solidFill>
                        </a:rPr>
                        <a:t>2. Authority</a:t>
                      </a:r>
                    </a:p>
                  </a:txBody>
                  <a:tcPr>
                    <a:solidFill>
                      <a:schemeClr val="tx2">
                        <a:lumMod val="20000"/>
                        <a:lumOff val="80000"/>
                      </a:schemeClr>
                    </a:solidFill>
                  </a:tcPr>
                </a:tc>
                <a:extLst>
                  <a:ext uri="{0D108BD9-81ED-4DB2-BD59-A6C34878D82A}">
                    <a16:rowId xmlns:a16="http://schemas.microsoft.com/office/drawing/2014/main" val="10000"/>
                  </a:ext>
                </a:extLst>
              </a:tr>
              <a:tr h="370840">
                <a:tc>
                  <a:txBody>
                    <a:bodyPr/>
                    <a:lstStyle/>
                    <a:p>
                      <a:r>
                        <a:rPr lang="en-US" sz="3600" b="1" dirty="0">
                          <a:solidFill>
                            <a:srgbClr val="990033"/>
                          </a:solidFill>
                        </a:rPr>
                        <a:t>3. Accountability</a:t>
                      </a:r>
                    </a:p>
                  </a:txBody>
                  <a:tcPr/>
                </a:tc>
                <a:tc>
                  <a:txBody>
                    <a:bodyPr/>
                    <a:lstStyle/>
                    <a:p>
                      <a:r>
                        <a:rPr lang="en-US" sz="3600" b="1" dirty="0">
                          <a:solidFill>
                            <a:srgbClr val="990033"/>
                          </a:solidFill>
                        </a:rPr>
                        <a:t>4. Supervision</a:t>
                      </a:r>
                    </a:p>
                  </a:txBody>
                  <a:tcPr/>
                </a:tc>
                <a:extLst>
                  <a:ext uri="{0D108BD9-81ED-4DB2-BD59-A6C34878D82A}">
                    <a16:rowId xmlns:a16="http://schemas.microsoft.com/office/drawing/2014/main" val="10001"/>
                  </a:ext>
                </a:extLst>
              </a:tr>
              <a:tr h="370840">
                <a:tc>
                  <a:txBody>
                    <a:bodyPr/>
                    <a:lstStyle/>
                    <a:p>
                      <a:pPr algn="l"/>
                      <a:r>
                        <a:rPr lang="en-US" sz="3600" b="1" dirty="0">
                          <a:solidFill>
                            <a:srgbClr val="990033"/>
                          </a:solidFill>
                        </a:rPr>
                        <a:t>5.</a:t>
                      </a:r>
                      <a:r>
                        <a:rPr lang="en-US" sz="3600" b="1" baseline="0" dirty="0">
                          <a:solidFill>
                            <a:srgbClr val="990033"/>
                          </a:solidFill>
                        </a:rPr>
                        <a:t> Evaluation</a:t>
                      </a:r>
                      <a:endParaRPr lang="en-US" sz="3600" b="1" dirty="0">
                        <a:solidFill>
                          <a:srgbClr val="990033"/>
                        </a:solidFill>
                      </a:endParaRPr>
                    </a:p>
                  </a:txBody>
                  <a:tcPr/>
                </a:tc>
                <a:tc>
                  <a:txBody>
                    <a:bodyPr/>
                    <a:lstStyle/>
                    <a:p>
                      <a:endParaRPr lang="en-US" sz="3600" b="1" dirty="0">
                        <a:solidFill>
                          <a:srgbClr val="990033"/>
                        </a:solidFill>
                      </a:endParaRP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Successful  Leaders</a:t>
            </a:r>
          </a:p>
        </p:txBody>
      </p:sp>
      <p:sp>
        <p:nvSpPr>
          <p:cNvPr id="12" name="TextBox 11"/>
          <p:cNvSpPr txBox="1"/>
          <p:nvPr/>
        </p:nvSpPr>
        <p:spPr>
          <a:xfrm>
            <a:off x="1143000" y="1066800"/>
            <a:ext cx="7620000" cy="523220"/>
          </a:xfrm>
          <a:prstGeom prst="rect">
            <a:avLst/>
          </a:prstGeom>
          <a:noFill/>
        </p:spPr>
        <p:txBody>
          <a:bodyPr wrap="square" rtlCol="0">
            <a:spAutoFit/>
          </a:bodyPr>
          <a:lstStyle/>
          <a:p>
            <a:r>
              <a:rPr lang="en-US" sz="2800" b="1" dirty="0">
                <a:solidFill>
                  <a:srgbClr val="260FB1"/>
                </a:solidFill>
                <a:effectLst>
                  <a:outerShdw blurRad="38100" dist="38100" dir="2700000" algn="tl">
                    <a:srgbClr val="000000">
                      <a:alpha val="43137"/>
                    </a:srgbClr>
                  </a:outerShdw>
                </a:effectLst>
              </a:rPr>
              <a:t>2. Leadership: A Team Effort</a:t>
            </a:r>
          </a:p>
        </p:txBody>
      </p:sp>
      <p:sp>
        <p:nvSpPr>
          <p:cNvPr id="10" name="TextBox 9"/>
          <p:cNvSpPr txBox="1"/>
          <p:nvPr/>
        </p:nvSpPr>
        <p:spPr>
          <a:xfrm>
            <a:off x="1066800" y="2514600"/>
            <a:ext cx="7315200" cy="1754326"/>
          </a:xfrm>
          <a:prstGeom prst="rect">
            <a:avLst/>
          </a:prstGeom>
          <a:noFill/>
        </p:spPr>
        <p:txBody>
          <a:bodyPr wrap="square" rtlCol="0">
            <a:spAutoFit/>
          </a:bodyPr>
          <a:lstStyle/>
          <a:p>
            <a:pPr algn="ctr"/>
            <a:r>
              <a:rPr lang="en-US" sz="3600" b="1" dirty="0"/>
              <a:t>There is a Difference between “Sensing” an opportunity and “Seizing” it!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Successful  Leaders</a:t>
            </a:r>
          </a:p>
        </p:txBody>
      </p:sp>
      <p:sp>
        <p:nvSpPr>
          <p:cNvPr id="12" name="TextBox 11"/>
          <p:cNvSpPr txBox="1"/>
          <p:nvPr/>
        </p:nvSpPr>
        <p:spPr>
          <a:xfrm>
            <a:off x="1143000" y="1066800"/>
            <a:ext cx="7620000" cy="523220"/>
          </a:xfrm>
          <a:prstGeom prst="rect">
            <a:avLst/>
          </a:prstGeom>
          <a:noFill/>
        </p:spPr>
        <p:txBody>
          <a:bodyPr wrap="square" rtlCol="0">
            <a:spAutoFit/>
          </a:bodyPr>
          <a:lstStyle/>
          <a:p>
            <a:r>
              <a:rPr lang="en-US" sz="2800" b="1" dirty="0">
                <a:solidFill>
                  <a:srgbClr val="260FB1"/>
                </a:solidFill>
                <a:effectLst>
                  <a:outerShdw blurRad="38100" dist="38100" dir="2700000" algn="tl">
                    <a:srgbClr val="000000">
                      <a:alpha val="43137"/>
                    </a:srgbClr>
                  </a:outerShdw>
                </a:effectLst>
              </a:rPr>
              <a:t>3. Teaching  The Vision</a:t>
            </a:r>
          </a:p>
        </p:txBody>
      </p:sp>
      <p:sp>
        <p:nvSpPr>
          <p:cNvPr id="2052" name="AutoShape 4"/>
          <p:cNvSpPr>
            <a:spLocks noChangeArrowheads="1"/>
          </p:cNvSpPr>
          <p:nvPr/>
        </p:nvSpPr>
        <p:spPr bwMode="auto">
          <a:xfrm>
            <a:off x="2743200" y="1143000"/>
            <a:ext cx="6400800" cy="4953000"/>
          </a:xfrm>
          <a:prstGeom prst="rightArrow">
            <a:avLst>
              <a:gd name="adj1" fmla="val 46241"/>
              <a:gd name="adj2" fmla="val 44686"/>
            </a:avLst>
          </a:prstGeom>
          <a:gradFill rotWithShape="1">
            <a:gsLst>
              <a:gs pos="0">
                <a:srgbClr val="666699">
                  <a:gamma/>
                  <a:shade val="46275"/>
                  <a:invGamma/>
                </a:srgbClr>
              </a:gs>
              <a:gs pos="50000">
                <a:srgbClr val="666699"/>
              </a:gs>
              <a:gs pos="100000">
                <a:srgbClr val="666699">
                  <a:gamma/>
                  <a:shade val="46275"/>
                  <a:invGamma/>
                </a:srgbClr>
              </a:gs>
            </a:gsLst>
            <a:lin ang="5400000" scaled="1"/>
          </a:gradFill>
          <a:ln w="2857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2055" name="Text Box 7"/>
          <p:cNvSpPr txBox="1">
            <a:spLocks noChangeArrowheads="1"/>
          </p:cNvSpPr>
          <p:nvPr/>
        </p:nvSpPr>
        <p:spPr bwMode="auto">
          <a:xfrm>
            <a:off x="7056438" y="3886200"/>
            <a:ext cx="1477962" cy="458788"/>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800" b="1" i="0" u="none" strike="noStrike" cap="none" normalizeH="0" baseline="0" dirty="0">
                <a:ln>
                  <a:noFill/>
                </a:ln>
                <a:solidFill>
                  <a:srgbClr val="FFFFFF"/>
                </a:solidFill>
                <a:effectLst/>
                <a:latin typeface="Arial" pitchFamily="34" charset="0"/>
                <a:cs typeface="Arial" pitchFamily="34" charset="0"/>
              </a:rPr>
              <a:t>Obedience</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056" name="AutoShape 8"/>
          <p:cNvSpPr>
            <a:spLocks noChangeArrowheads="1"/>
          </p:cNvSpPr>
          <p:nvPr/>
        </p:nvSpPr>
        <p:spPr bwMode="auto">
          <a:xfrm>
            <a:off x="5227638" y="3276600"/>
            <a:ext cx="850900" cy="9144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FFFF"/>
          </a:solidFill>
          <a:ln w="2857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8" name="AutoShape 10"/>
          <p:cNvSpPr>
            <a:spLocks noChangeArrowheads="1"/>
          </p:cNvSpPr>
          <p:nvPr/>
        </p:nvSpPr>
        <p:spPr bwMode="auto">
          <a:xfrm>
            <a:off x="4305301" y="2286000"/>
            <a:ext cx="2674937" cy="1371600"/>
          </a:xfrm>
          <a:prstGeom prst="rightArrow">
            <a:avLst>
              <a:gd name="adj1" fmla="val 40556"/>
              <a:gd name="adj2" fmla="val 39034"/>
            </a:avLst>
          </a:prstGeom>
          <a:solidFill>
            <a:srgbClr val="008080"/>
          </a:solidFill>
          <a:ln w="2857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2058" name="AutoShape 10"/>
          <p:cNvSpPr>
            <a:spLocks noChangeArrowheads="1"/>
          </p:cNvSpPr>
          <p:nvPr/>
        </p:nvSpPr>
        <p:spPr bwMode="auto">
          <a:xfrm>
            <a:off x="2959101" y="2289175"/>
            <a:ext cx="2141537" cy="1371600"/>
          </a:xfrm>
          <a:prstGeom prst="rightArrow">
            <a:avLst>
              <a:gd name="adj1" fmla="val 40556"/>
              <a:gd name="adj2" fmla="val 39034"/>
            </a:avLst>
          </a:prstGeom>
          <a:solidFill>
            <a:srgbClr val="008080"/>
          </a:solidFill>
          <a:ln w="28575" algn="ctr">
            <a:solidFill>
              <a:srgbClr val="FFFFFF"/>
            </a:solidFill>
            <a:miter lim="800000"/>
            <a:headEnd/>
            <a:tailEnd/>
          </a:ln>
          <a:effectLst/>
        </p:spPr>
        <p:txBody>
          <a:bodyPr vert="horz" wrap="square" lIns="91440" tIns="45720" rIns="91440" bIns="45720" numCol="1" anchor="ctr" anchorCtr="0" compatLnSpc="1">
            <a:prstTxWarp prst="textNoShape">
              <a:avLst/>
            </a:prstTxWarp>
          </a:bodyPr>
          <a:lstStyle/>
          <a:p>
            <a:r>
              <a:rPr lang="en-US" b="1" dirty="0">
                <a:solidFill>
                  <a:schemeClr val="bg1"/>
                </a:solidFill>
              </a:rPr>
              <a:t>Vision Caster</a:t>
            </a:r>
          </a:p>
        </p:txBody>
      </p:sp>
      <p:sp>
        <p:nvSpPr>
          <p:cNvPr id="20" name="AutoShape 10"/>
          <p:cNvSpPr>
            <a:spLocks noChangeArrowheads="1"/>
          </p:cNvSpPr>
          <p:nvPr/>
        </p:nvSpPr>
        <p:spPr bwMode="auto">
          <a:xfrm>
            <a:off x="4770438" y="3733800"/>
            <a:ext cx="2141537" cy="1371600"/>
          </a:xfrm>
          <a:prstGeom prst="rightArrow">
            <a:avLst>
              <a:gd name="adj1" fmla="val 40556"/>
              <a:gd name="adj2" fmla="val 39034"/>
            </a:avLst>
          </a:prstGeom>
          <a:solidFill>
            <a:srgbClr val="008080"/>
          </a:solidFill>
          <a:ln w="28575" algn="ctr">
            <a:solidFill>
              <a:srgbClr val="FFFFFF"/>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9" name="Text Box 11"/>
          <p:cNvSpPr txBox="1">
            <a:spLocks noChangeArrowheads="1"/>
          </p:cNvSpPr>
          <p:nvPr/>
        </p:nvSpPr>
        <p:spPr bwMode="auto">
          <a:xfrm>
            <a:off x="5113338" y="2819400"/>
            <a:ext cx="1943100" cy="4572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800" b="1" i="0" u="none" strike="noStrike" cap="none" normalizeH="0" baseline="0" dirty="0">
                <a:ln>
                  <a:noFill/>
                </a:ln>
                <a:solidFill>
                  <a:srgbClr val="FFFFFF"/>
                </a:solidFill>
                <a:effectLst/>
                <a:latin typeface="Arial" pitchFamily="34" charset="0"/>
                <a:cs typeface="Arial" pitchFamily="34" charset="0"/>
              </a:rPr>
              <a:t>Vision</a:t>
            </a:r>
            <a:r>
              <a:rPr kumimoji="0" lang="en-US" sz="1800" b="1" i="0" u="none" strike="noStrike" cap="none" normalizeH="0" baseline="0" dirty="0">
                <a:ln>
                  <a:noFill/>
                </a:ln>
                <a:solidFill>
                  <a:schemeClr val="tx1"/>
                </a:solidFill>
                <a:effectLst/>
                <a:latin typeface="Arial" pitchFamily="34" charset="0"/>
                <a:cs typeface="Arial" pitchFamily="34" charset="0"/>
              </a:rPr>
              <a:t> </a:t>
            </a:r>
            <a:r>
              <a:rPr kumimoji="0" lang="en-US" sz="1800" b="1" i="0" u="none" strike="noStrike" cap="none" normalizeH="0" baseline="0" dirty="0">
                <a:ln>
                  <a:noFill/>
                </a:ln>
                <a:solidFill>
                  <a:srgbClr val="FFFFFF"/>
                </a:solidFill>
                <a:effectLst/>
                <a:latin typeface="Arial" pitchFamily="34" charset="0"/>
                <a:cs typeface="Arial" pitchFamily="34" charset="0"/>
              </a:rPr>
              <a:t>Carrier</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1" name="Text Box 6"/>
          <p:cNvSpPr txBox="1">
            <a:spLocks noChangeArrowheads="1"/>
          </p:cNvSpPr>
          <p:nvPr/>
        </p:nvSpPr>
        <p:spPr bwMode="auto">
          <a:xfrm>
            <a:off x="5227638" y="4191000"/>
            <a:ext cx="1047750" cy="350838"/>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800" b="1" i="0" u="none" strike="noStrike" cap="none" normalizeH="0" baseline="0" dirty="0">
                <a:ln>
                  <a:noFill/>
                </a:ln>
                <a:solidFill>
                  <a:srgbClr val="FFFFFF"/>
                </a:solidFill>
                <a:effectLst/>
                <a:latin typeface="Arial" pitchFamily="34" charset="0"/>
                <a:cs typeface="Arial" pitchFamily="34" charset="0"/>
              </a:rPr>
              <a:t>Owner</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3" name="Text Box 6"/>
          <p:cNvSpPr txBox="1">
            <a:spLocks noChangeArrowheads="1"/>
          </p:cNvSpPr>
          <p:nvPr/>
        </p:nvSpPr>
        <p:spPr bwMode="auto">
          <a:xfrm>
            <a:off x="6751638" y="2819400"/>
            <a:ext cx="1752600" cy="838200"/>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600"/>
              </a:spcBef>
              <a:spcAft>
                <a:spcPts val="600"/>
              </a:spcAft>
              <a:buClrTx/>
              <a:buSzTx/>
              <a:buFontTx/>
              <a:buNone/>
              <a:tabLst/>
            </a:pPr>
            <a:r>
              <a:rPr kumimoji="0" lang="en-US" sz="1800" b="1" i="0" u="none" strike="noStrike" cap="none" normalizeH="0" baseline="0" dirty="0">
                <a:ln>
                  <a:noFill/>
                </a:ln>
                <a:solidFill>
                  <a:srgbClr val="FFFFFF"/>
                </a:solidFill>
                <a:effectLst/>
                <a:latin typeface="Arial" pitchFamily="34" charset="0"/>
                <a:cs typeface="Arial" pitchFamily="34" charset="0"/>
              </a:rPr>
              <a:t>Vision Catcher</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053" name="AutoShape 5"/>
          <p:cNvSpPr>
            <a:spLocks noChangeArrowheads="1"/>
          </p:cNvSpPr>
          <p:nvPr/>
        </p:nvSpPr>
        <p:spPr bwMode="auto">
          <a:xfrm>
            <a:off x="2844801" y="3733800"/>
            <a:ext cx="2078037" cy="1371600"/>
          </a:xfrm>
          <a:prstGeom prst="rightArrow">
            <a:avLst>
              <a:gd name="adj1" fmla="val 40556"/>
              <a:gd name="adj2" fmla="val 37876"/>
            </a:avLst>
          </a:prstGeom>
          <a:solidFill>
            <a:srgbClr val="008080"/>
          </a:solidFill>
          <a:ln w="28575" algn="ctr">
            <a:solidFill>
              <a:srgbClr val="FFFFFF"/>
            </a:solidFill>
            <a:miter lim="800000"/>
            <a:headEnd/>
            <a:tailEnd/>
          </a:ln>
          <a:effectLst/>
        </p:spPr>
        <p:txBody>
          <a:bodyPr vert="horz" wrap="square" lIns="91440" tIns="45720" rIns="91440" bIns="45720" numCol="1" anchor="ctr" anchorCtr="0" compatLnSpc="1">
            <a:prstTxWarp prst="textNoShape">
              <a:avLst/>
            </a:prstTxWarp>
          </a:bodyPr>
          <a:lstStyle/>
          <a:p>
            <a:pPr algn="ctr"/>
            <a:r>
              <a:rPr lang="en-US" b="1" dirty="0">
                <a:solidFill>
                  <a:schemeClr val="bg1"/>
                </a:solidFill>
              </a:rPr>
              <a:t>Observer</a:t>
            </a:r>
          </a:p>
        </p:txBody>
      </p:sp>
      <p:sp>
        <p:nvSpPr>
          <p:cNvPr id="24" name="TextBox 23"/>
          <p:cNvSpPr txBox="1"/>
          <p:nvPr/>
        </p:nvSpPr>
        <p:spPr>
          <a:xfrm>
            <a:off x="228600" y="2270879"/>
            <a:ext cx="2286000" cy="3139321"/>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cap="rnd" cmpd="dbl">
            <a:solidFill>
              <a:schemeClr val="tx1"/>
            </a:solidFill>
          </a:ln>
        </p:spPr>
        <p:txBody>
          <a:bodyPr wrap="square" rtlCol="0">
            <a:spAutoFit/>
          </a:bodyPr>
          <a:lstStyle/>
          <a:p>
            <a:r>
              <a:rPr lang="en-US" b="1" dirty="0">
                <a:solidFill>
                  <a:srgbClr val="260FB1"/>
                </a:solidFill>
              </a:rPr>
              <a:t>Motivate A Shared Vision.</a:t>
            </a:r>
          </a:p>
          <a:p>
            <a:endParaRPr lang="en-US" dirty="0"/>
          </a:p>
          <a:p>
            <a:r>
              <a:rPr lang="en-US" b="1" dirty="0">
                <a:solidFill>
                  <a:srgbClr val="002060"/>
                </a:solidFill>
              </a:rPr>
              <a:t>Envision the Future</a:t>
            </a:r>
          </a:p>
          <a:p>
            <a:endParaRPr lang="en-US" dirty="0"/>
          </a:p>
          <a:p>
            <a:r>
              <a:rPr lang="en-US" b="1" dirty="0">
                <a:solidFill>
                  <a:schemeClr val="tx2">
                    <a:lumMod val="75000"/>
                  </a:schemeClr>
                </a:solidFill>
              </a:rPr>
              <a:t>Show others the exciting possibilities of the vision</a:t>
            </a:r>
          </a:p>
          <a:p>
            <a:endParaRPr lang="en-US" dirty="0"/>
          </a:p>
          <a:p>
            <a:r>
              <a:rPr lang="en-US" b="1" dirty="0"/>
              <a:t>Enlist others in a common vision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55058" y="304800"/>
            <a:ext cx="7431741" cy="838200"/>
          </a:xfrm>
        </p:spPr>
        <p:txBody>
          <a:bodyPr>
            <a:noAutofit/>
          </a:bodyPr>
          <a:lstStyle/>
          <a:p>
            <a:r>
              <a:rPr lang="en-US" sz="4800" b="1" dirty="0">
                <a:latin typeface="Impact" pitchFamily="34" charset="0"/>
              </a:rPr>
              <a:t> </a:t>
            </a:r>
            <a:r>
              <a:rPr lang="en-US" sz="3200" b="1" dirty="0">
                <a:latin typeface="Impact" pitchFamily="34" charset="0"/>
              </a:rPr>
              <a:t> </a:t>
            </a:r>
            <a:r>
              <a:rPr lang="en-US" sz="4800" b="1" dirty="0">
                <a:latin typeface="Impact" pitchFamily="34" charset="0"/>
              </a:rPr>
              <a:t>        Role of Leadership</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2" name="TextBox 11"/>
          <p:cNvSpPr txBox="1"/>
          <p:nvPr/>
        </p:nvSpPr>
        <p:spPr>
          <a:xfrm>
            <a:off x="1255058" y="1282140"/>
            <a:ext cx="640304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Franklin Gothic Book"/>
                <a:ea typeface="+mn-ea"/>
                <a:cs typeface="+mn-cs"/>
              </a:rPr>
              <a:t>OVERVIEW</a:t>
            </a:r>
          </a:p>
        </p:txBody>
      </p:sp>
      <p:sp>
        <p:nvSpPr>
          <p:cNvPr id="14" name="TextBox 13"/>
          <p:cNvSpPr txBox="1"/>
          <p:nvPr/>
        </p:nvSpPr>
        <p:spPr>
          <a:xfrm>
            <a:off x="304800" y="2174929"/>
            <a:ext cx="8610600" cy="352404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spcBef>
                <a:spcPts val="600"/>
              </a:spcBef>
              <a:spcAft>
                <a:spcPts val="600"/>
              </a:spcAft>
              <a:tabLst>
                <a:tab pos="1485900" algn="l"/>
              </a:tabLst>
            </a:pPr>
            <a:r>
              <a:rPr lang="en-US" sz="3600" dirty="0">
                <a:latin typeface="Arial" panose="020B0604020202020204" pitchFamily="34" charset="0"/>
                <a:ea typeface="Times New Roman" panose="02020603050405020304" pitchFamily="18" charset="0"/>
              </a:rPr>
              <a:t> </a:t>
            </a:r>
            <a:r>
              <a:rPr lang="ru-RU" sz="2800" dirty="0"/>
              <a:t>Effective leadership is the life or death of any movement involving people. Leadership is a team effort. The </a:t>
            </a:r>
            <a:r>
              <a:rPr lang="ru-RU" sz="2800" b="1" u="sng" dirty="0"/>
              <a:t>key</a:t>
            </a:r>
            <a:r>
              <a:rPr lang="ru-RU" sz="2800" dirty="0"/>
              <a:t> to growth and responsibility is </a:t>
            </a:r>
            <a:r>
              <a:rPr lang="ru-RU" sz="2800" b="1" dirty="0"/>
              <a:t>delegation. </a:t>
            </a:r>
            <a:r>
              <a:rPr lang="ru-RU" sz="2800" dirty="0"/>
              <a:t>Training and teaching alone will not make delegation work. Leadership must trust and entrust people to work. </a:t>
            </a:r>
            <a:r>
              <a:rPr lang="en-US" sz="2800" dirty="0"/>
              <a:t>It is release of control, but not accountability.</a:t>
            </a:r>
            <a:endParaRPr lang="en-US" sz="2400" dirty="0">
              <a:latin typeface="Arial" panose="020B0604020202020204" pitchFamily="34" charset="0"/>
              <a:ea typeface="Times New Roman" panose="02020603050405020304" pitchFamily="18" charset="0"/>
            </a:endParaRPr>
          </a:p>
          <a:p>
            <a:pPr>
              <a:tabLst>
                <a:tab pos="548640" algn="l"/>
                <a:tab pos="822960" algn="l"/>
                <a:tab pos="1097280" algn="l"/>
                <a:tab pos="1371600" algn="l"/>
                <a:tab pos="1657350" algn="l"/>
              </a:tabLst>
            </a:pPr>
            <a:r>
              <a:rPr lang="en-US" dirty="0">
                <a:latin typeface="Arial" panose="020B0604020202020204" pitchFamily="34" charset="0"/>
                <a:ea typeface="Times New Roman" panose="02020603050405020304" pitchFamily="18" charset="0"/>
                <a:cs typeface="Times New Roman" panose="02020603050405020304" pitchFamily="18" charset="0"/>
              </a:rPr>
              <a:t> </a:t>
            </a:r>
          </a:p>
          <a:p>
            <a:pPr>
              <a:tabLst>
                <a:tab pos="274320" algn="l"/>
                <a:tab pos="548640" algn="l"/>
              </a:tabLst>
            </a:pPr>
            <a:r>
              <a:rPr lang="en-US" sz="2400" b="1" dirty="0">
                <a:latin typeface="Times New Roman" panose="02020603050405020304" pitchFamily="18" charset="0"/>
                <a:ea typeface="Times New Roman" panose="02020603050405020304" pitchFamily="18" charset="0"/>
              </a:rPr>
              <a:t>Time required to complete this session: 1 1/2 hours</a:t>
            </a:r>
          </a:p>
        </p:txBody>
      </p:sp>
    </p:spTree>
    <p:extLst>
      <p:ext uri="{BB962C8B-B14F-4D97-AF65-F5344CB8AC3E}">
        <p14:creationId xmlns:p14="http://schemas.microsoft.com/office/powerpoint/2010/main" val="14807315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9"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Leadership Strategy</a:t>
            </a:r>
          </a:p>
        </p:txBody>
      </p:sp>
      <p:graphicFrame>
        <p:nvGraphicFramePr>
          <p:cNvPr id="22" name="Table 21"/>
          <p:cNvGraphicFramePr>
            <a:graphicFrameLocks noGrp="1"/>
          </p:cNvGraphicFramePr>
          <p:nvPr>
            <p:extLst>
              <p:ext uri="{D42A27DB-BD31-4B8C-83A1-F6EECF244321}">
                <p14:modId xmlns:p14="http://schemas.microsoft.com/office/powerpoint/2010/main" val="1387734103"/>
              </p:ext>
            </p:extLst>
          </p:nvPr>
        </p:nvGraphicFramePr>
        <p:xfrm>
          <a:off x="1295400" y="1295401"/>
          <a:ext cx="6096000" cy="2438399"/>
        </p:xfrm>
        <a:graphic>
          <a:graphicData uri="http://schemas.openxmlformats.org/drawingml/2006/table">
            <a:tbl>
              <a:tblPr firstRow="1" bandRow="1">
                <a:tableStyleId>{073A0DAA-6AF3-43AB-8588-CEC1D06C72B9}</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774818">
                <a:tc gridSpan="2">
                  <a:txBody>
                    <a:bodyPr/>
                    <a:lstStyle/>
                    <a:p>
                      <a:pPr algn="ctr"/>
                      <a:r>
                        <a:rPr lang="en-US" sz="2800" dirty="0"/>
                        <a:t>6 Basic Steps</a:t>
                      </a:r>
                      <a:r>
                        <a:rPr lang="en-US" sz="2800" baseline="0" dirty="0"/>
                        <a:t> of Leadership Strategy</a:t>
                      </a:r>
                      <a:endParaRPr lang="en-US" sz="2800" dirty="0"/>
                    </a:p>
                  </a:txBody>
                  <a:tcPr/>
                </a:tc>
                <a:tc hMerge="1">
                  <a:txBody>
                    <a:bodyPr/>
                    <a:lstStyle/>
                    <a:p>
                      <a:endParaRPr lang="en-US" dirty="0"/>
                    </a:p>
                  </a:txBody>
                  <a:tcPr/>
                </a:tc>
                <a:extLst>
                  <a:ext uri="{0D108BD9-81ED-4DB2-BD59-A6C34878D82A}">
                    <a16:rowId xmlns:a16="http://schemas.microsoft.com/office/drawing/2014/main" val="10000"/>
                  </a:ext>
                </a:extLst>
              </a:tr>
              <a:tr h="554527">
                <a:tc>
                  <a:txBody>
                    <a:bodyPr/>
                    <a:lstStyle/>
                    <a:p>
                      <a:r>
                        <a:rPr lang="en-US" sz="2010" dirty="0"/>
                        <a:t>1. Objectives</a:t>
                      </a:r>
                    </a:p>
                  </a:txBody>
                  <a:tcPr/>
                </a:tc>
                <a:tc>
                  <a:txBody>
                    <a:bodyPr/>
                    <a:lstStyle/>
                    <a:p>
                      <a:r>
                        <a:rPr lang="en-US" sz="2010" dirty="0"/>
                        <a:t>4. Planning</a:t>
                      </a:r>
                    </a:p>
                  </a:txBody>
                  <a:tcPr/>
                </a:tc>
                <a:extLst>
                  <a:ext uri="{0D108BD9-81ED-4DB2-BD59-A6C34878D82A}">
                    <a16:rowId xmlns:a16="http://schemas.microsoft.com/office/drawing/2014/main" val="10001"/>
                  </a:ext>
                </a:extLst>
              </a:tr>
              <a:tr h="554527">
                <a:tc>
                  <a:txBody>
                    <a:bodyPr/>
                    <a:lstStyle/>
                    <a:p>
                      <a:r>
                        <a:rPr lang="en-US" sz="2010" dirty="0"/>
                        <a:t>2. Goals</a:t>
                      </a:r>
                    </a:p>
                  </a:txBody>
                  <a:tcPr/>
                </a:tc>
                <a:tc>
                  <a:txBody>
                    <a:bodyPr/>
                    <a:lstStyle/>
                    <a:p>
                      <a:r>
                        <a:rPr lang="en-US" sz="2010" dirty="0"/>
                        <a:t>5. Define the</a:t>
                      </a:r>
                      <a:r>
                        <a:rPr lang="en-US" sz="2010" baseline="0" dirty="0"/>
                        <a:t> cost</a:t>
                      </a:r>
                      <a:endParaRPr lang="en-US" sz="2010" dirty="0"/>
                    </a:p>
                  </a:txBody>
                  <a:tcPr/>
                </a:tc>
                <a:extLst>
                  <a:ext uri="{0D108BD9-81ED-4DB2-BD59-A6C34878D82A}">
                    <a16:rowId xmlns:a16="http://schemas.microsoft.com/office/drawing/2014/main" val="10002"/>
                  </a:ext>
                </a:extLst>
              </a:tr>
              <a:tr h="554527">
                <a:tc>
                  <a:txBody>
                    <a:bodyPr/>
                    <a:lstStyle/>
                    <a:p>
                      <a:r>
                        <a:rPr lang="en-US" sz="2010" dirty="0"/>
                        <a:t>3. Priorities</a:t>
                      </a:r>
                    </a:p>
                  </a:txBody>
                  <a:tcPr/>
                </a:tc>
                <a:tc>
                  <a:txBody>
                    <a:bodyPr/>
                    <a:lstStyle/>
                    <a:p>
                      <a:r>
                        <a:rPr lang="en-US" sz="2010" dirty="0"/>
                        <a:t>6. Guiding Principles</a:t>
                      </a:r>
                    </a:p>
                  </a:txBody>
                  <a:tcPr/>
                </a:tc>
                <a:extLst>
                  <a:ext uri="{0D108BD9-81ED-4DB2-BD59-A6C34878D82A}">
                    <a16:rowId xmlns:a16="http://schemas.microsoft.com/office/drawing/2014/main" val="10003"/>
                  </a:ext>
                </a:extLst>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129992574"/>
              </p:ext>
            </p:extLst>
          </p:nvPr>
        </p:nvGraphicFramePr>
        <p:xfrm>
          <a:off x="1351128" y="4176215"/>
          <a:ext cx="6040272" cy="1555845"/>
        </p:xfrm>
        <a:graphic>
          <a:graphicData uri="http://schemas.openxmlformats.org/drawingml/2006/table">
            <a:tbl>
              <a:tblPr>
                <a:tableStyleId>{37CE84F3-28C3-443E-9E96-99CF82512B78}</a:tableStyleId>
              </a:tblPr>
              <a:tblGrid>
                <a:gridCol w="3020136">
                  <a:extLst>
                    <a:ext uri="{9D8B030D-6E8A-4147-A177-3AD203B41FA5}">
                      <a16:colId xmlns:a16="http://schemas.microsoft.com/office/drawing/2014/main" val="20000"/>
                    </a:ext>
                  </a:extLst>
                </a:gridCol>
                <a:gridCol w="3020136">
                  <a:extLst>
                    <a:ext uri="{9D8B030D-6E8A-4147-A177-3AD203B41FA5}">
                      <a16:colId xmlns:a16="http://schemas.microsoft.com/office/drawing/2014/main" val="20001"/>
                    </a:ext>
                  </a:extLst>
                </a:gridCol>
              </a:tblGrid>
              <a:tr h="518615">
                <a:tc gridSpan="2">
                  <a:txBody>
                    <a:bodyPr/>
                    <a:lstStyle/>
                    <a:p>
                      <a:pPr algn="ctr"/>
                      <a:r>
                        <a:rPr lang="en-US" sz="2400" b="1" dirty="0"/>
                        <a:t>EXAMPLES</a:t>
                      </a:r>
                      <a:r>
                        <a:rPr lang="en-US" sz="2400" b="1" baseline="0" dirty="0"/>
                        <a:t> for  GUIDING  PRINCIPLES</a:t>
                      </a:r>
                      <a:endParaRPr lang="en-US" sz="2400" b="1" dirty="0"/>
                    </a:p>
                  </a:txBody>
                  <a:tcPr>
                    <a:solidFill>
                      <a:srgbClr val="002060"/>
                    </a:solidFill>
                  </a:tcPr>
                </a:tc>
                <a:tc hMerge="1">
                  <a:txBody>
                    <a:bodyPr/>
                    <a:lstStyle/>
                    <a:p>
                      <a:endParaRPr lang="en-US" dirty="0"/>
                    </a:p>
                  </a:txBody>
                  <a:tcPr/>
                </a:tc>
                <a:extLst>
                  <a:ext uri="{0D108BD9-81ED-4DB2-BD59-A6C34878D82A}">
                    <a16:rowId xmlns:a16="http://schemas.microsoft.com/office/drawing/2014/main" val="10000"/>
                  </a:ext>
                </a:extLst>
              </a:tr>
              <a:tr h="518615">
                <a:tc>
                  <a:txBody>
                    <a:bodyPr/>
                    <a:lstStyle/>
                    <a:p>
                      <a:r>
                        <a:rPr lang="en-US" sz="2000" baseline="0" dirty="0"/>
                        <a:t>1. Statement of Faith</a:t>
                      </a:r>
                    </a:p>
                  </a:txBody>
                  <a:tcPr/>
                </a:tc>
                <a:tc>
                  <a:txBody>
                    <a:bodyPr/>
                    <a:lstStyle/>
                    <a:p>
                      <a:r>
                        <a:rPr lang="en-US" sz="2000" baseline="0" dirty="0"/>
                        <a:t>3. Financial Accountability</a:t>
                      </a:r>
                    </a:p>
                  </a:txBody>
                  <a:tcPr/>
                </a:tc>
                <a:extLst>
                  <a:ext uri="{0D108BD9-81ED-4DB2-BD59-A6C34878D82A}">
                    <a16:rowId xmlns:a16="http://schemas.microsoft.com/office/drawing/2014/main" val="10001"/>
                  </a:ext>
                </a:extLst>
              </a:tr>
              <a:tr h="518615">
                <a:tc>
                  <a:txBody>
                    <a:bodyPr/>
                    <a:lstStyle/>
                    <a:p>
                      <a:r>
                        <a:rPr lang="en-US" sz="2000" baseline="0" dirty="0"/>
                        <a:t>2. Code Of Conduct</a:t>
                      </a:r>
                    </a:p>
                  </a:txBody>
                  <a:tcPr/>
                </a:tc>
                <a:tc>
                  <a:txBody>
                    <a:bodyPr/>
                    <a:lstStyle/>
                    <a:p>
                      <a:r>
                        <a:rPr lang="en-US" sz="2000" baseline="0" dirty="0"/>
                        <a:t>4. Protection</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p:cNvGrpSpPr/>
          <p:nvPr/>
        </p:nvGrpSpPr>
        <p:grpSpPr>
          <a:xfrm>
            <a:off x="0" y="0"/>
            <a:ext cx="9144000" cy="6858000"/>
            <a:chOff x="0" y="0"/>
            <a:chExt cx="9144000" cy="685800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1" name="Title 1"/>
            <p:cNvSpPr txBox="1">
              <a:spLocks/>
            </p:cNvSpPr>
            <p:nvPr/>
          </p:nvSpPr>
          <p:spPr>
            <a:xfrm>
              <a:off x="1143000" y="457200"/>
              <a:ext cx="7543800" cy="8382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rPr>
                <a:t>Role of leadership</a:t>
              </a:r>
            </a:p>
          </p:txBody>
        </p:sp>
        <p:sp>
          <p:nvSpPr>
            <p:cNvPr id="26629"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6635" name="Rectangle 1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19" name="TextBox 18"/>
            <p:cNvSpPr txBox="1"/>
            <p:nvPr/>
          </p:nvSpPr>
          <p:spPr>
            <a:xfrm>
              <a:off x="685800" y="2819400"/>
              <a:ext cx="4419600" cy="2123658"/>
            </a:xfrm>
            <a:prstGeom prst="rect">
              <a:avLst/>
            </a:prstGeom>
            <a:noFill/>
            <a:effectLst>
              <a:glow rad="228600">
                <a:schemeClr val="accent6">
                  <a:satMod val="175000"/>
                  <a:alpha val="40000"/>
                </a:schemeClr>
              </a:glow>
            </a:effectLst>
          </p:spPr>
          <p:txBody>
            <a:bodyPr wrap="square" rtlCol="0">
              <a:spAutoFit/>
            </a:bodyPr>
            <a:lstStyle/>
            <a:p>
              <a:pPr lvl="0" algn="ctr"/>
              <a:r>
                <a:rPr lang="en-US" sz="6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ea typeface="Times New Roman" pitchFamily="18" charset="0"/>
                  <a:cs typeface="Arial" pitchFamily="34" charset="0"/>
                </a:rPr>
                <a:t>Discovery Session</a:t>
              </a:r>
            </a:p>
          </p:txBody>
        </p:sp>
        <p:sp>
          <p:nvSpPr>
            <p:cNvPr id="30725"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277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pic>
          <p:nvPicPr>
            <p:cNvPr id="14" name="Picture 13" descr="MAGNIGLASS.gif"/>
            <p:cNvPicPr>
              <a:picLocks noChangeAspect="1"/>
            </p:cNvPicPr>
            <p:nvPr/>
          </p:nvPicPr>
          <p:blipFill>
            <a:blip r:embed="rId4" cstate="print"/>
            <a:stretch>
              <a:fillRect/>
            </a:stretch>
          </p:blipFill>
          <p:spPr>
            <a:xfrm rot="658250">
              <a:off x="3407893" y="2411482"/>
              <a:ext cx="5105400" cy="2826035"/>
            </a:xfrm>
            <a:prstGeom prst="rect">
              <a:avLst/>
            </a:prstGeom>
            <a:effectLst>
              <a:glow rad="228600">
                <a:schemeClr val="accent6">
                  <a:satMod val="175000"/>
                  <a:alpha val="40000"/>
                </a:schemeClr>
              </a:glow>
            </a:effectLst>
          </p:spPr>
        </p:pic>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1" name="Title 1"/>
          <p:cNvSpPr txBox="1">
            <a:spLocks/>
          </p:cNvSpPr>
          <p:nvPr/>
        </p:nvSpPr>
        <p:spPr>
          <a:xfrm>
            <a:off x="1143000" y="152400"/>
            <a:ext cx="7543800" cy="838200"/>
          </a:xfrm>
          <a:prstGeom prst="rect">
            <a:avLst/>
          </a:prstGeom>
        </p:spPr>
        <p:txBody>
          <a:bodyPr vert="horz" anchor="ctr">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rPr>
              <a:t>Discovery</a:t>
            </a:r>
            <a:r>
              <a:rPr kumimoji="0" lang="en-US" sz="3200" b="1" i="0" u="none" strike="noStrike" kern="1200" cap="all" spc="0" normalizeH="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rPr>
              <a:t> Session</a:t>
            </a:r>
            <a:endParaRPr kumimoji="0" lang="en-US" sz="3200" b="1"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Impact" pitchFamily="34" charset="0"/>
              <a:ea typeface="+mj-ea"/>
              <a:cs typeface="+mj-cs"/>
            </a:endParaRPr>
          </a:p>
        </p:txBody>
      </p:sp>
      <p:graphicFrame>
        <p:nvGraphicFramePr>
          <p:cNvPr id="13" name="Table 12"/>
          <p:cNvGraphicFramePr>
            <a:graphicFrameLocks noGrp="1"/>
          </p:cNvGraphicFramePr>
          <p:nvPr>
            <p:extLst>
              <p:ext uri="{D42A27DB-BD31-4B8C-83A1-F6EECF244321}">
                <p14:modId xmlns:p14="http://schemas.microsoft.com/office/powerpoint/2010/main" val="1270033008"/>
              </p:ext>
            </p:extLst>
          </p:nvPr>
        </p:nvGraphicFramePr>
        <p:xfrm>
          <a:off x="312420" y="1692470"/>
          <a:ext cx="8519160" cy="3931920"/>
        </p:xfrm>
        <a:graphic>
          <a:graphicData uri="http://schemas.openxmlformats.org/drawingml/2006/table">
            <a:tbl>
              <a:tblPr firstRow="1" bandRow="1">
                <a:tableStyleId>{5C22544A-7EE6-4342-B048-85BDC9FD1C3A}</a:tableStyleId>
              </a:tblPr>
              <a:tblGrid>
                <a:gridCol w="8519160">
                  <a:extLst>
                    <a:ext uri="{9D8B030D-6E8A-4147-A177-3AD203B41FA5}">
                      <a16:colId xmlns:a16="http://schemas.microsoft.com/office/drawing/2014/main" val="20000"/>
                    </a:ext>
                  </a:extLst>
                </a:gridCol>
              </a:tblGrid>
              <a:tr h="438854">
                <a:tc>
                  <a:txBody>
                    <a:bodyPr/>
                    <a:lstStyle/>
                    <a:p>
                      <a:r>
                        <a:rPr lang="en-US" sz="3200" dirty="0"/>
                        <a:t>Group Discussion</a:t>
                      </a:r>
                      <a:r>
                        <a:rPr lang="en-US" sz="3200" baseline="0" dirty="0"/>
                        <a:t> Questions</a:t>
                      </a:r>
                      <a:endParaRPr lang="en-US" sz="3200" dirty="0"/>
                    </a:p>
                  </a:txBody>
                  <a:tcPr/>
                </a:tc>
                <a:extLst>
                  <a:ext uri="{0D108BD9-81ED-4DB2-BD59-A6C34878D82A}">
                    <a16:rowId xmlns:a16="http://schemas.microsoft.com/office/drawing/2014/main" val="10000"/>
                  </a:ext>
                </a:extLst>
              </a:tr>
              <a:tr h="757474">
                <a:tc>
                  <a:txBody>
                    <a:bodyPr/>
                    <a:lstStyle/>
                    <a:p>
                      <a:r>
                        <a:rPr lang="en-US" sz="2800" dirty="0"/>
                        <a:t>1. If your church is not</a:t>
                      </a:r>
                      <a:r>
                        <a:rPr lang="en-US" sz="2800" baseline="0" dirty="0"/>
                        <a:t> been growing are there areas of leadership qualifications which have been violated?</a:t>
                      </a:r>
                      <a:endParaRPr lang="en-US" sz="2800" dirty="0"/>
                    </a:p>
                  </a:txBody>
                  <a:tcPr/>
                </a:tc>
                <a:extLst>
                  <a:ext uri="{0D108BD9-81ED-4DB2-BD59-A6C34878D82A}">
                    <a16:rowId xmlns:a16="http://schemas.microsoft.com/office/drawing/2014/main" val="10001"/>
                  </a:ext>
                </a:extLst>
              </a:tr>
              <a:tr h="757474">
                <a:tc>
                  <a:txBody>
                    <a:bodyPr/>
                    <a:lstStyle/>
                    <a:p>
                      <a:r>
                        <a:rPr lang="en-US" sz="2800" dirty="0"/>
                        <a:t>2. Who are the people in your leadership team who are not qualified? They will stop</a:t>
                      </a:r>
                      <a:r>
                        <a:rPr lang="en-US" sz="2800" baseline="0" dirty="0"/>
                        <a:t> the church growth.</a:t>
                      </a:r>
                      <a:endParaRPr lang="en-US" sz="2800" dirty="0"/>
                    </a:p>
                  </a:txBody>
                  <a:tcPr/>
                </a:tc>
                <a:extLst>
                  <a:ext uri="{0D108BD9-81ED-4DB2-BD59-A6C34878D82A}">
                    <a16:rowId xmlns:a16="http://schemas.microsoft.com/office/drawing/2014/main" val="10002"/>
                  </a:ext>
                </a:extLst>
              </a:tr>
              <a:tr h="757474">
                <a:tc>
                  <a:txBody>
                    <a:bodyPr/>
                    <a:lstStyle/>
                    <a:p>
                      <a:r>
                        <a:rPr lang="en-US" sz="2800" dirty="0"/>
                        <a:t>3. Once you identify those</a:t>
                      </a:r>
                      <a:r>
                        <a:rPr lang="en-US" sz="2800" baseline="0" dirty="0"/>
                        <a:t> who stop the church growth, what would you do to deal with them?</a:t>
                      </a:r>
                      <a:endParaRPr lang="en-US" sz="2800" dirty="0"/>
                    </a:p>
                  </a:txBody>
                  <a:tcPr/>
                </a:tc>
                <a:extLst>
                  <a:ext uri="{0D108BD9-81ED-4DB2-BD59-A6C34878D82A}">
                    <a16:rowId xmlns:a16="http://schemas.microsoft.com/office/drawing/2014/main" val="10003"/>
                  </a:ext>
                </a:extLst>
              </a:tr>
              <a:tr h="438854">
                <a:tc>
                  <a:txBody>
                    <a:bodyPr/>
                    <a:lstStyle/>
                    <a:p>
                      <a:r>
                        <a:rPr lang="en-US" sz="2800" dirty="0"/>
                        <a:t>4.</a:t>
                      </a:r>
                      <a:r>
                        <a:rPr lang="en-US" sz="2800" baseline="0" dirty="0"/>
                        <a:t> Identify other areas that stop the church growth.</a:t>
                      </a:r>
                      <a:endParaRPr lang="en-US" sz="2800" dirty="0"/>
                    </a:p>
                  </a:txBody>
                  <a:tcPr/>
                </a:tc>
                <a:extLst>
                  <a:ext uri="{0D108BD9-81ED-4DB2-BD59-A6C34878D82A}">
                    <a16:rowId xmlns:a16="http://schemas.microsoft.com/office/drawing/2014/main" val="10004"/>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55058" y="304800"/>
            <a:ext cx="7431741" cy="838200"/>
          </a:xfrm>
        </p:spPr>
        <p:txBody>
          <a:bodyPr>
            <a:noAutofit/>
          </a:bodyPr>
          <a:lstStyle/>
          <a:p>
            <a:r>
              <a:rPr lang="en-US" sz="4800" b="1" dirty="0">
                <a:latin typeface="Impact" pitchFamily="34" charset="0"/>
              </a:rPr>
              <a:t> </a:t>
            </a:r>
            <a:r>
              <a:rPr lang="en-US" sz="3200" b="1" dirty="0">
                <a:latin typeface="Impact" pitchFamily="34" charset="0"/>
              </a:rPr>
              <a:t> </a:t>
            </a:r>
            <a:r>
              <a:rPr lang="en-US" sz="4800" b="1" dirty="0">
                <a:latin typeface="Impact" pitchFamily="34" charset="0"/>
              </a:rPr>
              <a:t>        Role of Leadership</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2" name="TextBox 11"/>
          <p:cNvSpPr txBox="1"/>
          <p:nvPr/>
        </p:nvSpPr>
        <p:spPr>
          <a:xfrm>
            <a:off x="1408578" y="1371599"/>
            <a:ext cx="6516221"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Franklin Gothic Book"/>
                <a:ea typeface="+mn-ea"/>
                <a:cs typeface="+mn-cs"/>
              </a:rPr>
              <a:t>SESSION CONCLUSION</a:t>
            </a:r>
          </a:p>
        </p:txBody>
      </p:sp>
      <p:sp>
        <p:nvSpPr>
          <p:cNvPr id="14" name="TextBox 13"/>
          <p:cNvSpPr txBox="1"/>
          <p:nvPr/>
        </p:nvSpPr>
        <p:spPr>
          <a:xfrm>
            <a:off x="304800" y="2057400"/>
            <a:ext cx="8610600" cy="304698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dirty="0"/>
              <a:t> </a:t>
            </a:r>
            <a:r>
              <a:rPr lang="en-US" sz="3200" dirty="0"/>
              <a:t>Leadership can multiply their efforts if they are willing to delegate not only responsibility, but also authority to their leadership team. </a:t>
            </a:r>
            <a:r>
              <a:rPr lang="ru-RU" sz="3200" dirty="0"/>
              <a:t>This team can help carry the vision to the church. Meditate on how you can improve the leadership team at your church.</a:t>
            </a:r>
            <a:endParaRPr lang="en-US" sz="3600" dirty="0"/>
          </a:p>
        </p:txBody>
      </p:sp>
    </p:spTree>
    <p:extLst>
      <p:ext uri="{BB962C8B-B14F-4D97-AF65-F5344CB8AC3E}">
        <p14:creationId xmlns:p14="http://schemas.microsoft.com/office/powerpoint/2010/main" val="15000462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6324600" cy="838200"/>
          </a:xfrm>
        </p:spPr>
        <p:txBody>
          <a:bodyPr>
            <a:noAutofit/>
          </a:bodyPr>
          <a:lstStyle/>
          <a:p>
            <a:r>
              <a:rPr lang="en-US" sz="4800" b="1" dirty="0">
                <a:latin typeface="Impact" pitchFamily="34" charset="0"/>
              </a:rPr>
              <a:t>Role of leadership</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8" name="Picture 7" descr="Facilitators-Guide_Small.jpg"/>
          <p:cNvPicPr>
            <a:picLocks noChangeAspect="1"/>
          </p:cNvPicPr>
          <p:nvPr/>
        </p:nvPicPr>
        <p:blipFill>
          <a:blip r:embed="rId3" cstate="print"/>
          <a:stretch>
            <a:fillRect/>
          </a:stretch>
        </p:blipFill>
        <p:spPr>
          <a:xfrm>
            <a:off x="2819400" y="1295400"/>
            <a:ext cx="3040635" cy="44196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9" name="Rounded Rectangle 8"/>
          <p:cNvSpPr/>
          <p:nvPr/>
        </p:nvSpPr>
        <p:spPr>
          <a:xfrm>
            <a:off x="0" y="6248400"/>
            <a:ext cx="9144000" cy="6096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dirty="0"/>
              <a:t>Contact: Info@Equippersgroup.org</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310640" y="341305"/>
            <a:ext cx="7543800" cy="838200"/>
          </a:xfrm>
        </p:spPr>
        <p:txBody>
          <a:bodyPr>
            <a:noAutofit/>
          </a:bodyPr>
          <a:lstStyle/>
          <a:p>
            <a:r>
              <a:rPr lang="en-US" b="1" dirty="0">
                <a:latin typeface="Impact" pitchFamily="34" charset="0"/>
              </a:rPr>
              <a:t> </a:t>
            </a:r>
            <a:r>
              <a:rPr lang="en-US" sz="3200" b="1" dirty="0">
                <a:latin typeface="Impact" pitchFamily="34" charset="0"/>
              </a:rPr>
              <a:t> </a:t>
            </a:r>
            <a:r>
              <a:rPr lang="en-US" sz="4000" b="1" dirty="0">
                <a:latin typeface="Impact" pitchFamily="34" charset="0"/>
              </a:rPr>
              <a:t>Role of leadership</a:t>
            </a:r>
            <a:endParaRPr lang="en-US" b="1" dirty="0">
              <a:latin typeface="Impact" pitchFamily="34" charset="0"/>
            </a:endParaRP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2" name="TextBox 11"/>
          <p:cNvSpPr txBox="1"/>
          <p:nvPr/>
        </p:nvSpPr>
        <p:spPr>
          <a:xfrm>
            <a:off x="1424940" y="1449099"/>
            <a:ext cx="6172200" cy="523220"/>
          </a:xfrm>
          <a:prstGeom prst="rect">
            <a:avLst/>
          </a:prstGeom>
          <a:noFill/>
        </p:spPr>
        <p:txBody>
          <a:bodyPr wrap="square" rtlCol="0">
            <a:spAutoFit/>
          </a:bodyPr>
          <a:lstStyle/>
          <a:p>
            <a:pPr algn="ctr"/>
            <a:r>
              <a:rPr lang="en-US" sz="2800" b="1" dirty="0">
                <a:solidFill>
                  <a:srgbClr val="0070C0"/>
                </a:solidFill>
                <a:effectLst>
                  <a:outerShdw blurRad="38100" dist="38100" dir="2700000" algn="tl">
                    <a:srgbClr val="000000">
                      <a:alpha val="43137"/>
                    </a:srgbClr>
                  </a:outerShdw>
                </a:effectLst>
              </a:rPr>
              <a:t>GOALS OF THE SESSION</a:t>
            </a:r>
          </a:p>
        </p:txBody>
      </p:sp>
      <p:sp>
        <p:nvSpPr>
          <p:cNvPr id="14" name="TextBox 13"/>
          <p:cNvSpPr txBox="1"/>
          <p:nvPr/>
        </p:nvSpPr>
        <p:spPr>
          <a:xfrm>
            <a:off x="304800" y="2066759"/>
            <a:ext cx="8610600" cy="329320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600" b="1" dirty="0"/>
              <a:t> </a:t>
            </a:r>
            <a:r>
              <a:rPr lang="en-US" sz="2800" dirty="0"/>
              <a:t>1</a:t>
            </a:r>
            <a:r>
              <a:rPr lang="en-US" sz="4400" dirty="0"/>
              <a:t>. </a:t>
            </a:r>
            <a:r>
              <a:rPr lang="ru-RU" sz="2800" dirty="0"/>
              <a:t>Understand there are Biblical qualifications </a:t>
            </a:r>
            <a:r>
              <a:rPr lang="en-US" sz="2800" dirty="0"/>
              <a:t>     	</a:t>
            </a:r>
            <a:r>
              <a:rPr lang="ru-RU" sz="2800" dirty="0"/>
              <a:t>for leaders</a:t>
            </a:r>
            <a:endParaRPr lang="en-US" sz="2800" dirty="0"/>
          </a:p>
          <a:p>
            <a:r>
              <a:rPr lang="en-US" sz="2800" dirty="0"/>
              <a:t> </a:t>
            </a:r>
            <a:r>
              <a:rPr lang="ru-RU" sz="2800" dirty="0"/>
              <a:t>2.</a:t>
            </a:r>
            <a:r>
              <a:rPr lang="en-US" sz="2800" dirty="0"/>
              <a:t>  </a:t>
            </a:r>
            <a:r>
              <a:rPr lang="ru-RU" sz="2800" dirty="0"/>
              <a:t>Learn why delegation is critical to success</a:t>
            </a:r>
            <a:endParaRPr lang="en-US" sz="2800" dirty="0"/>
          </a:p>
          <a:p>
            <a:r>
              <a:rPr lang="en-US" sz="2800" dirty="0"/>
              <a:t> </a:t>
            </a:r>
            <a:r>
              <a:rPr lang="ru-RU" sz="2800" dirty="0"/>
              <a:t>3.</a:t>
            </a:r>
            <a:r>
              <a:rPr lang="en-US" sz="2800" dirty="0"/>
              <a:t>  </a:t>
            </a:r>
            <a:r>
              <a:rPr lang="ru-RU" sz="2800" dirty="0"/>
              <a:t>Understand that leadership is a team effort</a:t>
            </a:r>
            <a:endParaRPr lang="en-US" sz="2800" dirty="0"/>
          </a:p>
          <a:p>
            <a:pPr marL="514350" indent="-514350">
              <a:buAutoNum type="arabicPeriod" startAt="4"/>
            </a:pPr>
            <a:r>
              <a:rPr lang="ru-RU" sz="2800" dirty="0"/>
              <a:t>Understand the mistakes of leadership strategy</a:t>
            </a:r>
            <a:endParaRPr lang="en-US" sz="2800" dirty="0"/>
          </a:p>
          <a:p>
            <a:endParaRPr lang="en-US" sz="2400" dirty="0"/>
          </a:p>
          <a:p>
            <a:pPr algn="ctr"/>
            <a:r>
              <a:rPr lang="en-US" sz="2800" b="1" dirty="0"/>
              <a:t>DISCOVERY SESSION AT END </a:t>
            </a:r>
            <a:endParaRPr lang="en-US" b="1" dirty="0"/>
          </a:p>
        </p:txBody>
      </p:sp>
    </p:spTree>
    <p:extLst>
      <p:ext uri="{BB962C8B-B14F-4D97-AF65-F5344CB8AC3E}">
        <p14:creationId xmlns:p14="http://schemas.microsoft.com/office/powerpoint/2010/main" val="250165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55058" y="304800"/>
            <a:ext cx="7431741" cy="838200"/>
          </a:xfrm>
        </p:spPr>
        <p:txBody>
          <a:bodyPr>
            <a:noAutofit/>
          </a:bodyPr>
          <a:lstStyle/>
          <a:p>
            <a:r>
              <a:rPr lang="en-US" sz="4800" b="1" dirty="0">
                <a:latin typeface="Impact" pitchFamily="34" charset="0"/>
              </a:rPr>
              <a:t> </a:t>
            </a:r>
            <a:r>
              <a:rPr lang="en-US" sz="3200" b="1" dirty="0">
                <a:latin typeface="Impact" pitchFamily="34" charset="0"/>
              </a:rPr>
              <a:t> </a:t>
            </a:r>
            <a:r>
              <a:rPr lang="en-US" sz="4800" b="1" dirty="0">
                <a:latin typeface="Impact" pitchFamily="34" charset="0"/>
              </a:rPr>
              <a:t>        Role of Leadership</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2" name="TextBox 11"/>
          <p:cNvSpPr txBox="1"/>
          <p:nvPr/>
        </p:nvSpPr>
        <p:spPr>
          <a:xfrm>
            <a:off x="1255058" y="1282140"/>
            <a:ext cx="6403042"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70C0"/>
                </a:solidFill>
                <a:effectLst>
                  <a:outerShdw blurRad="38100" dist="38100" dir="2700000" algn="tl">
                    <a:srgbClr val="000000">
                      <a:alpha val="43137"/>
                    </a:srgbClr>
                  </a:outerShdw>
                </a:effectLst>
                <a:uLnTx/>
                <a:uFillTx/>
                <a:latin typeface="Franklin Gothic Book"/>
                <a:ea typeface="+mn-ea"/>
                <a:cs typeface="+mn-cs"/>
              </a:rPr>
              <a:t>OVERVIEW</a:t>
            </a:r>
          </a:p>
        </p:txBody>
      </p:sp>
      <p:sp>
        <p:nvSpPr>
          <p:cNvPr id="14" name="TextBox 13"/>
          <p:cNvSpPr txBox="1"/>
          <p:nvPr/>
        </p:nvSpPr>
        <p:spPr>
          <a:xfrm>
            <a:off x="304800" y="2174929"/>
            <a:ext cx="8610600" cy="286232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ru-RU" sz="3600" b="1" dirty="0"/>
              <a:t>Trainer:</a:t>
            </a:r>
            <a:r>
              <a:rPr lang="ru-RU" sz="3600" dirty="0"/>
              <a:t> Show Diagram</a:t>
            </a:r>
            <a:r>
              <a:rPr lang="en-US" sz="3600" dirty="0"/>
              <a:t> -</a:t>
            </a:r>
            <a:r>
              <a:rPr lang="ru-RU" sz="3600" dirty="0"/>
              <a:t> </a:t>
            </a:r>
            <a:r>
              <a:rPr lang="en-US" sz="3600" dirty="0"/>
              <a:t>“</a:t>
            </a:r>
            <a:r>
              <a:rPr lang="en-US" sz="3600" i="1" dirty="0"/>
              <a:t>S</a:t>
            </a:r>
            <a:r>
              <a:rPr lang="ru-RU" sz="3600" i="1" dirty="0"/>
              <a:t>uccessful Leadership In The Church Produces Growth.</a:t>
            </a:r>
            <a:r>
              <a:rPr lang="en-US" sz="3600" dirty="0"/>
              <a:t>”</a:t>
            </a:r>
            <a:r>
              <a:rPr lang="ru-RU" sz="3600" dirty="0"/>
              <a:t> Discuss the role of leadership in each area of growth (upward, onward, inward and outward).</a:t>
            </a:r>
            <a:endParaRPr lang="en-US" sz="3600" dirty="0"/>
          </a:p>
        </p:txBody>
      </p:sp>
    </p:spTree>
    <p:extLst>
      <p:ext uri="{BB962C8B-B14F-4D97-AF65-F5344CB8AC3E}">
        <p14:creationId xmlns:p14="http://schemas.microsoft.com/office/powerpoint/2010/main" val="2219841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The Role Of Leadership</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5867400"/>
            <a:ext cx="9144000" cy="9906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grpSp>
        <p:nvGrpSpPr>
          <p:cNvPr id="1026" name="Group 2"/>
          <p:cNvGrpSpPr>
            <a:grpSpLocks noChangeAspect="1"/>
          </p:cNvGrpSpPr>
          <p:nvPr/>
        </p:nvGrpSpPr>
        <p:grpSpPr bwMode="auto">
          <a:xfrm>
            <a:off x="-90" y="1066800"/>
            <a:ext cx="9143785" cy="4724400"/>
            <a:chOff x="-3686" y="2188"/>
            <a:chExt cx="18718" cy="11037"/>
          </a:xfrm>
        </p:grpSpPr>
        <p:sp>
          <p:nvSpPr>
            <p:cNvPr id="1027" name="AutoShape 3"/>
            <p:cNvSpPr>
              <a:spLocks noChangeAspect="1" noChangeArrowheads="1"/>
            </p:cNvSpPr>
            <p:nvPr/>
          </p:nvSpPr>
          <p:spPr bwMode="auto">
            <a:xfrm>
              <a:off x="838" y="2188"/>
              <a:ext cx="11543" cy="11037"/>
            </a:xfrm>
            <a:prstGeom prst="rect">
              <a:avLst/>
            </a:prstGeom>
            <a:no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dirty="0"/>
            </a:p>
          </p:txBody>
        </p:sp>
        <p:sp>
          <p:nvSpPr>
            <p:cNvPr id="1028" name="AutoShape 4"/>
            <p:cNvSpPr>
              <a:spLocks noChangeArrowheads="1"/>
            </p:cNvSpPr>
            <p:nvPr/>
          </p:nvSpPr>
          <p:spPr bwMode="auto">
            <a:xfrm>
              <a:off x="1618" y="6714"/>
              <a:ext cx="3114" cy="1576"/>
            </a:xfrm>
            <a:prstGeom prst="leftArrow">
              <a:avLst>
                <a:gd name="adj1" fmla="val 60148"/>
                <a:gd name="adj2" fmla="val 42641"/>
              </a:avLst>
            </a:prstGeom>
            <a:solidFill>
              <a:srgbClr val="00FFFF"/>
            </a:solidFill>
            <a:ln w="2857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dirty="0"/>
            </a:p>
          </p:txBody>
        </p:sp>
        <p:sp>
          <p:nvSpPr>
            <p:cNvPr id="1029" name="Text Box 5"/>
            <p:cNvSpPr txBox="1">
              <a:spLocks noChangeArrowheads="1"/>
            </p:cNvSpPr>
            <p:nvPr/>
          </p:nvSpPr>
          <p:spPr bwMode="auto">
            <a:xfrm>
              <a:off x="11532" y="10021"/>
              <a:ext cx="3500" cy="2112"/>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b="1" i="0" u="none" strike="noStrike" cap="none" normalizeH="0" baseline="0" dirty="0">
                  <a:ln>
                    <a:noFill/>
                  </a:ln>
                  <a:solidFill>
                    <a:schemeClr val="tx1"/>
                  </a:solidFill>
                  <a:effectLst/>
                  <a:latin typeface="Arial" pitchFamily="34" charset="0"/>
                  <a:cs typeface="Arial" pitchFamily="34" charset="0"/>
                </a:rPr>
                <a:t>.</a:t>
              </a:r>
              <a:endParaRPr kumimoji="0" lang="en-US" sz="1400" b="0" i="0" u="none" strike="noStrike" cap="none" normalizeH="0" baseline="0" dirty="0">
                <a:ln>
                  <a:noFill/>
                </a:ln>
                <a:solidFill>
                  <a:schemeClr val="tx1"/>
                </a:solidFill>
                <a:effectLst/>
                <a:latin typeface="Arial" pitchFamily="34" charset="0"/>
                <a:cs typeface="Arial" pitchFamily="34" charset="0"/>
              </a:endParaRPr>
            </a:p>
          </p:txBody>
        </p:sp>
        <p:sp>
          <p:nvSpPr>
            <p:cNvPr id="1030" name="Text Box 6"/>
            <p:cNvSpPr txBox="1">
              <a:spLocks noChangeArrowheads="1"/>
            </p:cNvSpPr>
            <p:nvPr/>
          </p:nvSpPr>
          <p:spPr bwMode="auto">
            <a:xfrm>
              <a:off x="10821" y="5570"/>
              <a:ext cx="3155" cy="2398"/>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b="0" i="0" u="none" strike="noStrike" cap="none" normalizeH="0" baseline="0" dirty="0">
                <a:ln>
                  <a:noFill/>
                </a:ln>
                <a:solidFill>
                  <a:schemeClr val="tx1"/>
                </a:solidFill>
                <a:effectLst/>
                <a:latin typeface="Arial" pitchFamily="34" charset="0"/>
                <a:cs typeface="Arial" pitchFamily="34" charset="0"/>
              </a:endParaRPr>
            </a:p>
          </p:txBody>
        </p:sp>
        <p:grpSp>
          <p:nvGrpSpPr>
            <p:cNvPr id="1032" name="Group 8"/>
            <p:cNvGrpSpPr>
              <a:grpSpLocks/>
            </p:cNvGrpSpPr>
            <p:nvPr/>
          </p:nvGrpSpPr>
          <p:grpSpPr bwMode="auto">
            <a:xfrm>
              <a:off x="5517" y="8735"/>
              <a:ext cx="1404" cy="3956"/>
              <a:chOff x="5517" y="8735"/>
              <a:chExt cx="1404" cy="3956"/>
            </a:xfrm>
          </p:grpSpPr>
          <p:sp>
            <p:nvSpPr>
              <p:cNvPr id="1033" name="AutoShape 9"/>
              <p:cNvSpPr>
                <a:spLocks noChangeArrowheads="1"/>
              </p:cNvSpPr>
              <p:nvPr/>
            </p:nvSpPr>
            <p:spPr bwMode="auto">
              <a:xfrm rot="10800000">
                <a:off x="5517" y="8915"/>
                <a:ext cx="1404" cy="3598"/>
              </a:xfrm>
              <a:prstGeom prst="downArrow">
                <a:avLst>
                  <a:gd name="adj1" fmla="val 52380"/>
                  <a:gd name="adj2" fmla="val 28721"/>
                </a:avLst>
              </a:prstGeom>
              <a:solidFill>
                <a:srgbClr val="00FFFF"/>
              </a:solidFill>
              <a:ln w="2857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dirty="0"/>
              </a:p>
            </p:txBody>
          </p:sp>
          <p:sp>
            <p:nvSpPr>
              <p:cNvPr id="1034" name="Text Box 10"/>
              <p:cNvSpPr txBox="1">
                <a:spLocks noChangeArrowheads="1"/>
              </p:cNvSpPr>
              <p:nvPr/>
            </p:nvSpPr>
            <p:spPr bwMode="auto">
              <a:xfrm>
                <a:off x="5788" y="8735"/>
                <a:ext cx="926" cy="3956"/>
              </a:xfrm>
              <a:prstGeom prst="rect">
                <a:avLst/>
              </a:prstGeom>
              <a:noFill/>
              <a:ln w="9525" algn="ctr">
                <a:noFill/>
                <a:miter lim="800000"/>
                <a:headEnd/>
                <a:tailEnd/>
              </a:ln>
              <a:effectLst/>
            </p:spPr>
            <p:txBody>
              <a:bodyPr vert="vert270"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ts val="600"/>
                  </a:spcBef>
                  <a:spcAft>
                    <a:spcPts val="600"/>
                  </a:spcAft>
                  <a:buClrTx/>
                  <a:buSzTx/>
                  <a:buFontTx/>
                  <a:buNone/>
                  <a:tabLst/>
                </a:pPr>
                <a:r>
                  <a:rPr kumimoji="0" lang="en-US" sz="1800" b="1" i="0" u="none" strike="noStrike" cap="none" normalizeH="0" baseline="0" dirty="0">
                    <a:ln>
                      <a:noFill/>
                    </a:ln>
                    <a:solidFill>
                      <a:schemeClr val="tx1"/>
                    </a:solidFill>
                    <a:effectLst/>
                    <a:latin typeface="Arial" pitchFamily="34" charset="0"/>
                    <a:cs typeface="Arial" pitchFamily="34" charset="0"/>
                  </a:rPr>
                  <a:t>INWARD</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grpSp>
        <p:pic>
          <p:nvPicPr>
            <p:cNvPr id="1036" name="Picture 12" descr="j0078818"/>
            <p:cNvPicPr>
              <a:picLocks noChangeAspect="1" noChangeArrowheads="1"/>
            </p:cNvPicPr>
            <p:nvPr/>
          </p:nvPicPr>
          <p:blipFill>
            <a:blip r:embed="rId4" cstate="print"/>
            <a:srcRect/>
            <a:stretch>
              <a:fillRect/>
            </a:stretch>
          </p:blipFill>
          <p:spPr bwMode="auto">
            <a:xfrm>
              <a:off x="4737" y="6816"/>
              <a:ext cx="2646" cy="2136"/>
            </a:xfrm>
            <a:prstGeom prst="rect">
              <a:avLst/>
            </a:prstGeom>
            <a:noFill/>
            <a:ln w="9525">
              <a:noFill/>
              <a:miter lim="800000"/>
              <a:headEnd/>
              <a:tailEnd/>
            </a:ln>
          </p:spPr>
        </p:pic>
        <p:grpSp>
          <p:nvGrpSpPr>
            <p:cNvPr id="1037" name="Group 13"/>
            <p:cNvGrpSpPr>
              <a:grpSpLocks/>
            </p:cNvGrpSpPr>
            <p:nvPr/>
          </p:nvGrpSpPr>
          <p:grpSpPr bwMode="auto">
            <a:xfrm>
              <a:off x="5517" y="3078"/>
              <a:ext cx="1092" cy="3270"/>
              <a:chOff x="5517" y="3078"/>
              <a:chExt cx="1092" cy="3270"/>
            </a:xfrm>
          </p:grpSpPr>
          <p:sp>
            <p:nvSpPr>
              <p:cNvPr id="1038" name="AutoShape 14"/>
              <p:cNvSpPr>
                <a:spLocks noChangeArrowheads="1"/>
              </p:cNvSpPr>
              <p:nvPr/>
            </p:nvSpPr>
            <p:spPr bwMode="auto">
              <a:xfrm>
                <a:off x="5517" y="3078"/>
                <a:ext cx="1092" cy="3270"/>
              </a:xfrm>
              <a:prstGeom prst="upArrow">
                <a:avLst>
                  <a:gd name="adj1" fmla="val 66528"/>
                  <a:gd name="adj2" fmla="val 36417"/>
                </a:avLst>
              </a:prstGeom>
              <a:solidFill>
                <a:srgbClr val="00FFFF"/>
              </a:solidFill>
              <a:ln w="2857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dirty="0"/>
              </a:p>
            </p:txBody>
          </p:sp>
          <p:sp>
            <p:nvSpPr>
              <p:cNvPr id="1039" name="Text Box 15"/>
              <p:cNvSpPr txBox="1">
                <a:spLocks noChangeArrowheads="1"/>
              </p:cNvSpPr>
              <p:nvPr/>
            </p:nvSpPr>
            <p:spPr bwMode="auto">
              <a:xfrm>
                <a:off x="5568" y="3256"/>
                <a:ext cx="885" cy="2860"/>
              </a:xfrm>
              <a:prstGeom prst="rect">
                <a:avLst/>
              </a:prstGeom>
              <a:noFill/>
              <a:ln w="28575" algn="ctr">
                <a:noFill/>
                <a:miter lim="800000"/>
                <a:headEnd/>
                <a:tailEnd/>
              </a:ln>
              <a:effectLst/>
            </p:spPr>
            <p:txBody>
              <a:bodyPr vert="vert270"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b="1" i="0" u="none" strike="noStrike" cap="none" normalizeH="0" baseline="0" dirty="0">
                    <a:ln>
                      <a:noFill/>
                    </a:ln>
                    <a:solidFill>
                      <a:schemeClr val="tx1"/>
                    </a:solidFill>
                    <a:effectLst/>
                    <a:latin typeface="Arial" pitchFamily="34" charset="0"/>
                    <a:cs typeface="Arial" pitchFamily="34" charset="0"/>
                  </a:rPr>
                  <a:t>UPWARD</a:t>
                </a:r>
                <a:endParaRPr kumimoji="0" lang="en-US" b="0" i="0" u="none" strike="noStrike" cap="none" normalizeH="0" baseline="0" dirty="0">
                  <a:ln>
                    <a:noFill/>
                  </a:ln>
                  <a:solidFill>
                    <a:schemeClr val="tx1"/>
                  </a:solidFill>
                  <a:effectLst/>
                  <a:latin typeface="Arial" pitchFamily="34" charset="0"/>
                  <a:cs typeface="Arial" pitchFamily="34" charset="0"/>
                </a:endParaRPr>
              </a:p>
            </p:txBody>
          </p:sp>
        </p:grpSp>
        <p:grpSp>
          <p:nvGrpSpPr>
            <p:cNvPr id="1040" name="Group 16"/>
            <p:cNvGrpSpPr>
              <a:grpSpLocks/>
            </p:cNvGrpSpPr>
            <p:nvPr/>
          </p:nvGrpSpPr>
          <p:grpSpPr bwMode="auto">
            <a:xfrm>
              <a:off x="1930" y="6651"/>
              <a:ext cx="8579" cy="1702"/>
              <a:chOff x="1930" y="6651"/>
              <a:chExt cx="8579" cy="1702"/>
            </a:xfrm>
          </p:grpSpPr>
          <p:sp>
            <p:nvSpPr>
              <p:cNvPr id="1041" name="Text Box 17"/>
              <p:cNvSpPr txBox="1">
                <a:spLocks noChangeArrowheads="1"/>
              </p:cNvSpPr>
              <p:nvPr/>
            </p:nvSpPr>
            <p:spPr bwMode="auto">
              <a:xfrm>
                <a:off x="1930" y="7100"/>
                <a:ext cx="3086" cy="796"/>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sz="1800" b="1" i="0" u="none" strike="noStrike" cap="none" normalizeH="0" baseline="0" dirty="0">
                    <a:ln>
                      <a:noFill/>
                    </a:ln>
                    <a:solidFill>
                      <a:schemeClr val="tx1"/>
                    </a:solidFill>
                    <a:effectLst/>
                    <a:latin typeface="Arial" pitchFamily="34" charset="0"/>
                    <a:cs typeface="Arial" pitchFamily="34" charset="0"/>
                  </a:rPr>
                  <a:t>OUTWARD</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042" name="AutoShape 18"/>
              <p:cNvSpPr>
                <a:spLocks noChangeArrowheads="1"/>
              </p:cNvSpPr>
              <p:nvPr/>
            </p:nvSpPr>
            <p:spPr bwMode="auto">
              <a:xfrm>
                <a:off x="7675" y="6651"/>
                <a:ext cx="2834" cy="1702"/>
              </a:xfrm>
              <a:prstGeom prst="rightArrow">
                <a:avLst>
                  <a:gd name="adj1" fmla="val 54639"/>
                  <a:gd name="adj2" fmla="val 32787"/>
                </a:avLst>
              </a:prstGeom>
              <a:solidFill>
                <a:srgbClr val="00FFFF"/>
              </a:solidFill>
              <a:ln w="28575" algn="ctr">
                <a:solidFill>
                  <a:srgbClr val="000000"/>
                </a:solidFill>
                <a:miter lim="800000"/>
                <a:headEnd/>
                <a:tailEnd/>
              </a:ln>
              <a:effectLst/>
            </p:spPr>
            <p:txBody>
              <a:bodyPr vert="horz" wrap="square" lIns="91440" tIns="45720" rIns="91440" bIns="45720" numCol="1" anchor="t" anchorCtr="0" compatLnSpc="1">
                <a:prstTxWarp prst="textNoShape">
                  <a:avLst/>
                </a:prstTxWarp>
              </a:bodyPr>
              <a:lstStyle/>
              <a:p>
                <a:endParaRPr lang="en-US" dirty="0"/>
              </a:p>
            </p:txBody>
          </p:sp>
          <p:sp>
            <p:nvSpPr>
              <p:cNvPr id="1043" name="Text Box 19"/>
              <p:cNvSpPr txBox="1">
                <a:spLocks noChangeArrowheads="1"/>
              </p:cNvSpPr>
              <p:nvPr/>
            </p:nvSpPr>
            <p:spPr bwMode="auto">
              <a:xfrm>
                <a:off x="7701" y="7172"/>
                <a:ext cx="2512" cy="583"/>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ts val="600"/>
                  </a:spcBef>
                  <a:spcAft>
                    <a:spcPts val="600"/>
                  </a:spcAft>
                  <a:buClrTx/>
                  <a:buSzTx/>
                  <a:buFontTx/>
                  <a:buNone/>
                  <a:tabLst/>
                </a:pPr>
                <a:r>
                  <a:rPr kumimoji="0" lang="en-US" b="1" i="0" u="none" strike="noStrike" cap="none" normalizeH="0" baseline="0" dirty="0">
                    <a:ln>
                      <a:noFill/>
                    </a:ln>
                    <a:solidFill>
                      <a:schemeClr val="tx1"/>
                    </a:solidFill>
                    <a:effectLst/>
                    <a:latin typeface="Arial" pitchFamily="34" charset="0"/>
                    <a:cs typeface="Arial" pitchFamily="34" charset="0"/>
                  </a:rPr>
                  <a:t>ONWARD</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grpSp>
        <p:sp>
          <p:nvSpPr>
            <p:cNvPr id="1035" name="Text Box 11"/>
            <p:cNvSpPr txBox="1">
              <a:spLocks noChangeArrowheads="1"/>
            </p:cNvSpPr>
            <p:nvPr/>
          </p:nvSpPr>
          <p:spPr bwMode="auto">
            <a:xfrm>
              <a:off x="-3686" y="3790"/>
              <a:ext cx="3565" cy="3738"/>
            </a:xfrm>
            <a:prstGeom prst="rect">
              <a:avLst/>
            </a:prstGeom>
            <a:noFill/>
            <a:ln w="9525" algn="ctr">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600"/>
                </a:spcAft>
                <a:buClrTx/>
                <a:buSzTx/>
                <a:buFontTx/>
                <a:buNone/>
                <a:tabLst/>
              </a:pP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grpSp>
      <p:sp>
        <p:nvSpPr>
          <p:cNvPr id="24" name="Rectangular Callout 23"/>
          <p:cNvSpPr/>
          <p:nvPr/>
        </p:nvSpPr>
        <p:spPr>
          <a:xfrm>
            <a:off x="5334000" y="1676400"/>
            <a:ext cx="1905000" cy="1143000"/>
          </a:xfrm>
          <a:prstGeom prst="wedgeRectCallout">
            <a:avLst>
              <a:gd name="adj1" fmla="val -20054"/>
              <a:gd name="adj2" fmla="val 70858"/>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fontAlgn="base">
              <a:spcBef>
                <a:spcPct val="0"/>
              </a:spcBef>
              <a:spcAft>
                <a:spcPts val="600"/>
              </a:spcAft>
            </a:pPr>
            <a:r>
              <a:rPr lang="en-US" sz="1400" b="1" dirty="0">
                <a:solidFill>
                  <a:schemeClr val="bg1"/>
                </a:solidFill>
                <a:latin typeface="+mj-lt"/>
                <a:cs typeface="Arial" pitchFamily="34" charset="0"/>
              </a:rPr>
              <a:t>Growth in witness</a:t>
            </a:r>
            <a:r>
              <a:rPr lang="en-US" sz="1600" b="1" dirty="0">
                <a:solidFill>
                  <a:schemeClr val="bg1"/>
                </a:solidFill>
                <a:latin typeface="+mj-lt"/>
                <a:cs typeface="Arial" pitchFamily="34" charset="0"/>
              </a:rPr>
              <a:t>, </a:t>
            </a:r>
            <a:r>
              <a:rPr lang="en-US" sz="1400" b="1" dirty="0">
                <a:solidFill>
                  <a:schemeClr val="bg1"/>
                </a:solidFill>
                <a:latin typeface="+mj-lt"/>
                <a:cs typeface="Arial" pitchFamily="34" charset="0"/>
              </a:rPr>
              <a:t>evangelism, membership and multiplication of congregations.</a:t>
            </a:r>
            <a:endParaRPr lang="en-US" sz="1600" b="1" dirty="0">
              <a:solidFill>
                <a:schemeClr val="bg1"/>
              </a:solidFill>
              <a:latin typeface="+mj-lt"/>
              <a:cs typeface="Arial" pitchFamily="34" charset="0"/>
            </a:endParaRPr>
          </a:p>
        </p:txBody>
      </p:sp>
      <p:sp>
        <p:nvSpPr>
          <p:cNvPr id="25" name="Rounded Rectangular Callout 24"/>
          <p:cNvSpPr/>
          <p:nvPr/>
        </p:nvSpPr>
        <p:spPr>
          <a:xfrm rot="5400000">
            <a:off x="5600700" y="3886200"/>
            <a:ext cx="1600200" cy="1981200"/>
          </a:xfrm>
          <a:prstGeom prst="wedgeRoundRectCallout">
            <a:avLst>
              <a:gd name="adj1" fmla="val -16569"/>
              <a:gd name="adj2" fmla="val 66807"/>
              <a:gd name="adj3" fmla="val 16667"/>
            </a:avLst>
          </a:prstGeom>
          <a:solidFill>
            <a:srgbClr val="260FB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p:cNvSpPr txBox="1"/>
          <p:nvPr/>
        </p:nvSpPr>
        <p:spPr>
          <a:xfrm>
            <a:off x="5410200" y="4191000"/>
            <a:ext cx="1828800" cy="1384995"/>
          </a:xfrm>
          <a:prstGeom prst="rect">
            <a:avLst/>
          </a:prstGeom>
          <a:noFill/>
        </p:spPr>
        <p:txBody>
          <a:bodyPr wrap="square" rtlCol="0">
            <a:spAutoFit/>
          </a:bodyPr>
          <a:lstStyle/>
          <a:p>
            <a:pPr algn="ctr"/>
            <a:r>
              <a:rPr lang="en-US" sz="1400" b="1" dirty="0">
                <a:solidFill>
                  <a:schemeClr val="bg1"/>
                </a:solidFill>
                <a:latin typeface="Arial" pitchFamily="34" charset="0"/>
                <a:cs typeface="Arial" pitchFamily="34" charset="0"/>
              </a:rPr>
              <a:t>Growth in deeper Christian life, holy living through Bible study, prayer and church disciplines</a:t>
            </a:r>
            <a:endParaRPr lang="en-US" sz="1400" dirty="0"/>
          </a:p>
        </p:txBody>
      </p:sp>
      <p:sp>
        <p:nvSpPr>
          <p:cNvPr id="27" name="Rounded Rectangular Callout 26"/>
          <p:cNvSpPr/>
          <p:nvPr/>
        </p:nvSpPr>
        <p:spPr>
          <a:xfrm rot="16200000">
            <a:off x="2743200" y="3886200"/>
            <a:ext cx="1371600" cy="2133600"/>
          </a:xfrm>
          <a:prstGeom prst="wedgeRoundRectCallout">
            <a:avLst>
              <a:gd name="adj1" fmla="val 94171"/>
              <a:gd name="adj2" fmla="val 4670"/>
              <a:gd name="adj3" fmla="val 16667"/>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extBox 28"/>
          <p:cNvSpPr txBox="1"/>
          <p:nvPr/>
        </p:nvSpPr>
        <p:spPr>
          <a:xfrm>
            <a:off x="2514600" y="4267200"/>
            <a:ext cx="1828800" cy="1169551"/>
          </a:xfrm>
          <a:prstGeom prst="rect">
            <a:avLst/>
          </a:prstGeom>
          <a:noFill/>
        </p:spPr>
        <p:txBody>
          <a:bodyPr wrap="square" rtlCol="0">
            <a:spAutoFit/>
          </a:bodyPr>
          <a:lstStyle/>
          <a:p>
            <a:pPr algn="ctr"/>
            <a:r>
              <a:rPr lang="en-US" sz="1400" b="1" dirty="0">
                <a:solidFill>
                  <a:schemeClr val="bg1"/>
                </a:solidFill>
                <a:latin typeface="Arial" pitchFamily="34" charset="0"/>
                <a:cs typeface="Arial" pitchFamily="34" charset="0"/>
              </a:rPr>
              <a:t>Growth in Christian fellowship, unity, serving one another and caring for the community</a:t>
            </a:r>
            <a:endParaRPr lang="en-US" sz="1400" dirty="0">
              <a:solidFill>
                <a:schemeClr val="bg1"/>
              </a:solidFill>
            </a:endParaRPr>
          </a:p>
        </p:txBody>
      </p:sp>
      <p:sp>
        <p:nvSpPr>
          <p:cNvPr id="30" name="Rounded Rectangular Callout 29"/>
          <p:cNvSpPr/>
          <p:nvPr/>
        </p:nvSpPr>
        <p:spPr>
          <a:xfrm>
            <a:off x="2286000" y="1371600"/>
            <a:ext cx="1981200" cy="1371600"/>
          </a:xfrm>
          <a:prstGeom prst="wedgeRoundRectCallout">
            <a:avLst>
              <a:gd name="adj1" fmla="val 60284"/>
              <a:gd name="adj2" fmla="val 152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extBox 30"/>
          <p:cNvSpPr txBox="1"/>
          <p:nvPr/>
        </p:nvSpPr>
        <p:spPr>
          <a:xfrm>
            <a:off x="2362200" y="1524000"/>
            <a:ext cx="1828800" cy="1169551"/>
          </a:xfrm>
          <a:prstGeom prst="rect">
            <a:avLst/>
          </a:prstGeom>
          <a:noFill/>
        </p:spPr>
        <p:txBody>
          <a:bodyPr wrap="square" rtlCol="0">
            <a:spAutoFit/>
          </a:bodyPr>
          <a:lstStyle/>
          <a:p>
            <a:pPr lvl="0" algn="ctr" fontAlgn="base">
              <a:spcBef>
                <a:spcPct val="0"/>
              </a:spcBef>
              <a:spcAft>
                <a:spcPts val="600"/>
              </a:spcAft>
            </a:pPr>
            <a:r>
              <a:rPr lang="en-US" sz="1400" b="1" dirty="0">
                <a:latin typeface="Arial" pitchFamily="34" charset="0"/>
                <a:cs typeface="Arial" pitchFamily="34" charset="0"/>
              </a:rPr>
              <a:t>Growth in spiritual disciplines such as praise, worship and understanding God.</a:t>
            </a:r>
            <a:endParaRPr lang="en-US" sz="2000" dirty="0">
              <a:latin typeface="Arial" pitchFamily="34" charset="0"/>
              <a:cs typeface="Arial" pitchFamily="34" charset="0"/>
            </a:endParaRPr>
          </a:p>
        </p:txBody>
      </p:sp>
      <p:sp>
        <p:nvSpPr>
          <p:cNvPr id="32" name="TextBox 31"/>
          <p:cNvSpPr txBox="1"/>
          <p:nvPr/>
        </p:nvSpPr>
        <p:spPr>
          <a:xfrm>
            <a:off x="152400" y="2046744"/>
            <a:ext cx="1905000" cy="2677656"/>
          </a:xfrm>
          <a:prstGeom prst="rect">
            <a:avLst/>
          </a:prstGeom>
          <a:noFill/>
        </p:spPr>
        <p:txBody>
          <a:bodyPr wrap="square" rtlCol="0">
            <a:spAutoFit/>
          </a:bodyPr>
          <a:lstStyle/>
          <a:p>
            <a:pPr algn="ctr"/>
            <a:r>
              <a:rPr lang="en-US" sz="2800" b="1" dirty="0">
                <a:solidFill>
                  <a:srgbClr val="260FB1"/>
                </a:solidFill>
                <a:effectLst>
                  <a:outerShdw blurRad="38100" dist="38100" dir="2700000" algn="tl">
                    <a:srgbClr val="000000">
                      <a:alpha val="43137"/>
                    </a:srgbClr>
                  </a:outerShdw>
                </a:effectLst>
              </a:rPr>
              <a:t>Successful Leadership In the Church Produces Growth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9" name="TextBox 38"/>
          <p:cNvSpPr txBox="1"/>
          <p:nvPr/>
        </p:nvSpPr>
        <p:spPr>
          <a:xfrm>
            <a:off x="1524000" y="1138535"/>
            <a:ext cx="5334000" cy="461665"/>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sz="2400" b="1" dirty="0">
                <a:solidFill>
                  <a:srgbClr val="260FB1"/>
                </a:solidFill>
                <a:latin typeface="Arial Black" pitchFamily="34" charset="0"/>
                <a:cs typeface="Aharoni" pitchFamily="2" charset="-79"/>
              </a:rPr>
              <a:t>Biblical References: Acts 6:1-6</a:t>
            </a:r>
            <a:endParaRPr lang="en-US" sz="2400" b="1" dirty="0">
              <a:solidFill>
                <a:srgbClr val="260FB1"/>
              </a:solidFill>
            </a:endParaRPr>
          </a:p>
        </p:txBody>
      </p:sp>
      <p:sp>
        <p:nvSpPr>
          <p:cNvPr id="8" name="TextBox 7"/>
          <p:cNvSpPr txBox="1"/>
          <p:nvPr/>
        </p:nvSpPr>
        <p:spPr>
          <a:xfrm>
            <a:off x="304800" y="1676400"/>
            <a:ext cx="8534400" cy="4431983"/>
          </a:xfrm>
          <a:prstGeom prst="rect">
            <a:avLst/>
          </a:prstGeom>
          <a:noFill/>
        </p:spPr>
        <p:txBody>
          <a:bodyPr wrap="square" rtlCol="0">
            <a:spAutoFit/>
          </a:bodyPr>
          <a:lstStyle/>
          <a:p>
            <a:r>
              <a:rPr lang="en-US" b="1" dirty="0">
                <a:solidFill>
                  <a:srgbClr val="260FB1"/>
                </a:solidFill>
              </a:rPr>
              <a:t>The Choosing of the Seven </a:t>
            </a:r>
          </a:p>
          <a:p>
            <a:r>
              <a:rPr lang="en-US" b="1" dirty="0"/>
              <a:t> </a:t>
            </a:r>
            <a:r>
              <a:rPr lang="en-US" b="1" baseline="30000" dirty="0"/>
              <a:t>1</a:t>
            </a:r>
            <a:r>
              <a:rPr lang="en-US" b="1" dirty="0"/>
              <a:t>In those days when the number of disciples was increasing, the Grecian Jews among them complained against the Hebraic Jews because their widows were being overlooked in the daily distribution of food.  </a:t>
            </a:r>
            <a:r>
              <a:rPr lang="en-US" b="1" baseline="30000" dirty="0"/>
              <a:t>2</a:t>
            </a:r>
            <a:r>
              <a:rPr lang="en-US" b="1" dirty="0"/>
              <a:t>So the Twelve gathered all the disciples together and said, "It would not be right for us to neglect the ministry of the word of God in order to wait on tables.</a:t>
            </a:r>
            <a:br>
              <a:rPr lang="en-US" b="1" dirty="0"/>
            </a:br>
            <a:br>
              <a:rPr lang="en-US" b="1" dirty="0"/>
            </a:br>
            <a:r>
              <a:rPr lang="en-US" b="1" dirty="0"/>
              <a:t> </a:t>
            </a:r>
            <a:r>
              <a:rPr lang="en-US" b="1" baseline="30000" dirty="0"/>
              <a:t>3</a:t>
            </a:r>
            <a:r>
              <a:rPr lang="en-US" b="1" dirty="0"/>
              <a:t>Brothers, choose seven men from among you who are known to be full of the Spirit and wisdom. We will turn this responsibility over to them  </a:t>
            </a:r>
            <a:r>
              <a:rPr lang="en-US" b="1" baseline="30000" dirty="0"/>
              <a:t>4</a:t>
            </a:r>
            <a:r>
              <a:rPr lang="en-US" b="1" dirty="0"/>
              <a:t>and will give our attention to prayer and the ministry of the word."  </a:t>
            </a:r>
          </a:p>
          <a:p>
            <a:endParaRPr lang="en-US" b="1" baseline="30000" dirty="0"/>
          </a:p>
          <a:p>
            <a:r>
              <a:rPr lang="en-US" b="1" baseline="30000" dirty="0"/>
              <a:t>5</a:t>
            </a:r>
            <a:r>
              <a:rPr lang="en-US" b="1" dirty="0"/>
              <a:t>This proposal pleased the whole group. They chose Stephen, a man full of faith and of the Holy Spirit; also Philip, Procorus, Nicanor, Timon, Parmenas, and Nicolas from Antioch, a convert to Judaism. </a:t>
            </a:r>
            <a:r>
              <a:rPr lang="en-US" b="1" baseline="30000" dirty="0"/>
              <a:t>6</a:t>
            </a:r>
            <a:r>
              <a:rPr lang="en-US" b="1" dirty="0"/>
              <a:t>They presented these men to the apostles, who prayed and laid their hands on them.</a:t>
            </a:r>
          </a:p>
          <a:p>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9" name="TextBox 38"/>
          <p:cNvSpPr txBox="1"/>
          <p:nvPr/>
        </p:nvSpPr>
        <p:spPr>
          <a:xfrm>
            <a:off x="1524000" y="1138535"/>
            <a:ext cx="6096000" cy="461665"/>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sz="2400" b="1" dirty="0">
                <a:solidFill>
                  <a:srgbClr val="260FB1"/>
                </a:solidFill>
                <a:latin typeface="Arial Black" pitchFamily="34" charset="0"/>
                <a:cs typeface="Aharoni" pitchFamily="2" charset="-79"/>
              </a:rPr>
              <a:t>Biblical References: Titus 1:6-9</a:t>
            </a:r>
            <a:endParaRPr lang="en-US" sz="2400" b="1" dirty="0">
              <a:solidFill>
                <a:srgbClr val="260FB1"/>
              </a:solidFill>
            </a:endParaRPr>
          </a:p>
        </p:txBody>
      </p:sp>
      <p:sp>
        <p:nvSpPr>
          <p:cNvPr id="8" name="TextBox 7"/>
          <p:cNvSpPr txBox="1"/>
          <p:nvPr/>
        </p:nvSpPr>
        <p:spPr>
          <a:xfrm>
            <a:off x="304800" y="2057400"/>
            <a:ext cx="8534400" cy="3139321"/>
          </a:xfrm>
          <a:prstGeom prst="rect">
            <a:avLst/>
          </a:prstGeom>
          <a:noFill/>
        </p:spPr>
        <p:txBody>
          <a:bodyPr wrap="square" rtlCol="0">
            <a:spAutoFit/>
          </a:bodyPr>
          <a:lstStyle/>
          <a:p>
            <a:r>
              <a:rPr lang="en-US" b="1" baseline="30000" dirty="0"/>
              <a:t>6</a:t>
            </a:r>
            <a:r>
              <a:rPr lang="en-US" b="1" dirty="0"/>
              <a:t>An elder must be blameless, the husband of but one wife, a man whose children believe and are not open to the charge of being wild and disobedient. </a:t>
            </a:r>
          </a:p>
          <a:p>
            <a:endParaRPr lang="en-US" b="1" baseline="30000" dirty="0"/>
          </a:p>
          <a:p>
            <a:r>
              <a:rPr lang="en-US" b="1" baseline="30000" dirty="0"/>
              <a:t>7</a:t>
            </a:r>
            <a:r>
              <a:rPr lang="en-US" b="1" dirty="0"/>
              <a:t>Since an overseer</a:t>
            </a:r>
            <a:r>
              <a:rPr lang="en-US" b="1" baseline="30000" dirty="0"/>
              <a:t>[</a:t>
            </a:r>
            <a:r>
              <a:rPr lang="en-US" b="1" baseline="30000" dirty="0">
                <a:hlinkClick r:id="rId4" tooltip="See footnote a"/>
              </a:rPr>
              <a:t>a</a:t>
            </a:r>
            <a:r>
              <a:rPr lang="en-US" b="1" baseline="30000" dirty="0"/>
              <a:t>]</a:t>
            </a:r>
            <a:r>
              <a:rPr lang="en-US" b="1" dirty="0"/>
              <a:t> is entrusted with God's work, he must be blameless—not overbearing, not quick-tempered, not given to drunkenness, not violent, not pursuing dishonest gain. </a:t>
            </a:r>
          </a:p>
          <a:p>
            <a:endParaRPr lang="en-US" b="1" baseline="30000" dirty="0"/>
          </a:p>
          <a:p>
            <a:r>
              <a:rPr lang="en-US" b="1" baseline="30000" dirty="0"/>
              <a:t>8</a:t>
            </a:r>
            <a:r>
              <a:rPr lang="en-US" b="1" dirty="0"/>
              <a:t>Rather he must be hospitable, one who loves what is good, who is self-controlled, upright, holy and disciplined. </a:t>
            </a:r>
          </a:p>
          <a:p>
            <a:endParaRPr lang="en-US" b="1" baseline="30000" dirty="0"/>
          </a:p>
          <a:p>
            <a:r>
              <a:rPr lang="en-US" b="1" baseline="30000" dirty="0"/>
              <a:t>9</a:t>
            </a:r>
            <a:r>
              <a:rPr lang="en-US" b="1" dirty="0"/>
              <a:t>He must hold firmly to the trustworthy message as it has been taught, so that he can encourage others by sound doctrine and refute those who oppose it.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9" name="TextBox 38"/>
          <p:cNvSpPr txBox="1"/>
          <p:nvPr/>
        </p:nvSpPr>
        <p:spPr>
          <a:xfrm>
            <a:off x="1524000" y="1138535"/>
            <a:ext cx="6553200" cy="461665"/>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sz="2400" b="1" dirty="0">
                <a:solidFill>
                  <a:srgbClr val="260FB1"/>
                </a:solidFill>
                <a:latin typeface="Arial Black" pitchFamily="34" charset="0"/>
                <a:cs typeface="Aharoni" pitchFamily="2" charset="-79"/>
              </a:rPr>
              <a:t>Biblical References: 1 Timothy 3:1-16</a:t>
            </a:r>
            <a:endParaRPr lang="en-US" sz="2400" b="1" dirty="0">
              <a:solidFill>
                <a:srgbClr val="260FB1"/>
              </a:solidFill>
            </a:endParaRPr>
          </a:p>
        </p:txBody>
      </p:sp>
      <p:sp>
        <p:nvSpPr>
          <p:cNvPr id="8" name="TextBox 7"/>
          <p:cNvSpPr txBox="1"/>
          <p:nvPr/>
        </p:nvSpPr>
        <p:spPr>
          <a:xfrm>
            <a:off x="304800" y="1752600"/>
            <a:ext cx="8534400" cy="3693319"/>
          </a:xfrm>
          <a:prstGeom prst="rect">
            <a:avLst/>
          </a:prstGeom>
          <a:noFill/>
        </p:spPr>
        <p:txBody>
          <a:bodyPr wrap="square" rtlCol="0">
            <a:spAutoFit/>
          </a:bodyPr>
          <a:lstStyle/>
          <a:p>
            <a:r>
              <a:rPr lang="en-US" b="1" dirty="0"/>
              <a:t>“... </a:t>
            </a:r>
            <a:r>
              <a:rPr lang="en-US" b="1" baseline="30000" dirty="0"/>
              <a:t>2</a:t>
            </a:r>
            <a:r>
              <a:rPr lang="en-US" b="1" dirty="0"/>
              <a:t>Now the overseer must be above reproach, the husband of but one wife, temperate, self-controlled, respectable, hospitable, able to teach, </a:t>
            </a:r>
            <a:r>
              <a:rPr lang="en-US" b="1" baseline="30000" dirty="0"/>
              <a:t>3</a:t>
            </a:r>
            <a:r>
              <a:rPr lang="en-US" b="1" dirty="0"/>
              <a:t>not given to drunkenness, not violent but gentle, not quarrelsome, not a lover of money. </a:t>
            </a:r>
            <a:r>
              <a:rPr lang="en-US" b="1" baseline="30000" dirty="0"/>
              <a:t>4</a:t>
            </a:r>
            <a:r>
              <a:rPr lang="en-US" b="1" dirty="0"/>
              <a:t>He must manage his own family well and see that his children obey him with proper respect. </a:t>
            </a:r>
            <a:r>
              <a:rPr lang="en-US" b="1" baseline="30000" dirty="0"/>
              <a:t>5</a:t>
            </a:r>
            <a:r>
              <a:rPr lang="en-US" b="1" dirty="0"/>
              <a:t>(If anyone does not know how to manage his own family, how can he take care of God's church?) </a:t>
            </a:r>
            <a:r>
              <a:rPr lang="en-US" b="1" baseline="30000" dirty="0"/>
              <a:t>6</a:t>
            </a:r>
            <a:r>
              <a:rPr lang="en-US" b="1" dirty="0"/>
              <a:t>He must not be a recent convert, or he may become conceited and fall under the same judgment as the devil. </a:t>
            </a:r>
            <a:r>
              <a:rPr lang="en-US" b="1" baseline="30000" dirty="0"/>
              <a:t>7</a:t>
            </a:r>
            <a:r>
              <a:rPr lang="en-US" b="1" dirty="0"/>
              <a:t>He must also have a good reputation with outsiders, so that he will not fall into disgrace and into the devil's trap. </a:t>
            </a:r>
            <a:br>
              <a:rPr lang="en-US" b="1" dirty="0"/>
            </a:br>
            <a:br>
              <a:rPr lang="en-US" b="1" dirty="0"/>
            </a:br>
            <a:r>
              <a:rPr lang="en-US" b="1" dirty="0"/>
              <a:t> </a:t>
            </a:r>
            <a:r>
              <a:rPr lang="en-US" b="1" baseline="30000" dirty="0"/>
              <a:t>8</a:t>
            </a:r>
            <a:r>
              <a:rPr lang="en-US" b="1" dirty="0"/>
              <a:t>Deacons, likewise, are to be men worthy of respect, sincere, not indulging in much wine, and not pursuing dishonest gain. </a:t>
            </a:r>
            <a:r>
              <a:rPr lang="en-US" b="1" baseline="30000" dirty="0"/>
              <a:t>9</a:t>
            </a:r>
            <a:r>
              <a:rPr lang="en-US" b="1" dirty="0"/>
              <a:t>They must keep hold of the deep truths of the faith with a clear conscience. </a:t>
            </a:r>
            <a:r>
              <a:rPr lang="en-US" b="1" baseline="30000" dirty="0"/>
              <a:t>10</a:t>
            </a:r>
            <a:r>
              <a:rPr lang="en-US" b="1" dirty="0"/>
              <a:t>They must first be tested; and then if there is nothing against them, let them serve as deacons.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295400" y="304800"/>
            <a:ext cx="7543800" cy="838200"/>
          </a:xfrm>
        </p:spPr>
        <p:txBody>
          <a:bodyPr>
            <a:noAutofit/>
          </a:bodyPr>
          <a:lstStyle/>
          <a:p>
            <a:r>
              <a:rPr lang="en-US" sz="3200" b="1" dirty="0">
                <a:latin typeface="Impact" pitchFamily="34" charset="0"/>
              </a:rPr>
              <a:t>Spiritual Qualification of a Leader</a:t>
            </a:r>
          </a:p>
        </p:txBody>
      </p:sp>
      <p:pic>
        <p:nvPicPr>
          <p:cNvPr id="5" name="Picture 4" descr="EGI-LOGO.jpg"/>
          <p:cNvPicPr>
            <a:picLocks noChangeAspect="1"/>
          </p:cNvPicPr>
          <p:nvPr/>
        </p:nvPicPr>
        <p:blipFill>
          <a:blip r:embed="rId2" cstate="print"/>
          <a:stretch>
            <a:fillRect/>
          </a:stretch>
        </p:blipFill>
        <p:spPr>
          <a:xfrm>
            <a:off x="304800" y="304800"/>
            <a:ext cx="762000" cy="1193271"/>
          </a:xfrm>
          <a:prstGeom prst="rect">
            <a:avLst/>
          </a:prstGeom>
        </p:spPr>
      </p:pic>
      <p:pic>
        <p:nvPicPr>
          <p:cNvPr id="6" name="Picture 5" descr="FootBanner.jpg"/>
          <p:cNvPicPr>
            <a:picLocks noChangeAspect="1"/>
          </p:cNvPicPr>
          <p:nvPr/>
        </p:nvPicPr>
        <p:blipFill>
          <a:blip r:embed="rId3" cstate="print"/>
          <a:stretch>
            <a:fillRect/>
          </a:stretch>
        </p:blipFill>
        <p:spPr>
          <a:xfrm>
            <a:off x="0" y="6096000"/>
            <a:ext cx="9144000" cy="762000"/>
          </a:xfrm>
          <a:prstGeom prst="rect">
            <a:avLst/>
          </a:prstGeom>
        </p:spPr>
      </p:pic>
      <p:sp>
        <p:nvSpPr>
          <p:cNvPr id="10271" name="Rectangle 3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39" name="TextBox 38"/>
          <p:cNvSpPr txBox="1"/>
          <p:nvPr/>
        </p:nvSpPr>
        <p:spPr>
          <a:xfrm>
            <a:off x="1524000" y="1138535"/>
            <a:ext cx="6553200" cy="461665"/>
          </a:xfrm>
          <a:prstGeom prst="rect">
            <a:avLst/>
          </a:prstGeom>
          <a:noFill/>
          <a:effectLst>
            <a:glow rad="139700">
              <a:schemeClr val="accent1">
                <a:satMod val="175000"/>
                <a:alpha val="40000"/>
              </a:schemeClr>
            </a:glow>
          </a:effectLst>
          <a:scene3d>
            <a:camera prst="orthographicFront"/>
            <a:lightRig rig="threePt" dir="t"/>
          </a:scene3d>
          <a:sp3d>
            <a:bevelT w="114300" prst="artDeco"/>
          </a:sp3d>
        </p:spPr>
        <p:txBody>
          <a:bodyPr wrap="square" rtlCol="0">
            <a:spAutoFit/>
          </a:bodyPr>
          <a:lstStyle/>
          <a:p>
            <a:pPr algn="ctr"/>
            <a:r>
              <a:rPr lang="en-US" sz="2400" b="1" dirty="0">
                <a:solidFill>
                  <a:srgbClr val="260FB1"/>
                </a:solidFill>
                <a:latin typeface="Arial Black" pitchFamily="34" charset="0"/>
                <a:cs typeface="Aharoni" pitchFamily="2" charset="-79"/>
              </a:rPr>
              <a:t>Biblical References: 1 Peter 5:1-11</a:t>
            </a:r>
            <a:endParaRPr lang="en-US" sz="2400" b="1" dirty="0">
              <a:solidFill>
                <a:srgbClr val="260FB1"/>
              </a:solidFill>
            </a:endParaRPr>
          </a:p>
        </p:txBody>
      </p:sp>
      <p:sp>
        <p:nvSpPr>
          <p:cNvPr id="8" name="TextBox 7"/>
          <p:cNvSpPr txBox="1"/>
          <p:nvPr/>
        </p:nvSpPr>
        <p:spPr>
          <a:xfrm>
            <a:off x="304800" y="1752600"/>
            <a:ext cx="8534400" cy="3877985"/>
          </a:xfrm>
          <a:prstGeom prst="rect">
            <a:avLst/>
          </a:prstGeom>
          <a:noFill/>
        </p:spPr>
        <p:txBody>
          <a:bodyPr wrap="square" rtlCol="0">
            <a:spAutoFit/>
          </a:bodyPr>
          <a:lstStyle/>
          <a:p>
            <a:r>
              <a:rPr lang="en-US" b="1" baseline="30000" dirty="0"/>
              <a:t>1</a:t>
            </a:r>
            <a:r>
              <a:rPr lang="en-US" b="1" dirty="0"/>
              <a:t>To the elders among you, I appeal as a fellow elder, a witness of Christ's sufferings and one who also will share in the glory to be revealed: </a:t>
            </a:r>
          </a:p>
          <a:p>
            <a:endParaRPr lang="en-US" b="1" baseline="30000" dirty="0"/>
          </a:p>
          <a:p>
            <a:r>
              <a:rPr lang="en-US" b="1" baseline="30000" dirty="0"/>
              <a:t>2</a:t>
            </a:r>
            <a:r>
              <a:rPr lang="en-US" b="1" dirty="0"/>
              <a:t>Be shepherds of God's flock that is under your care, serving as overseers—not because you must, but because you are willing, as God wants you to be; not greedy for money, but eager to serve; </a:t>
            </a:r>
            <a:r>
              <a:rPr lang="en-US" b="1" baseline="30000" dirty="0"/>
              <a:t>3</a:t>
            </a:r>
            <a:r>
              <a:rPr lang="en-US" b="1" dirty="0"/>
              <a:t>not lording it over those entrusted to you, but being examples to the flock. </a:t>
            </a:r>
            <a:r>
              <a:rPr lang="en-US" b="1" baseline="30000" dirty="0"/>
              <a:t>4</a:t>
            </a:r>
            <a:r>
              <a:rPr lang="en-US" b="1" dirty="0"/>
              <a:t>And when the Chief Shepherd appears, you will receive the crown of glory that will never fade away. </a:t>
            </a:r>
          </a:p>
          <a:p>
            <a:endParaRPr lang="en-US" b="1" dirty="0"/>
          </a:p>
          <a:p>
            <a:endParaRPr lang="en-US" b="1" dirty="0"/>
          </a:p>
          <a:p>
            <a:r>
              <a:rPr lang="en-US" dirty="0"/>
              <a:t> </a:t>
            </a:r>
            <a:r>
              <a:rPr lang="en-US" b="1" baseline="30000" dirty="0"/>
              <a:t>8</a:t>
            </a:r>
            <a:r>
              <a:rPr lang="en-US" b="1" dirty="0"/>
              <a:t>Be self-controlled and alert. Your enemy the devil prowls around like a roaring lion looking for someone to devour. </a:t>
            </a:r>
            <a:r>
              <a:rPr lang="en-US" b="1" baseline="30000" dirty="0"/>
              <a:t>9</a:t>
            </a:r>
            <a:r>
              <a:rPr lang="en-US" b="1" dirty="0"/>
              <a:t>Resist him, standing firm in the faith, because you know that your brothers throughout the world are undergoing the same kind of sufferings.</a:t>
            </a:r>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blipFill>
          <a:blip xmlns:r="http://schemas.openxmlformats.org/officeDocument/2006/relationships" r:embed="rId2">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3">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12895</TotalTime>
  <Words>1743</Words>
  <Application>Microsoft Office PowerPoint</Application>
  <PresentationFormat>On-screen Show (4:3)</PresentationFormat>
  <Paragraphs>158</Paragraphs>
  <Slides>24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Arial</vt:lpstr>
      <vt:lpstr>Arial Black</vt:lpstr>
      <vt:lpstr>Franklin Gothic Book</vt:lpstr>
      <vt:lpstr>Franklin Gothic Medium</vt:lpstr>
      <vt:lpstr>Impact</vt:lpstr>
      <vt:lpstr>Times New Roman</vt:lpstr>
      <vt:lpstr>Wingdings</vt:lpstr>
      <vt:lpstr>Wingdings 2</vt:lpstr>
      <vt:lpstr>Trek</vt:lpstr>
      <vt:lpstr>Role of leadership</vt:lpstr>
      <vt:lpstr>          Role of Leadership</vt:lpstr>
      <vt:lpstr>  Role of leadership</vt:lpstr>
      <vt:lpstr>          Role of Leadership</vt:lpstr>
      <vt:lpstr>The Role Of Leadership</vt:lpstr>
      <vt:lpstr>Spiritual Qualification of a Leader</vt:lpstr>
      <vt:lpstr>Spiritual Qualification of a Leader</vt:lpstr>
      <vt:lpstr>Spiritual Qualification of a Leader</vt:lpstr>
      <vt:lpstr>Spiritual Qualification of a Leader</vt:lpstr>
      <vt:lpstr>Spiritual Qualification of a Leader</vt:lpstr>
      <vt:lpstr>Spiritual Qualification of a Leader</vt:lpstr>
      <vt:lpstr>Spiritual Qualification of a Leader</vt:lpstr>
      <vt:lpstr>Spiritual Qualification of a Leader</vt:lpstr>
      <vt:lpstr>Function of Leadership</vt:lpstr>
      <vt:lpstr>Successful  Leaders</vt:lpstr>
      <vt:lpstr>Successful  Leaders</vt:lpstr>
      <vt:lpstr>Successful  Leaders</vt:lpstr>
      <vt:lpstr>Successful  Leaders</vt:lpstr>
      <vt:lpstr>Successful  Leaders</vt:lpstr>
      <vt:lpstr>Leadership Strategy</vt:lpstr>
      <vt:lpstr>PowerPoint Presentation</vt:lpstr>
      <vt:lpstr>PowerPoint Presentation</vt:lpstr>
      <vt:lpstr>          Role of Leadership</vt:lpstr>
      <vt:lpstr>Role of leadership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athomas</dc:creator>
  <cp:lastModifiedBy>Jo Hughes</cp:lastModifiedBy>
  <cp:revision>250</cp:revision>
  <cp:lastPrinted>2020-07-07T21:05:42Z</cp:lastPrinted>
  <dcterms:created xsi:type="dcterms:W3CDTF">2009-07-22T00:00:56Z</dcterms:created>
  <dcterms:modified xsi:type="dcterms:W3CDTF">2020-07-08T16:03:40Z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TC300005141033</vt:lpwstr>
  </property>
</Properties>
</file>