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6"/>
  </p:notesMasterIdLst>
  <p:sldIdLst>
    <p:sldId id="256" r:id="rId2"/>
    <p:sldId id="292" r:id="rId3"/>
    <p:sldId id="294" r:id="rId4"/>
    <p:sldId id="257" r:id="rId5"/>
    <p:sldId id="275" r:id="rId6"/>
    <p:sldId id="287" r:id="rId7"/>
    <p:sldId id="288" r:id="rId8"/>
    <p:sldId id="289" r:id="rId9"/>
    <p:sldId id="290" r:id="rId10"/>
    <p:sldId id="291" r:id="rId11"/>
    <p:sldId id="274" r:id="rId12"/>
    <p:sldId id="269" r:id="rId13"/>
    <p:sldId id="293" r:id="rId14"/>
    <p:sldId id="265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FB1"/>
    <a:srgbClr val="9900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FF85A-C4B8-4CC9-8509-FFE4E712FDCF}" v="3" dt="2020-07-07T21:18:56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59" d="100"/>
          <a:sy n="59" d="100"/>
        </p:scale>
        <p:origin x="102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Hughes" userId="effa051925f1405f" providerId="LiveId" clId="{8D0FF85A-C4B8-4CC9-8509-FFE4E712FDCF}"/>
    <pc:docChg chg="addSld modSld">
      <pc:chgData name="Jo Hughes" userId="effa051925f1405f" providerId="LiveId" clId="{8D0FF85A-C4B8-4CC9-8509-FFE4E712FDCF}" dt="2020-07-07T21:23:39.676" v="71" actId="20577"/>
      <pc:docMkLst>
        <pc:docMk/>
      </pc:docMkLst>
      <pc:sldChg chg="modSp mod">
        <pc:chgData name="Jo Hughes" userId="effa051925f1405f" providerId="LiveId" clId="{8D0FF85A-C4B8-4CC9-8509-FFE4E712FDCF}" dt="2020-07-07T21:09:42.517" v="0" actId="255"/>
        <pc:sldMkLst>
          <pc:docMk/>
          <pc:sldMk cId="0" sldId="269"/>
        </pc:sldMkLst>
        <pc:spChg chg="mod">
          <ac:chgData name="Jo Hughes" userId="effa051925f1405f" providerId="LiveId" clId="{8D0FF85A-C4B8-4CC9-8509-FFE4E712FDCF}" dt="2020-07-07T21:09:42.517" v="0" actId="255"/>
          <ac:spMkLst>
            <pc:docMk/>
            <pc:sldMk cId="0" sldId="269"/>
            <ac:spMk id="12" creationId="{00000000-0000-0000-0000-000000000000}"/>
          </ac:spMkLst>
        </pc:spChg>
      </pc:sldChg>
      <pc:sldChg chg="modSp mod">
        <pc:chgData name="Jo Hughes" userId="effa051925f1405f" providerId="LiveId" clId="{8D0FF85A-C4B8-4CC9-8509-FFE4E712FDCF}" dt="2020-07-07T21:17:26.207" v="8" actId="20577"/>
        <pc:sldMkLst>
          <pc:docMk/>
          <pc:sldMk cId="1480731593" sldId="292"/>
        </pc:sldMkLst>
        <pc:spChg chg="mod">
          <ac:chgData name="Jo Hughes" userId="effa051925f1405f" providerId="LiveId" clId="{8D0FF85A-C4B8-4CC9-8509-FFE4E712FDCF}" dt="2020-07-07T21:17:26.207" v="8" actId="20577"/>
          <ac:spMkLst>
            <pc:docMk/>
            <pc:sldMk cId="1480731593" sldId="292"/>
            <ac:spMk id="14" creationId="{00000000-0000-0000-0000-000000000000}"/>
          </ac:spMkLst>
        </pc:spChg>
      </pc:sldChg>
      <pc:sldChg chg="modSp add mod">
        <pc:chgData name="Jo Hughes" userId="effa051925f1405f" providerId="LiveId" clId="{8D0FF85A-C4B8-4CC9-8509-FFE4E712FDCF}" dt="2020-07-07T21:23:39.676" v="71" actId="20577"/>
        <pc:sldMkLst>
          <pc:docMk/>
          <pc:sldMk cId="32163257" sldId="294"/>
        </pc:sldMkLst>
        <pc:spChg chg="mod">
          <ac:chgData name="Jo Hughes" userId="effa051925f1405f" providerId="LiveId" clId="{8D0FF85A-C4B8-4CC9-8509-FFE4E712FDCF}" dt="2020-07-07T21:23:39.676" v="71" actId="20577"/>
          <ac:spMkLst>
            <pc:docMk/>
            <pc:sldMk cId="32163257" sldId="294"/>
            <ac:spMk id="14" creationId="{00000000-0000-0000-0000-000000000000}"/>
          </ac:spMkLst>
        </pc:spChg>
      </pc:sldChg>
    </pc:docChg>
  </pc:docChgLst>
  <pc:docChgLst>
    <pc:chgData name="Jo Hughes" userId="effa051925f1405f" providerId="LiveId" clId="{EB2AB9D2-4759-4E9D-8DC2-650C587460F0}"/>
    <pc:docChg chg="undo custSel addSld modSld">
      <pc:chgData name="Jo Hughes" userId="effa051925f1405f" providerId="LiveId" clId="{EB2AB9D2-4759-4E9D-8DC2-650C587460F0}" dt="2020-06-12T20:44:12.664" v="149" actId="20577"/>
      <pc:docMkLst>
        <pc:docMk/>
      </pc:docMkLst>
      <pc:sldChg chg="modSp mod">
        <pc:chgData name="Jo Hughes" userId="effa051925f1405f" providerId="LiveId" clId="{EB2AB9D2-4759-4E9D-8DC2-650C587460F0}" dt="2020-06-12T20:44:12.664" v="149" actId="20577"/>
        <pc:sldMkLst>
          <pc:docMk/>
          <pc:sldMk cId="0" sldId="265"/>
        </pc:sldMkLst>
        <pc:spChg chg="mod">
          <ac:chgData name="Jo Hughes" userId="effa051925f1405f" providerId="LiveId" clId="{EB2AB9D2-4759-4E9D-8DC2-650C587460F0}" dt="2020-06-12T20:44:12.664" v="149" actId="20577"/>
          <ac:spMkLst>
            <pc:docMk/>
            <pc:sldMk cId="0" sldId="265"/>
            <ac:spMk id="9" creationId="{00000000-0000-0000-0000-000000000000}"/>
          </ac:spMkLst>
        </pc:spChg>
      </pc:sldChg>
      <pc:sldChg chg="delSp modSp mod">
        <pc:chgData name="Jo Hughes" userId="effa051925f1405f" providerId="LiveId" clId="{EB2AB9D2-4759-4E9D-8DC2-650C587460F0}" dt="2020-06-12T20:36:20.357" v="73" actId="1076"/>
        <pc:sldMkLst>
          <pc:docMk/>
          <pc:sldMk cId="0" sldId="269"/>
        </pc:sldMkLst>
        <pc:spChg chg="mod">
          <ac:chgData name="Jo Hughes" userId="effa051925f1405f" providerId="LiveId" clId="{EB2AB9D2-4759-4E9D-8DC2-650C587460F0}" dt="2020-06-12T20:33:45.774" v="63" actId="14100"/>
          <ac:spMkLst>
            <pc:docMk/>
            <pc:sldMk cId="0" sldId="269"/>
            <ac:spMk id="8" creationId="{00000000-0000-0000-0000-000000000000}"/>
          </ac:spMkLst>
        </pc:spChg>
        <pc:spChg chg="mod">
          <ac:chgData name="Jo Hughes" userId="effa051925f1405f" providerId="LiveId" clId="{EB2AB9D2-4759-4E9D-8DC2-650C587460F0}" dt="2020-06-12T20:36:20.357" v="73" actId="1076"/>
          <ac:spMkLst>
            <pc:docMk/>
            <pc:sldMk cId="0" sldId="269"/>
            <ac:spMk id="10" creationId="{00000000-0000-0000-0000-000000000000}"/>
          </ac:spMkLst>
        </pc:spChg>
        <pc:spChg chg="mod">
          <ac:chgData name="Jo Hughes" userId="effa051925f1405f" providerId="LiveId" clId="{EB2AB9D2-4759-4E9D-8DC2-650C587460F0}" dt="2020-06-12T20:35:38.835" v="70" actId="403"/>
          <ac:spMkLst>
            <pc:docMk/>
            <pc:sldMk cId="0" sldId="269"/>
            <ac:spMk id="12" creationId="{00000000-0000-0000-0000-000000000000}"/>
          </ac:spMkLst>
        </pc:spChg>
        <pc:picChg chg="mod">
          <ac:chgData name="Jo Hughes" userId="effa051925f1405f" providerId="LiveId" clId="{EB2AB9D2-4759-4E9D-8DC2-650C587460F0}" dt="2020-06-12T20:35:40.727" v="71" actId="1076"/>
          <ac:picMkLst>
            <pc:docMk/>
            <pc:sldMk cId="0" sldId="269"/>
            <ac:picMk id="6" creationId="{00000000-0000-0000-0000-000000000000}"/>
          </ac:picMkLst>
        </pc:picChg>
        <pc:picChg chg="del">
          <ac:chgData name="Jo Hughes" userId="effa051925f1405f" providerId="LiveId" clId="{EB2AB9D2-4759-4E9D-8DC2-650C587460F0}" dt="2020-06-12T20:33:11.978" v="58" actId="478"/>
          <ac:picMkLst>
            <pc:docMk/>
            <pc:sldMk cId="0" sldId="269"/>
            <ac:picMk id="9" creationId="{00000000-0000-0000-0000-000000000000}"/>
          </ac:picMkLst>
        </pc:picChg>
      </pc:sldChg>
      <pc:sldChg chg="modSp mod">
        <pc:chgData name="Jo Hughes" userId="effa051925f1405f" providerId="LiveId" clId="{EB2AB9D2-4759-4E9D-8DC2-650C587460F0}" dt="2020-06-02T20:01:55.196" v="7" actId="20577"/>
        <pc:sldMkLst>
          <pc:docMk/>
          <pc:sldMk cId="0" sldId="287"/>
        </pc:sldMkLst>
        <pc:spChg chg="mod">
          <ac:chgData name="Jo Hughes" userId="effa051925f1405f" providerId="LiveId" clId="{EB2AB9D2-4759-4E9D-8DC2-650C587460F0}" dt="2020-06-02T20:01:55.196" v="7" actId="20577"/>
          <ac:spMkLst>
            <pc:docMk/>
            <pc:sldMk cId="0" sldId="287"/>
            <ac:spMk id="13" creationId="{00000000-0000-0000-0000-000000000000}"/>
          </ac:spMkLst>
        </pc:spChg>
        <pc:spChg chg="mod">
          <ac:chgData name="Jo Hughes" userId="effa051925f1405f" providerId="LiveId" clId="{EB2AB9D2-4759-4E9D-8DC2-650C587460F0}" dt="2020-06-02T20:00:58.868" v="1" actId="403"/>
          <ac:spMkLst>
            <pc:docMk/>
            <pc:sldMk cId="0" sldId="287"/>
            <ac:spMk id="14" creationId="{00000000-0000-0000-0000-000000000000}"/>
          </ac:spMkLst>
        </pc:spChg>
      </pc:sldChg>
      <pc:sldChg chg="modSp mod">
        <pc:chgData name="Jo Hughes" userId="effa051925f1405f" providerId="LiveId" clId="{EB2AB9D2-4759-4E9D-8DC2-650C587460F0}" dt="2020-06-02T20:02:50.636" v="16" actId="14100"/>
        <pc:sldMkLst>
          <pc:docMk/>
          <pc:sldMk cId="0" sldId="288"/>
        </pc:sldMkLst>
        <pc:spChg chg="mod">
          <ac:chgData name="Jo Hughes" userId="effa051925f1405f" providerId="LiveId" clId="{EB2AB9D2-4759-4E9D-8DC2-650C587460F0}" dt="2020-06-02T20:02:27.591" v="12" actId="14100"/>
          <ac:spMkLst>
            <pc:docMk/>
            <pc:sldMk cId="0" sldId="288"/>
            <ac:spMk id="13" creationId="{00000000-0000-0000-0000-000000000000}"/>
          </ac:spMkLst>
        </pc:spChg>
        <pc:spChg chg="mod">
          <ac:chgData name="Jo Hughes" userId="effa051925f1405f" providerId="LiveId" clId="{EB2AB9D2-4759-4E9D-8DC2-650C587460F0}" dt="2020-06-02T20:02:50.636" v="16" actId="14100"/>
          <ac:spMkLst>
            <pc:docMk/>
            <pc:sldMk cId="0" sldId="288"/>
            <ac:spMk id="14" creationId="{00000000-0000-0000-0000-000000000000}"/>
          </ac:spMkLst>
        </pc:spChg>
      </pc:sldChg>
      <pc:sldChg chg="modSp mod">
        <pc:chgData name="Jo Hughes" userId="effa051925f1405f" providerId="LiveId" clId="{EB2AB9D2-4759-4E9D-8DC2-650C587460F0}" dt="2020-06-02T20:08:21.570" v="55" actId="20577"/>
        <pc:sldMkLst>
          <pc:docMk/>
          <pc:sldMk cId="0" sldId="289"/>
        </pc:sldMkLst>
        <pc:spChg chg="mod">
          <ac:chgData name="Jo Hughes" userId="effa051925f1405f" providerId="LiveId" clId="{EB2AB9D2-4759-4E9D-8DC2-650C587460F0}" dt="2020-06-02T20:08:21.570" v="55" actId="20577"/>
          <ac:spMkLst>
            <pc:docMk/>
            <pc:sldMk cId="0" sldId="289"/>
            <ac:spMk id="13" creationId="{00000000-0000-0000-0000-000000000000}"/>
          </ac:spMkLst>
        </pc:spChg>
        <pc:spChg chg="mod">
          <ac:chgData name="Jo Hughes" userId="effa051925f1405f" providerId="LiveId" clId="{EB2AB9D2-4759-4E9D-8DC2-650C587460F0}" dt="2020-06-02T20:05:58.141" v="32" actId="403"/>
          <ac:spMkLst>
            <pc:docMk/>
            <pc:sldMk cId="0" sldId="289"/>
            <ac:spMk id="14" creationId="{00000000-0000-0000-0000-000000000000}"/>
          </ac:spMkLst>
        </pc:spChg>
        <pc:picChg chg="mod">
          <ac:chgData name="Jo Hughes" userId="effa051925f1405f" providerId="LiveId" clId="{EB2AB9D2-4759-4E9D-8DC2-650C587460F0}" dt="2020-06-02T20:04:43.321" v="26" actId="1076"/>
          <ac:picMkLst>
            <pc:docMk/>
            <pc:sldMk cId="0" sldId="289"/>
            <ac:picMk id="5122" creationId="{00000000-0000-0000-0000-000000000000}"/>
          </ac:picMkLst>
        </pc:picChg>
      </pc:sldChg>
      <pc:sldChg chg="modSp mod">
        <pc:chgData name="Jo Hughes" userId="effa051925f1405f" providerId="LiveId" clId="{EB2AB9D2-4759-4E9D-8DC2-650C587460F0}" dt="2020-06-02T20:07:55.399" v="48" actId="403"/>
        <pc:sldMkLst>
          <pc:docMk/>
          <pc:sldMk cId="0" sldId="290"/>
        </pc:sldMkLst>
        <pc:spChg chg="mod">
          <ac:chgData name="Jo Hughes" userId="effa051925f1405f" providerId="LiveId" clId="{EB2AB9D2-4759-4E9D-8DC2-650C587460F0}" dt="2020-06-02T20:06:43.018" v="39" actId="20577"/>
          <ac:spMkLst>
            <pc:docMk/>
            <pc:sldMk cId="0" sldId="290"/>
            <ac:spMk id="13" creationId="{00000000-0000-0000-0000-000000000000}"/>
          </ac:spMkLst>
        </pc:spChg>
        <pc:spChg chg="mod">
          <ac:chgData name="Jo Hughes" userId="effa051925f1405f" providerId="LiveId" clId="{EB2AB9D2-4759-4E9D-8DC2-650C587460F0}" dt="2020-06-02T20:07:55.399" v="48" actId="403"/>
          <ac:spMkLst>
            <pc:docMk/>
            <pc:sldMk cId="0" sldId="290"/>
            <ac:spMk id="14" creationId="{00000000-0000-0000-0000-000000000000}"/>
          </ac:spMkLst>
        </pc:spChg>
      </pc:sldChg>
      <pc:sldChg chg="modSp mod">
        <pc:chgData name="Jo Hughes" userId="effa051925f1405f" providerId="LiveId" clId="{EB2AB9D2-4759-4E9D-8DC2-650C587460F0}" dt="2020-06-02T20:10:46.432" v="57"/>
        <pc:sldMkLst>
          <pc:docMk/>
          <pc:sldMk cId="1480731593" sldId="292"/>
        </pc:sldMkLst>
        <pc:spChg chg="mod">
          <ac:chgData name="Jo Hughes" userId="effa051925f1405f" providerId="LiveId" clId="{EB2AB9D2-4759-4E9D-8DC2-650C587460F0}" dt="2020-06-02T20:10:46.432" v="57"/>
          <ac:spMkLst>
            <pc:docMk/>
            <pc:sldMk cId="1480731593" sldId="292"/>
            <ac:spMk id="4" creationId="{00000000-0000-0000-0000-000000000000}"/>
          </ac:spMkLst>
        </pc:spChg>
      </pc:sldChg>
      <pc:sldChg chg="delSp modSp add mod">
        <pc:chgData name="Jo Hughes" userId="effa051925f1405f" providerId="LiveId" clId="{EB2AB9D2-4759-4E9D-8DC2-650C587460F0}" dt="2020-06-12T20:39:41.271" v="112" actId="14100"/>
        <pc:sldMkLst>
          <pc:docMk/>
          <pc:sldMk cId="3477916788" sldId="293"/>
        </pc:sldMkLst>
        <pc:spChg chg="mod">
          <ac:chgData name="Jo Hughes" userId="effa051925f1405f" providerId="LiveId" clId="{EB2AB9D2-4759-4E9D-8DC2-650C587460F0}" dt="2020-06-12T20:39:41.271" v="112" actId="14100"/>
          <ac:spMkLst>
            <pc:docMk/>
            <pc:sldMk cId="3477916788" sldId="293"/>
            <ac:spMk id="8" creationId="{00000000-0000-0000-0000-000000000000}"/>
          </ac:spMkLst>
        </pc:spChg>
        <pc:spChg chg="del mod">
          <ac:chgData name="Jo Hughes" userId="effa051925f1405f" providerId="LiveId" clId="{EB2AB9D2-4759-4E9D-8DC2-650C587460F0}" dt="2020-06-12T20:37:05.159" v="76" actId="478"/>
          <ac:spMkLst>
            <pc:docMk/>
            <pc:sldMk cId="3477916788" sldId="293"/>
            <ac:spMk id="10" creationId="{00000000-0000-0000-0000-000000000000}"/>
          </ac:spMkLst>
        </pc:spChg>
        <pc:spChg chg="del mod">
          <ac:chgData name="Jo Hughes" userId="effa051925f1405f" providerId="LiveId" clId="{EB2AB9D2-4759-4E9D-8DC2-650C587460F0}" dt="2020-06-12T20:37:11.189" v="78" actId="478"/>
          <ac:spMkLst>
            <pc:docMk/>
            <pc:sldMk cId="3477916788" sldId="293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6B02D-9364-4DE4-8B0B-45A75C2FDFF5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D3744-0BD6-4980-ACEC-9997588A6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6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D3744-0BD6-4980-ACEC-9997588A6C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5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D3744-0BD6-4980-ACEC-9997588A6C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7/1/2020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acilitators-Guide_HD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76399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pic>
        <p:nvPicPr>
          <p:cNvPr id="7" name="Picture 6" descr="EGI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2881312"/>
            <a:ext cx="1858199" cy="29098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14800" y="2438400"/>
            <a:ext cx="2514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Session- 4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1959114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Facilitator’s Training Seminar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2667000" y="3581400"/>
            <a:ext cx="5638800" cy="914400"/>
          </a:xfrm>
        </p:spPr>
        <p:txBody>
          <a:bodyPr/>
          <a:lstStyle/>
          <a:p>
            <a:r>
              <a:rPr lang="en-US" b="1" dirty="0">
                <a:solidFill>
                  <a:srgbClr val="260FB1"/>
                </a:solidFill>
              </a:rPr>
              <a:t>Church Growth Model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Church Growth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"/>
            <a:ext cx="485775" cy="600075"/>
          </a:xfrm>
          <a:prstGeom prst="rect">
            <a:avLst/>
          </a:prstGeom>
          <a:noFill/>
        </p:spPr>
      </p:pic>
      <p:grpSp>
        <p:nvGrpSpPr>
          <p:cNvPr id="7169" name="Group 1"/>
          <p:cNvGrpSpPr>
            <a:grpSpLocks noChangeAspect="1"/>
          </p:cNvGrpSpPr>
          <p:nvPr/>
        </p:nvGrpSpPr>
        <p:grpSpPr bwMode="auto">
          <a:xfrm>
            <a:off x="990600" y="1600200"/>
            <a:ext cx="6934200" cy="3956050"/>
            <a:chOff x="1172" y="4450"/>
            <a:chExt cx="8880" cy="6230"/>
          </a:xfrm>
        </p:grpSpPr>
        <p:sp>
          <p:nvSpPr>
            <p:cNvPr id="7176" name="AutoShape 8"/>
            <p:cNvSpPr>
              <a:spLocks noChangeAspect="1" noChangeArrowheads="1" noTextEdit="1"/>
            </p:cNvSpPr>
            <p:nvPr/>
          </p:nvSpPr>
          <p:spPr bwMode="auto">
            <a:xfrm>
              <a:off x="1172" y="4450"/>
              <a:ext cx="8880" cy="623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1952" y="4650"/>
              <a:ext cx="7781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4638" algn="l"/>
                  <a:tab pos="4000500" algn="r"/>
                </a:tabLst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260FB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Jesus is the same yesterday, today and forever. 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260FB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260FB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(Hebrews 13:8)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260FB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1752" y="6350"/>
              <a:ext cx="3500" cy="1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4638" algn="l"/>
                  <a:tab pos="549275" algn="l"/>
                  <a:tab pos="822325" algn="l"/>
                </a:tabLs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Jesus is the Alpha,</a:t>
              </a:r>
              <a:b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the Beginning</a:t>
              </a:r>
              <a:b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(John 1:1)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auto">
            <a:xfrm>
              <a:off x="7042" y="8436"/>
              <a:ext cx="1220" cy="1054"/>
            </a:xfrm>
            <a:custGeom>
              <a:avLst/>
              <a:gdLst/>
              <a:ahLst/>
              <a:cxnLst>
                <a:cxn ang="0">
                  <a:pos x="322" y="730"/>
                </a:cxn>
                <a:cxn ang="0">
                  <a:pos x="248" y="676"/>
                </a:cxn>
                <a:cxn ang="0">
                  <a:pos x="173" y="502"/>
                </a:cxn>
                <a:cxn ang="0">
                  <a:pos x="174" y="309"/>
                </a:cxn>
                <a:cxn ang="0">
                  <a:pos x="210" y="198"/>
                </a:cxn>
                <a:cxn ang="0">
                  <a:pos x="265" y="123"/>
                </a:cxn>
                <a:cxn ang="0">
                  <a:pos x="329" y="79"/>
                </a:cxn>
                <a:cxn ang="0">
                  <a:pos x="389" y="58"/>
                </a:cxn>
                <a:cxn ang="0">
                  <a:pos x="437" y="55"/>
                </a:cxn>
                <a:cxn ang="0">
                  <a:pos x="496" y="65"/>
                </a:cxn>
                <a:cxn ang="0">
                  <a:pos x="561" y="96"/>
                </a:cxn>
                <a:cxn ang="0">
                  <a:pos x="625" y="159"/>
                </a:cxn>
                <a:cxn ang="0">
                  <a:pos x="671" y="262"/>
                </a:cxn>
                <a:cxn ang="0">
                  <a:pos x="689" y="416"/>
                </a:cxn>
                <a:cxn ang="0">
                  <a:pos x="637" y="646"/>
                </a:cxn>
                <a:cxn ang="0">
                  <a:pos x="552" y="727"/>
                </a:cxn>
                <a:cxn ang="0">
                  <a:pos x="511" y="951"/>
                </a:cxn>
                <a:cxn ang="0">
                  <a:pos x="822" y="702"/>
                </a:cxn>
                <a:cxn ang="0">
                  <a:pos x="821" y="745"/>
                </a:cxn>
                <a:cxn ang="0">
                  <a:pos x="796" y="815"/>
                </a:cxn>
                <a:cxn ang="0">
                  <a:pos x="738" y="836"/>
                </a:cxn>
                <a:cxn ang="0">
                  <a:pos x="690" y="836"/>
                </a:cxn>
                <a:cxn ang="0">
                  <a:pos x="643" y="836"/>
                </a:cxn>
                <a:cxn ang="0">
                  <a:pos x="602" y="836"/>
                </a:cxn>
                <a:cxn ang="0">
                  <a:pos x="573" y="836"/>
                </a:cxn>
                <a:cxn ang="0">
                  <a:pos x="561" y="836"/>
                </a:cxn>
                <a:cxn ang="0">
                  <a:pos x="589" y="793"/>
                </a:cxn>
                <a:cxn ang="0">
                  <a:pos x="637" y="771"/>
                </a:cxn>
                <a:cxn ang="0">
                  <a:pos x="704" y="724"/>
                </a:cxn>
                <a:cxn ang="0">
                  <a:pos x="771" y="641"/>
                </a:cxn>
                <a:cxn ang="0">
                  <a:pos x="819" y="517"/>
                </a:cxn>
                <a:cxn ang="0">
                  <a:pos x="826" y="347"/>
                </a:cxn>
                <a:cxn ang="0">
                  <a:pos x="784" y="205"/>
                </a:cxn>
                <a:cxn ang="0">
                  <a:pos x="705" y="106"/>
                </a:cxn>
                <a:cxn ang="0">
                  <a:pos x="608" y="42"/>
                </a:cxn>
                <a:cxn ang="0">
                  <a:pos x="510" y="9"/>
                </a:cxn>
                <a:cxn ang="0">
                  <a:pos x="427" y="0"/>
                </a:cxn>
                <a:cxn ang="0">
                  <a:pos x="344" y="9"/>
                </a:cxn>
                <a:cxn ang="0">
                  <a:pos x="247" y="43"/>
                </a:cxn>
                <a:cxn ang="0">
                  <a:pos x="151" y="107"/>
                </a:cxn>
                <a:cxn ang="0">
                  <a:pos x="75" y="209"/>
                </a:cxn>
                <a:cxn ang="0">
                  <a:pos x="34" y="357"/>
                </a:cxn>
                <a:cxn ang="0">
                  <a:pos x="41" y="524"/>
                </a:cxn>
                <a:cxn ang="0">
                  <a:pos x="88" y="643"/>
                </a:cxn>
                <a:cxn ang="0">
                  <a:pos x="154" y="723"/>
                </a:cxn>
                <a:cxn ang="0">
                  <a:pos x="219" y="769"/>
                </a:cxn>
                <a:cxn ang="0">
                  <a:pos x="267" y="788"/>
                </a:cxn>
                <a:cxn ang="0">
                  <a:pos x="290" y="831"/>
                </a:cxn>
                <a:cxn ang="0">
                  <a:pos x="73" y="825"/>
                </a:cxn>
                <a:cxn ang="0">
                  <a:pos x="46" y="790"/>
                </a:cxn>
                <a:cxn ang="0">
                  <a:pos x="30" y="707"/>
                </a:cxn>
                <a:cxn ang="0">
                  <a:pos x="341" y="946"/>
                </a:cxn>
              </a:cxnLst>
              <a:rect l="0" t="0" r="r" b="b"/>
              <a:pathLst>
                <a:path w="847" h="951">
                  <a:moveTo>
                    <a:pt x="341" y="946"/>
                  </a:moveTo>
                  <a:lnTo>
                    <a:pt x="329" y="732"/>
                  </a:lnTo>
                  <a:lnTo>
                    <a:pt x="322" y="730"/>
                  </a:lnTo>
                  <a:lnTo>
                    <a:pt x="303" y="722"/>
                  </a:lnTo>
                  <a:lnTo>
                    <a:pt x="277" y="704"/>
                  </a:lnTo>
                  <a:lnTo>
                    <a:pt x="248" y="676"/>
                  </a:lnTo>
                  <a:lnTo>
                    <a:pt x="218" y="635"/>
                  </a:lnTo>
                  <a:lnTo>
                    <a:pt x="192" y="578"/>
                  </a:lnTo>
                  <a:lnTo>
                    <a:pt x="173" y="502"/>
                  </a:lnTo>
                  <a:lnTo>
                    <a:pt x="166" y="406"/>
                  </a:lnTo>
                  <a:lnTo>
                    <a:pt x="169" y="355"/>
                  </a:lnTo>
                  <a:lnTo>
                    <a:pt x="174" y="309"/>
                  </a:lnTo>
                  <a:lnTo>
                    <a:pt x="184" y="268"/>
                  </a:lnTo>
                  <a:lnTo>
                    <a:pt x="195" y="231"/>
                  </a:lnTo>
                  <a:lnTo>
                    <a:pt x="210" y="198"/>
                  </a:lnTo>
                  <a:lnTo>
                    <a:pt x="227" y="170"/>
                  </a:lnTo>
                  <a:lnTo>
                    <a:pt x="246" y="145"/>
                  </a:lnTo>
                  <a:lnTo>
                    <a:pt x="265" y="123"/>
                  </a:lnTo>
                  <a:lnTo>
                    <a:pt x="286" y="106"/>
                  </a:lnTo>
                  <a:lnTo>
                    <a:pt x="307" y="91"/>
                  </a:lnTo>
                  <a:lnTo>
                    <a:pt x="329" y="79"/>
                  </a:lnTo>
                  <a:lnTo>
                    <a:pt x="349" y="70"/>
                  </a:lnTo>
                  <a:lnTo>
                    <a:pt x="370" y="63"/>
                  </a:lnTo>
                  <a:lnTo>
                    <a:pt x="389" y="58"/>
                  </a:lnTo>
                  <a:lnTo>
                    <a:pt x="406" y="56"/>
                  </a:lnTo>
                  <a:lnTo>
                    <a:pt x="422" y="55"/>
                  </a:lnTo>
                  <a:lnTo>
                    <a:pt x="437" y="55"/>
                  </a:lnTo>
                  <a:lnTo>
                    <a:pt x="455" y="57"/>
                  </a:lnTo>
                  <a:lnTo>
                    <a:pt x="475" y="61"/>
                  </a:lnTo>
                  <a:lnTo>
                    <a:pt x="496" y="65"/>
                  </a:lnTo>
                  <a:lnTo>
                    <a:pt x="518" y="73"/>
                  </a:lnTo>
                  <a:lnTo>
                    <a:pt x="540" y="84"/>
                  </a:lnTo>
                  <a:lnTo>
                    <a:pt x="561" y="96"/>
                  </a:lnTo>
                  <a:lnTo>
                    <a:pt x="583" y="114"/>
                  </a:lnTo>
                  <a:lnTo>
                    <a:pt x="605" y="134"/>
                  </a:lnTo>
                  <a:lnTo>
                    <a:pt x="625" y="159"/>
                  </a:lnTo>
                  <a:lnTo>
                    <a:pt x="642" y="188"/>
                  </a:lnTo>
                  <a:lnTo>
                    <a:pt x="658" y="223"/>
                  </a:lnTo>
                  <a:lnTo>
                    <a:pt x="671" y="262"/>
                  </a:lnTo>
                  <a:lnTo>
                    <a:pt x="681" y="307"/>
                  </a:lnTo>
                  <a:lnTo>
                    <a:pt x="687" y="359"/>
                  </a:lnTo>
                  <a:lnTo>
                    <a:pt x="689" y="416"/>
                  </a:lnTo>
                  <a:lnTo>
                    <a:pt x="682" y="513"/>
                  </a:lnTo>
                  <a:lnTo>
                    <a:pt x="664" y="589"/>
                  </a:lnTo>
                  <a:lnTo>
                    <a:pt x="637" y="646"/>
                  </a:lnTo>
                  <a:lnTo>
                    <a:pt x="609" y="685"/>
                  </a:lnTo>
                  <a:lnTo>
                    <a:pt x="579" y="711"/>
                  </a:lnTo>
                  <a:lnTo>
                    <a:pt x="552" y="727"/>
                  </a:lnTo>
                  <a:lnTo>
                    <a:pt x="534" y="734"/>
                  </a:lnTo>
                  <a:lnTo>
                    <a:pt x="527" y="737"/>
                  </a:lnTo>
                  <a:lnTo>
                    <a:pt x="511" y="951"/>
                  </a:lnTo>
                  <a:lnTo>
                    <a:pt x="847" y="951"/>
                  </a:lnTo>
                  <a:lnTo>
                    <a:pt x="847" y="702"/>
                  </a:lnTo>
                  <a:lnTo>
                    <a:pt x="822" y="702"/>
                  </a:lnTo>
                  <a:lnTo>
                    <a:pt x="822" y="708"/>
                  </a:lnTo>
                  <a:lnTo>
                    <a:pt x="822" y="723"/>
                  </a:lnTo>
                  <a:lnTo>
                    <a:pt x="821" y="745"/>
                  </a:lnTo>
                  <a:lnTo>
                    <a:pt x="816" y="769"/>
                  </a:lnTo>
                  <a:lnTo>
                    <a:pt x="808" y="793"/>
                  </a:lnTo>
                  <a:lnTo>
                    <a:pt x="796" y="815"/>
                  </a:lnTo>
                  <a:lnTo>
                    <a:pt x="778" y="830"/>
                  </a:lnTo>
                  <a:lnTo>
                    <a:pt x="753" y="836"/>
                  </a:lnTo>
                  <a:lnTo>
                    <a:pt x="738" y="836"/>
                  </a:lnTo>
                  <a:lnTo>
                    <a:pt x="723" y="836"/>
                  </a:lnTo>
                  <a:lnTo>
                    <a:pt x="707" y="836"/>
                  </a:lnTo>
                  <a:lnTo>
                    <a:pt x="690" y="836"/>
                  </a:lnTo>
                  <a:lnTo>
                    <a:pt x="674" y="836"/>
                  </a:lnTo>
                  <a:lnTo>
                    <a:pt x="658" y="836"/>
                  </a:lnTo>
                  <a:lnTo>
                    <a:pt x="643" y="836"/>
                  </a:lnTo>
                  <a:lnTo>
                    <a:pt x="628" y="836"/>
                  </a:lnTo>
                  <a:lnTo>
                    <a:pt x="614" y="836"/>
                  </a:lnTo>
                  <a:lnTo>
                    <a:pt x="602" y="836"/>
                  </a:lnTo>
                  <a:lnTo>
                    <a:pt x="590" y="836"/>
                  </a:lnTo>
                  <a:lnTo>
                    <a:pt x="581" y="836"/>
                  </a:lnTo>
                  <a:lnTo>
                    <a:pt x="573" y="836"/>
                  </a:lnTo>
                  <a:lnTo>
                    <a:pt x="566" y="836"/>
                  </a:lnTo>
                  <a:lnTo>
                    <a:pt x="563" y="836"/>
                  </a:lnTo>
                  <a:lnTo>
                    <a:pt x="561" y="836"/>
                  </a:lnTo>
                  <a:lnTo>
                    <a:pt x="579" y="796"/>
                  </a:lnTo>
                  <a:lnTo>
                    <a:pt x="581" y="795"/>
                  </a:lnTo>
                  <a:lnTo>
                    <a:pt x="589" y="793"/>
                  </a:lnTo>
                  <a:lnTo>
                    <a:pt x="602" y="788"/>
                  </a:lnTo>
                  <a:lnTo>
                    <a:pt x="618" y="782"/>
                  </a:lnTo>
                  <a:lnTo>
                    <a:pt x="637" y="771"/>
                  </a:lnTo>
                  <a:lnTo>
                    <a:pt x="658" y="758"/>
                  </a:lnTo>
                  <a:lnTo>
                    <a:pt x="681" y="744"/>
                  </a:lnTo>
                  <a:lnTo>
                    <a:pt x="704" y="724"/>
                  </a:lnTo>
                  <a:lnTo>
                    <a:pt x="727" y="700"/>
                  </a:lnTo>
                  <a:lnTo>
                    <a:pt x="750" y="673"/>
                  </a:lnTo>
                  <a:lnTo>
                    <a:pt x="771" y="641"/>
                  </a:lnTo>
                  <a:lnTo>
                    <a:pt x="791" y="604"/>
                  </a:lnTo>
                  <a:lnTo>
                    <a:pt x="807" y="563"/>
                  </a:lnTo>
                  <a:lnTo>
                    <a:pt x="819" y="517"/>
                  </a:lnTo>
                  <a:lnTo>
                    <a:pt x="828" y="464"/>
                  </a:lnTo>
                  <a:lnTo>
                    <a:pt x="830" y="406"/>
                  </a:lnTo>
                  <a:lnTo>
                    <a:pt x="826" y="347"/>
                  </a:lnTo>
                  <a:lnTo>
                    <a:pt x="817" y="296"/>
                  </a:lnTo>
                  <a:lnTo>
                    <a:pt x="803" y="247"/>
                  </a:lnTo>
                  <a:lnTo>
                    <a:pt x="784" y="205"/>
                  </a:lnTo>
                  <a:lnTo>
                    <a:pt x="761" y="168"/>
                  </a:lnTo>
                  <a:lnTo>
                    <a:pt x="734" y="134"/>
                  </a:lnTo>
                  <a:lnTo>
                    <a:pt x="705" y="106"/>
                  </a:lnTo>
                  <a:lnTo>
                    <a:pt x="674" y="80"/>
                  </a:lnTo>
                  <a:lnTo>
                    <a:pt x="641" y="59"/>
                  </a:lnTo>
                  <a:lnTo>
                    <a:pt x="608" y="42"/>
                  </a:lnTo>
                  <a:lnTo>
                    <a:pt x="574" y="28"/>
                  </a:lnTo>
                  <a:lnTo>
                    <a:pt x="541" y="17"/>
                  </a:lnTo>
                  <a:lnTo>
                    <a:pt x="510" y="9"/>
                  </a:lnTo>
                  <a:lnTo>
                    <a:pt x="478" y="4"/>
                  </a:lnTo>
                  <a:lnTo>
                    <a:pt x="451" y="1"/>
                  </a:lnTo>
                  <a:lnTo>
                    <a:pt x="427" y="0"/>
                  </a:lnTo>
                  <a:lnTo>
                    <a:pt x="401" y="1"/>
                  </a:lnTo>
                  <a:lnTo>
                    <a:pt x="374" y="4"/>
                  </a:lnTo>
                  <a:lnTo>
                    <a:pt x="344" y="9"/>
                  </a:lnTo>
                  <a:lnTo>
                    <a:pt x="313" y="17"/>
                  </a:lnTo>
                  <a:lnTo>
                    <a:pt x="279" y="28"/>
                  </a:lnTo>
                  <a:lnTo>
                    <a:pt x="247" y="43"/>
                  </a:lnTo>
                  <a:lnTo>
                    <a:pt x="214" y="61"/>
                  </a:lnTo>
                  <a:lnTo>
                    <a:pt x="182" y="81"/>
                  </a:lnTo>
                  <a:lnTo>
                    <a:pt x="151" y="107"/>
                  </a:lnTo>
                  <a:lnTo>
                    <a:pt x="122" y="137"/>
                  </a:lnTo>
                  <a:lnTo>
                    <a:pt x="97" y="171"/>
                  </a:lnTo>
                  <a:lnTo>
                    <a:pt x="75" y="209"/>
                  </a:lnTo>
                  <a:lnTo>
                    <a:pt x="56" y="253"/>
                  </a:lnTo>
                  <a:lnTo>
                    <a:pt x="42" y="302"/>
                  </a:lnTo>
                  <a:lnTo>
                    <a:pt x="34" y="357"/>
                  </a:lnTo>
                  <a:lnTo>
                    <a:pt x="30" y="416"/>
                  </a:lnTo>
                  <a:lnTo>
                    <a:pt x="33" y="473"/>
                  </a:lnTo>
                  <a:lnTo>
                    <a:pt x="41" y="524"/>
                  </a:lnTo>
                  <a:lnTo>
                    <a:pt x="53" y="568"/>
                  </a:lnTo>
                  <a:lnTo>
                    <a:pt x="68" y="609"/>
                  </a:lnTo>
                  <a:lnTo>
                    <a:pt x="88" y="643"/>
                  </a:lnTo>
                  <a:lnTo>
                    <a:pt x="109" y="674"/>
                  </a:lnTo>
                  <a:lnTo>
                    <a:pt x="131" y="700"/>
                  </a:lnTo>
                  <a:lnTo>
                    <a:pt x="154" y="723"/>
                  </a:lnTo>
                  <a:lnTo>
                    <a:pt x="177" y="741"/>
                  </a:lnTo>
                  <a:lnTo>
                    <a:pt x="199" y="756"/>
                  </a:lnTo>
                  <a:lnTo>
                    <a:pt x="219" y="769"/>
                  </a:lnTo>
                  <a:lnTo>
                    <a:pt x="239" y="778"/>
                  </a:lnTo>
                  <a:lnTo>
                    <a:pt x="254" y="784"/>
                  </a:lnTo>
                  <a:lnTo>
                    <a:pt x="267" y="788"/>
                  </a:lnTo>
                  <a:lnTo>
                    <a:pt x="275" y="791"/>
                  </a:lnTo>
                  <a:lnTo>
                    <a:pt x="277" y="792"/>
                  </a:lnTo>
                  <a:lnTo>
                    <a:pt x="290" y="831"/>
                  </a:lnTo>
                  <a:lnTo>
                    <a:pt x="81" y="831"/>
                  </a:lnTo>
                  <a:lnTo>
                    <a:pt x="79" y="830"/>
                  </a:lnTo>
                  <a:lnTo>
                    <a:pt x="73" y="825"/>
                  </a:lnTo>
                  <a:lnTo>
                    <a:pt x="65" y="818"/>
                  </a:lnTo>
                  <a:lnTo>
                    <a:pt x="56" y="807"/>
                  </a:lnTo>
                  <a:lnTo>
                    <a:pt x="46" y="790"/>
                  </a:lnTo>
                  <a:lnTo>
                    <a:pt x="38" y="769"/>
                  </a:lnTo>
                  <a:lnTo>
                    <a:pt x="33" y="741"/>
                  </a:lnTo>
                  <a:lnTo>
                    <a:pt x="30" y="707"/>
                  </a:lnTo>
                  <a:lnTo>
                    <a:pt x="0" y="707"/>
                  </a:lnTo>
                  <a:lnTo>
                    <a:pt x="0" y="946"/>
                  </a:lnTo>
                  <a:lnTo>
                    <a:pt x="341" y="9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2532" y="8010"/>
              <a:ext cx="156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" name="Text Box 2"/>
            <p:cNvSpPr txBox="1">
              <a:spLocks noChangeArrowheads="1"/>
            </p:cNvSpPr>
            <p:nvPr/>
          </p:nvSpPr>
          <p:spPr bwMode="auto">
            <a:xfrm>
              <a:off x="5972" y="6370"/>
              <a:ext cx="3480" cy="1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4638" algn="l"/>
                  <a:tab pos="549275" algn="l"/>
                  <a:tab pos="822325" algn="l"/>
                </a:tabLs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Jesus is the Omega,</a:t>
              </a:r>
              <a:b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the Ending</a:t>
              </a:r>
              <a:b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(Matthew 28:20)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286000" y="3886200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haroni" pitchFamily="2" charset="-79"/>
                <a:cs typeface="Aharoni" pitchFamily="2" charset="-79"/>
              </a:rPr>
              <a:t>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4" descr="EGI-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304800"/>
              <a:ext cx="762000" cy="1193271"/>
            </a:xfrm>
            <a:prstGeom prst="rect">
              <a:avLst/>
            </a:prstGeom>
          </p:spPr>
        </p:pic>
        <p:pic>
          <p:nvPicPr>
            <p:cNvPr id="6" name="Picture 5" descr="FootBann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867400"/>
              <a:ext cx="9144000" cy="99060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143000" y="457200"/>
              <a:ext cx="7543800" cy="838200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uLnTx/>
                  <a:uFillTx/>
                  <a:latin typeface="Impact" pitchFamily="34" charset="0"/>
                  <a:ea typeface="+mj-ea"/>
                  <a:cs typeface="+mj-cs"/>
                </a:rPr>
                <a:t>Church growth</a:t>
              </a:r>
              <a:r>
                <a:rPr kumimoji="0" lang="en-US" sz="3200" b="1" i="0" u="none" strike="noStrike" kern="1200" cap="all" spc="0" normalizeH="0" noProof="0" dirty="0">
                  <a:ln>
                    <a:noFill/>
                  </a:ln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uLnTx/>
                  <a:uFillTx/>
                  <a:latin typeface="Impact" pitchFamily="34" charset="0"/>
                  <a:ea typeface="+mj-ea"/>
                  <a:cs typeface="+mj-cs"/>
                </a:rPr>
                <a:t> model</a:t>
              </a:r>
              <a:endPara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endParaRPr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800" y="2819400"/>
              <a:ext cx="4419600" cy="2123658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66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  <a:ea typeface="Times New Roman" pitchFamily="18" charset="0"/>
                  <a:cs typeface="Arial" pitchFamily="34" charset="0"/>
                </a:rPr>
                <a:t>Discovery Session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pic>
          <p:nvPicPr>
            <p:cNvPr id="14" name="Picture 13" descr="MAGNIGLASS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658250">
              <a:off x="3407893" y="2411482"/>
              <a:ext cx="5105400" cy="2826035"/>
            </a:xfrm>
            <a:prstGeom prst="rect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6200" y="5986478"/>
            <a:ext cx="9144000" cy="762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Discovery</a:t>
            </a:r>
            <a:r>
              <a:rPr kumimoji="0" lang="en-US" sz="3200" b="1" i="0" u="none" strike="noStrike" kern="1200" cap="all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 Session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1326802"/>
            <a:ext cx="712578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1. Where are you as a church leader in the church growth cycle?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9200" y="2819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2. Are you able to mature and reproduce? Do you have a “new fruit” (new believers)?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4419600"/>
            <a:ext cx="762000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3. Have you seen clearly what you need to do to receive the growth God wants to give?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6200" y="5986478"/>
            <a:ext cx="9144000" cy="762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Discovery</a:t>
            </a:r>
            <a:r>
              <a:rPr kumimoji="0" lang="en-US" sz="3200" b="1" i="0" u="none" strike="noStrike" kern="1200" cap="all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 Session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905000"/>
            <a:ext cx="838200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 Session Conclusion:</a:t>
            </a:r>
          </a:p>
          <a:p>
            <a:r>
              <a:rPr lang="en-US" sz="3200" dirty="0"/>
              <a:t>Consider whether the Missions-Church Life Cycle (Diagram 4.2) should be posted and circulated to every believer in your church so they understand where they fit into the growth of the church.</a:t>
            </a: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7916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324600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Church Growth model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8" name="Picture 7" descr="Facilitators-Guide_Sm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1682" y="1371600"/>
            <a:ext cx="3040635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ounded Rectangle 8"/>
          <p:cNvSpPr/>
          <p:nvPr/>
        </p:nvSpPr>
        <p:spPr>
          <a:xfrm>
            <a:off x="0" y="6178731"/>
            <a:ext cx="9144000" cy="609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	</a:t>
            </a:r>
            <a:r>
              <a:rPr lang="en-US" sz="2800" b="1" dirty="0"/>
              <a:t>Contact: Info@Equippersgroup.org</a:t>
            </a:r>
            <a:r>
              <a:rPr lang="en-US" sz="1600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5058" y="304800"/>
            <a:ext cx="7431741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 </a:t>
            </a:r>
            <a:r>
              <a:rPr lang="en-US" sz="3200" b="1" dirty="0">
                <a:latin typeface="Impact" pitchFamily="34" charset="0"/>
              </a:rPr>
              <a:t> </a:t>
            </a:r>
            <a:r>
              <a:rPr lang="en-US" sz="4800" b="1" dirty="0">
                <a:latin typeface="Impact" pitchFamily="34" charset="0"/>
              </a:rPr>
              <a:t>Church Growth Model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5058" y="1282140"/>
            <a:ext cx="6403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t>OVERVIEW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1766826"/>
            <a:ext cx="8610600" cy="3831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485900" algn="l"/>
              </a:tabLst>
            </a:pPr>
            <a:r>
              <a:rPr lang="ru-RU" sz="2800" dirty="0"/>
              <a:t>Growth in the church is accomplished through the Mission-Church Life Cycle. This cycle is a process to produce generations of disciples and believers. The life cycle of a church includes four stages: Pioneer, Parent, Partner and Participant. </a:t>
            </a:r>
            <a:r>
              <a:rPr lang="en-US" sz="2800" dirty="0"/>
              <a:t>Each stage requires specific gifts for success and each stage has specific obstacles to overcome.</a:t>
            </a:r>
            <a:endParaRPr lang="en-US" sz="3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548640" algn="l"/>
                <a:tab pos="822960" algn="l"/>
                <a:tab pos="1097280" algn="l"/>
                <a:tab pos="1371600" algn="l"/>
                <a:tab pos="1657350" algn="l"/>
              </a:tabLs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tabLst>
                <a:tab pos="274320" algn="l"/>
                <a:tab pos="54864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Time required to complete this session: 1 1/2 hours</a:t>
            </a:r>
          </a:p>
        </p:txBody>
      </p:sp>
    </p:spTree>
    <p:extLst>
      <p:ext uri="{BB962C8B-B14F-4D97-AF65-F5344CB8AC3E}">
        <p14:creationId xmlns:p14="http://schemas.microsoft.com/office/powerpoint/2010/main" val="148073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5058" y="304800"/>
            <a:ext cx="7431741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 </a:t>
            </a:r>
            <a:r>
              <a:rPr lang="en-US" sz="3200" b="1" dirty="0">
                <a:latin typeface="Impact" pitchFamily="34" charset="0"/>
              </a:rPr>
              <a:t> </a:t>
            </a:r>
            <a:r>
              <a:rPr lang="en-US" sz="4800" b="1" dirty="0">
                <a:latin typeface="Impact" pitchFamily="34" charset="0"/>
              </a:rPr>
              <a:t>Church Growth Model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5058" y="1282140"/>
            <a:ext cx="6403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t>OVERVIEW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2133600"/>
            <a:ext cx="8763000" cy="28777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 </a:t>
            </a:r>
            <a:r>
              <a:rPr lang="en-US" sz="3200" b="1" dirty="0"/>
              <a:t>Goals of the session:</a:t>
            </a:r>
            <a:endParaRPr lang="en-US" sz="2400" b="1" dirty="0"/>
          </a:p>
          <a:p>
            <a:r>
              <a:rPr lang="ru-RU" sz="2800" dirty="0"/>
              <a:t>1.</a:t>
            </a:r>
            <a:r>
              <a:rPr lang="en-US" sz="2800" dirty="0"/>
              <a:t> </a:t>
            </a:r>
            <a:r>
              <a:rPr lang="ru-RU" sz="2800" dirty="0"/>
              <a:t>Understand the “</a:t>
            </a:r>
            <a:r>
              <a:rPr lang="en-US" sz="2800" dirty="0"/>
              <a:t>Ch</a:t>
            </a:r>
            <a:r>
              <a:rPr lang="ru-RU" sz="2800" dirty="0"/>
              <a:t>urch </a:t>
            </a:r>
            <a:r>
              <a:rPr lang="en-US" sz="2800" dirty="0"/>
              <a:t>L</a:t>
            </a:r>
            <a:r>
              <a:rPr lang="ru-RU" sz="2800" dirty="0"/>
              <a:t>ife </a:t>
            </a:r>
            <a:r>
              <a:rPr lang="en-US" sz="2800" dirty="0"/>
              <a:t>C</a:t>
            </a:r>
            <a:r>
              <a:rPr lang="ru-RU" sz="2800" dirty="0"/>
              <a:t>ycle”</a:t>
            </a:r>
            <a:endParaRPr lang="en-US" sz="2800" dirty="0"/>
          </a:p>
          <a:p>
            <a:r>
              <a:rPr lang="ru-RU" sz="2800" dirty="0"/>
              <a:t>2.Understand the importance of generations of believers</a:t>
            </a:r>
            <a:endParaRPr lang="en-US" sz="2800" dirty="0"/>
          </a:p>
          <a:p>
            <a:r>
              <a:rPr lang="ru-RU" sz="2800" dirty="0"/>
              <a:t>3.</a:t>
            </a:r>
            <a:r>
              <a:rPr lang="en-US" sz="2800" dirty="0"/>
              <a:t> </a:t>
            </a:r>
            <a:r>
              <a:rPr lang="ru-RU" sz="2800" dirty="0"/>
              <a:t>Understand obstacles to growth at each stage</a:t>
            </a:r>
            <a:endParaRPr lang="en-US" sz="2800" dirty="0"/>
          </a:p>
          <a:p>
            <a:endParaRPr lang="en-US" sz="2800" dirty="0"/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485900" algn="l"/>
              </a:tabLs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DISCOVERY SESSION AT END</a:t>
            </a:r>
          </a:p>
        </p:txBody>
      </p:sp>
    </p:spTree>
    <p:extLst>
      <p:ext uri="{BB962C8B-B14F-4D97-AF65-F5344CB8AC3E}">
        <p14:creationId xmlns:p14="http://schemas.microsoft.com/office/powerpoint/2010/main" val="3216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Church Growth Model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hurch life cycle lw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524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0" name="TextBox 9"/>
          <p:cNvSpPr txBox="1"/>
          <p:nvPr/>
        </p:nvSpPr>
        <p:spPr>
          <a:xfrm>
            <a:off x="2362200" y="20574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60FB1"/>
                </a:solidFill>
              </a:rPr>
              <a:t>GROWTH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1828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990033"/>
                </a:solidFill>
              </a:rPr>
              <a:t>Church Planting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24778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Local Church</a:t>
            </a:r>
          </a:p>
        </p:txBody>
      </p:sp>
      <p:sp>
        <p:nvSpPr>
          <p:cNvPr id="14" name="TextBox 13"/>
          <p:cNvSpPr txBox="1"/>
          <p:nvPr/>
        </p:nvSpPr>
        <p:spPr>
          <a:xfrm rot="19764445">
            <a:off x="1157434" y="30083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Missions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0600" y="49924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New Ministries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2800" y="3440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3849469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Jesus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3000" y="4419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0" y="3429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For The Lost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48400" y="47360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5181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05600" y="2907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60F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Mission-church Life Cycle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1062335"/>
            <a:ext cx="5334000" cy="4616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60FB1"/>
                </a:solidFill>
                <a:latin typeface="Arial Black" pitchFamily="34" charset="0"/>
                <a:cs typeface="Aharoni" pitchFamily="2" charset="-79"/>
              </a:rPr>
              <a:t>4 Stages Of Development</a:t>
            </a:r>
            <a:endParaRPr lang="en-US" sz="2400" b="1" dirty="0">
              <a:solidFill>
                <a:srgbClr val="260FB1"/>
              </a:solidFill>
            </a:endParaRPr>
          </a:p>
        </p:txBody>
      </p:sp>
      <p:pic>
        <p:nvPicPr>
          <p:cNvPr id="2" name="Picture 2" descr="4 stages church growth 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589088"/>
            <a:ext cx="7424737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295400" y="5105400"/>
            <a:ext cx="1231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Stage 1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260FB1"/>
                </a:solidFill>
                <a:effectLst/>
                <a:latin typeface="Arial" pitchFamily="34" charset="0"/>
                <a:cs typeface="Arial" pitchFamily="34" charset="0"/>
              </a:rPr>
              <a:t>PIONEER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260FB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8000" y="5105400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Stage 2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260FB1"/>
                </a:solidFill>
                <a:effectLst/>
                <a:latin typeface="Arial" pitchFamily="34" charset="0"/>
                <a:cs typeface="Arial" pitchFamily="34" charset="0"/>
              </a:rPr>
              <a:t>PARENT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260FB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629400" y="5029200"/>
            <a:ext cx="1676400" cy="538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Stage 4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260FB1"/>
                </a:solidFill>
                <a:effectLst/>
                <a:latin typeface="Arial" pitchFamily="34" charset="0"/>
                <a:cs typeface="Arial" pitchFamily="34" charset="0"/>
              </a:rPr>
              <a:t>PARTICIPANT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260FB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800600" y="5210175"/>
            <a:ext cx="14224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Stage 3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260FB1"/>
                </a:solidFill>
                <a:effectLst/>
                <a:latin typeface="Arial" pitchFamily="34" charset="0"/>
                <a:cs typeface="Arial" pitchFamily="34" charset="0"/>
              </a:rPr>
              <a:t>PARTNER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260FB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Mission-church Life Cycle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1062335"/>
            <a:ext cx="5334000" cy="4616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60FB1"/>
                </a:solidFill>
                <a:latin typeface="Arial Black" pitchFamily="34" charset="0"/>
                <a:cs typeface="Aharoni" pitchFamily="2" charset="-79"/>
              </a:rPr>
              <a:t>4 Stages Of Development</a:t>
            </a:r>
            <a:endParaRPr lang="en-US" sz="2400" b="1" dirty="0">
              <a:solidFill>
                <a:srgbClr val="260FB1"/>
              </a:solidFill>
            </a:endParaRPr>
          </a:p>
        </p:txBody>
      </p:sp>
      <p:pic>
        <p:nvPicPr>
          <p:cNvPr id="3074" name="Picture 2" descr="Pioneer 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5725" y="1516063"/>
            <a:ext cx="3034470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5105400" y="17526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0033"/>
                </a:solidFill>
              </a:rPr>
              <a:t>Stage 1 : </a:t>
            </a:r>
            <a:r>
              <a:rPr lang="en-US" sz="3200" b="1" dirty="0">
                <a:solidFill>
                  <a:srgbClr val="990033"/>
                </a:solidFill>
              </a:rPr>
              <a:t>PIONEER</a:t>
            </a:r>
            <a:endParaRPr lang="en-US" sz="2800" b="1" dirty="0">
              <a:solidFill>
                <a:srgbClr val="99003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2514600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33"/>
                </a:solidFill>
              </a:rPr>
              <a:t>Primary Gift </a:t>
            </a:r>
            <a:r>
              <a:rPr lang="en-US" sz="2400" dirty="0"/>
              <a:t>: </a:t>
            </a:r>
            <a:r>
              <a:rPr lang="en-US" sz="3200" dirty="0"/>
              <a:t>Preaching</a:t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>
                <a:solidFill>
                  <a:srgbClr val="990033"/>
                </a:solidFill>
              </a:rPr>
              <a:t>Primary Obstacles </a:t>
            </a:r>
            <a:r>
              <a:rPr lang="en-US" sz="2400" dirty="0"/>
              <a:t>: </a:t>
            </a:r>
            <a:r>
              <a:rPr lang="en-US" sz="3200" dirty="0"/>
              <a:t>Pioneer tries to do everything.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Mission-church Life Cycle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1062335"/>
            <a:ext cx="5334000" cy="4616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60FB1"/>
                </a:solidFill>
                <a:latin typeface="Arial Black" pitchFamily="34" charset="0"/>
                <a:cs typeface="Aharoni" pitchFamily="2" charset="-79"/>
              </a:rPr>
              <a:t>4 Stages Of Development</a:t>
            </a:r>
            <a:endParaRPr lang="en-US" sz="2400" b="1" dirty="0">
              <a:solidFill>
                <a:srgbClr val="260FB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17526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90033"/>
                </a:solidFill>
              </a:rPr>
              <a:t>Stage 2 : PARENT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514600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0033"/>
                </a:solidFill>
              </a:rPr>
              <a:t>Primary Gift </a:t>
            </a:r>
            <a:r>
              <a:rPr lang="en-US" sz="2800" dirty="0"/>
              <a:t>: </a:t>
            </a:r>
            <a:r>
              <a:rPr lang="en-US" sz="3600" dirty="0"/>
              <a:t>Teaching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>
                <a:solidFill>
                  <a:srgbClr val="990033"/>
                </a:solidFill>
              </a:rPr>
              <a:t>Primary Obstacles </a:t>
            </a:r>
            <a:r>
              <a:rPr lang="en-US" sz="2800" dirty="0"/>
              <a:t>: </a:t>
            </a:r>
            <a:r>
              <a:rPr lang="en-US" sz="3600" dirty="0"/>
              <a:t>Paternalism</a:t>
            </a:r>
            <a:endParaRPr lang="en-US" sz="2800" dirty="0"/>
          </a:p>
        </p:txBody>
      </p:sp>
      <p:pic>
        <p:nvPicPr>
          <p:cNvPr id="4098" name="Picture 2" descr="Parent 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600200"/>
            <a:ext cx="3108891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Mission-church Life Cycle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1062335"/>
            <a:ext cx="5334000" cy="4616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60FB1"/>
                </a:solidFill>
                <a:latin typeface="Arial Black" pitchFamily="34" charset="0"/>
                <a:cs typeface="Aharoni" pitchFamily="2" charset="-79"/>
              </a:rPr>
              <a:t>4 Stages Of Development</a:t>
            </a:r>
            <a:endParaRPr lang="en-US" sz="2400" b="1" dirty="0">
              <a:solidFill>
                <a:srgbClr val="260FB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5300" y="146439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90033"/>
                </a:solidFill>
              </a:rPr>
              <a:t>Stage 3: PARTNER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27269" y="2011688"/>
            <a:ext cx="533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33"/>
                </a:solidFill>
              </a:rPr>
              <a:t>Primary Gift </a:t>
            </a:r>
            <a:r>
              <a:rPr lang="en-US" sz="2000" dirty="0"/>
              <a:t>: </a:t>
            </a:r>
            <a:r>
              <a:rPr lang="en-US" sz="2800" dirty="0"/>
              <a:t>Mentoring, Serving together</a:t>
            </a:r>
            <a:br>
              <a:rPr lang="en-US" sz="2000" dirty="0"/>
            </a:br>
            <a:endParaRPr lang="en-US" sz="2000" dirty="0"/>
          </a:p>
          <a:p>
            <a:r>
              <a:rPr lang="en-US" sz="2400" b="1" dirty="0">
                <a:solidFill>
                  <a:srgbClr val="990033"/>
                </a:solidFill>
              </a:rPr>
              <a:t>Primary Obstacles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The Partner tends to protect, dominate and control a new believer’s relationship with God</a:t>
            </a:r>
            <a:br>
              <a:rPr lang="en-US" sz="2400" dirty="0"/>
            </a:b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The new church resembles the attitudes and actions of an adolescent</a:t>
            </a:r>
          </a:p>
        </p:txBody>
      </p:sp>
      <p:pic>
        <p:nvPicPr>
          <p:cNvPr id="5122" name="Picture 2" descr="Partner 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986" y="1704924"/>
            <a:ext cx="3197225" cy="392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Mission-church Life Cycle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1062335"/>
            <a:ext cx="5334000" cy="46166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60FB1"/>
                </a:solidFill>
                <a:latin typeface="Arial Black" pitchFamily="34" charset="0"/>
                <a:cs typeface="Aharoni" pitchFamily="2" charset="-79"/>
              </a:rPr>
              <a:t>4 Stages Of Development</a:t>
            </a:r>
            <a:endParaRPr lang="en-US" sz="2400" b="1" dirty="0">
              <a:solidFill>
                <a:srgbClr val="260FB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16002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0033"/>
                </a:solidFill>
              </a:rPr>
              <a:t>Stage 4 : PARTICIPANT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133600"/>
            <a:ext cx="4191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990033"/>
                </a:solidFill>
              </a:rPr>
              <a:t>Primary Gift </a:t>
            </a:r>
            <a:r>
              <a:rPr lang="en-US" sz="2400" dirty="0"/>
              <a:t>: </a:t>
            </a:r>
            <a:r>
              <a:rPr lang="en-US" sz="3200" dirty="0"/>
              <a:t>Mentoring, Leadership</a:t>
            </a:r>
            <a:br>
              <a:rPr lang="en-US" sz="2400" dirty="0"/>
            </a:br>
            <a:endParaRPr lang="en-US" sz="2400" dirty="0"/>
          </a:p>
          <a:p>
            <a:r>
              <a:rPr lang="en-US" sz="2800" b="1" dirty="0">
                <a:solidFill>
                  <a:srgbClr val="990033"/>
                </a:solidFill>
              </a:rPr>
              <a:t>Primary Obstacles </a:t>
            </a:r>
            <a:endParaRPr lang="en-US" sz="2800" dirty="0"/>
          </a:p>
          <a:p>
            <a:r>
              <a:rPr lang="en-US" sz="3200" dirty="0"/>
              <a:t> Letting go successfully</a:t>
            </a:r>
          </a:p>
        </p:txBody>
      </p:sp>
      <p:pic>
        <p:nvPicPr>
          <p:cNvPr id="6146" name="Picture 2" descr="Participant 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1676400"/>
            <a:ext cx="3222147" cy="39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21199</TotalTime>
  <Words>452</Words>
  <Application>Microsoft Office PowerPoint</Application>
  <PresentationFormat>On-screen Show (4:3)</PresentationFormat>
  <Paragraphs>76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Aharoni</vt:lpstr>
      <vt:lpstr>Arial</vt:lpstr>
      <vt:lpstr>Arial Black</vt:lpstr>
      <vt:lpstr>Calibri</vt:lpstr>
      <vt:lpstr>Franklin Gothic Book</vt:lpstr>
      <vt:lpstr>Franklin Gothic Medium</vt:lpstr>
      <vt:lpstr>Impact</vt:lpstr>
      <vt:lpstr>Times New Roman</vt:lpstr>
      <vt:lpstr>Wingdings 2</vt:lpstr>
      <vt:lpstr>Trek</vt:lpstr>
      <vt:lpstr>Church Growth Model</vt:lpstr>
      <vt:lpstr>  Church Growth Model</vt:lpstr>
      <vt:lpstr>  Church Growth Model</vt:lpstr>
      <vt:lpstr>Church Growth Model</vt:lpstr>
      <vt:lpstr>Mission-church Life Cycle</vt:lpstr>
      <vt:lpstr>Mission-church Life Cycle</vt:lpstr>
      <vt:lpstr>Mission-church Life Cycle</vt:lpstr>
      <vt:lpstr>Mission-church Life Cycle</vt:lpstr>
      <vt:lpstr>Mission-church Life Cycle</vt:lpstr>
      <vt:lpstr>Church Growth</vt:lpstr>
      <vt:lpstr>PowerPoint Presentation</vt:lpstr>
      <vt:lpstr>PowerPoint Presentation</vt:lpstr>
      <vt:lpstr>PowerPoint Presentation</vt:lpstr>
      <vt:lpstr>Church Growth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athomas</dc:creator>
  <cp:lastModifiedBy>Jo Hughes</cp:lastModifiedBy>
  <cp:revision>213</cp:revision>
  <cp:lastPrinted>2020-06-12T20:46:12Z</cp:lastPrinted>
  <dcterms:created xsi:type="dcterms:W3CDTF">2009-07-22T00:00:56Z</dcterms:created>
  <dcterms:modified xsi:type="dcterms:W3CDTF">2020-07-07T21:24:11Z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TC300005141033</vt:lpwstr>
  </property>
</Properties>
</file>