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0"/>
  </p:notesMasterIdLst>
  <p:sldIdLst>
    <p:sldId id="256" r:id="rId2"/>
    <p:sldId id="266" r:id="rId3"/>
    <p:sldId id="265" r:id="rId4"/>
    <p:sldId id="260" r:id="rId5"/>
    <p:sldId id="310" r:id="rId6"/>
    <p:sldId id="348" r:id="rId7"/>
    <p:sldId id="337" r:id="rId8"/>
    <p:sldId id="349" r:id="rId9"/>
    <p:sldId id="338" r:id="rId10"/>
    <p:sldId id="350" r:id="rId11"/>
    <p:sldId id="351" r:id="rId12"/>
    <p:sldId id="352" r:id="rId13"/>
    <p:sldId id="339" r:id="rId14"/>
    <p:sldId id="340" r:id="rId15"/>
    <p:sldId id="296" r:id="rId16"/>
    <p:sldId id="312" r:id="rId17"/>
    <p:sldId id="353" r:id="rId18"/>
    <p:sldId id="354" r:id="rId19"/>
    <p:sldId id="355" r:id="rId20"/>
    <p:sldId id="356" r:id="rId21"/>
    <p:sldId id="357" r:id="rId22"/>
    <p:sldId id="358" r:id="rId23"/>
    <p:sldId id="345" r:id="rId24"/>
    <p:sldId id="274" r:id="rId25"/>
    <p:sldId id="294" r:id="rId26"/>
    <p:sldId id="295" r:id="rId27"/>
    <p:sldId id="336"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4FF"/>
    <a:srgbClr val="CCECFF"/>
    <a:srgbClr val="D9FFFF"/>
    <a:srgbClr val="B3EDF3"/>
    <a:srgbClr val="006699"/>
    <a:srgbClr val="FFF3F3"/>
    <a:srgbClr val="FFC9C9"/>
    <a:srgbClr val="008080"/>
    <a:srgbClr val="FFF0E1"/>
    <a:srgbClr val="92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2FAD-0FEB-4C74-A6D6-DE623453C02C}" type="datetimeFigureOut">
              <a:rPr lang="en-US" smtClean="0"/>
              <a:t>7/26/2023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D2569-EED2-473A-B409-279CCFCA9C55}" type="slidenum">
              <a:rPr lang="en-US" smtClean="0"/>
              <a:t>‹#›</a:t>
            </a:fld>
            <a:endParaRPr lang="en-US"/>
          </a:p>
        </p:txBody>
      </p:sp>
    </p:spTree>
    <p:extLst>
      <p:ext uri="{BB962C8B-B14F-4D97-AF65-F5344CB8AC3E}">
        <p14:creationId xmlns:p14="http://schemas.microsoft.com/office/powerpoint/2010/main" val="32770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7/26/2023</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7/26/2023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7/26/2023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7/26/2023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7/26/2023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7/26/2023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7/26/2023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7/26/2023</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teveosombah.blogspot.com/2013/01/personalities-in-group-assignments.html" TargetMode="Externa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freepngimg.com/png/15984-key-png-images"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pioneer: biblical perspective</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Lesson- 4</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4"/>
          <a:srcRect t="-2014"/>
          <a:stretch/>
        </p:blipFill>
        <p:spPr>
          <a:xfrm>
            <a:off x="0" y="6056387"/>
            <a:ext cx="9144000" cy="990601"/>
          </a:xfrm>
          <a:prstGeom prst="rect">
            <a:avLst/>
          </a:prstGeom>
        </p:spPr>
      </p:pic>
      <p:pic>
        <p:nvPicPr>
          <p:cNvPr id="6" name="Picture 5">
            <a:extLst>
              <a:ext uri="{FF2B5EF4-FFF2-40B4-BE49-F238E27FC236}">
                <a16:creationId xmlns:a16="http://schemas.microsoft.com/office/drawing/2014/main" id="{288EC9C8-4B6D-D8CB-2100-A9BA4B79BB13}"/>
              </a:ext>
            </a:extLst>
          </p:cNvPr>
          <p:cNvPicPr>
            <a:picLocks noChangeAspect="1"/>
          </p:cNvPicPr>
          <p:nvPr/>
        </p:nvPicPr>
        <p:blipFill>
          <a:blip r:embed="rId5"/>
          <a:stretch>
            <a:fillRect/>
          </a:stretch>
        </p:blipFill>
        <p:spPr>
          <a:xfrm>
            <a:off x="0" y="612793"/>
            <a:ext cx="9144000" cy="1616900"/>
          </a:xfrm>
          <a:prstGeom prst="rect">
            <a:avLst/>
          </a:prstGeom>
        </p:spPr>
      </p:pic>
      <p:pic>
        <p:nvPicPr>
          <p:cNvPr id="12" name="Picture 11">
            <a:extLst>
              <a:ext uri="{FF2B5EF4-FFF2-40B4-BE49-F238E27FC236}">
                <a16:creationId xmlns:a16="http://schemas.microsoft.com/office/drawing/2014/main" id="{3B76A0EB-229E-0E2C-AB94-06D1FB28F244}"/>
              </a:ext>
            </a:extLst>
          </p:cNvPr>
          <p:cNvPicPr>
            <a:picLocks noChangeAspect="1"/>
          </p:cNvPicPr>
          <p:nvPr/>
        </p:nvPicPr>
        <p:blipFill>
          <a:blip r:embed="rId6"/>
          <a:stretch>
            <a:fillRect/>
          </a:stretch>
        </p:blipFill>
        <p:spPr>
          <a:xfrm>
            <a:off x="0" y="6022082"/>
            <a:ext cx="9144000" cy="841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8" name="TextBox 7">
            <a:extLst>
              <a:ext uri="{FF2B5EF4-FFF2-40B4-BE49-F238E27FC236}">
                <a16:creationId xmlns:a16="http://schemas.microsoft.com/office/drawing/2014/main" id="{D0A7C187-0071-3A07-3B27-8EC879822BC6}"/>
              </a:ext>
            </a:extLst>
          </p:cNvPr>
          <p:cNvSpPr txBox="1">
            <a:spLocks/>
          </p:cNvSpPr>
          <p:nvPr/>
        </p:nvSpPr>
        <p:spPr>
          <a:xfrm>
            <a:off x="2249424" y="1753631"/>
            <a:ext cx="495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Four Steps of Vision</a:t>
            </a:r>
            <a:endParaRPr lang="en-US" sz="1600" dirty="0">
              <a:solidFill>
                <a:schemeClr val="accent2"/>
              </a:solidFill>
            </a:endParaRPr>
          </a:p>
        </p:txBody>
      </p:sp>
      <p:sp>
        <p:nvSpPr>
          <p:cNvPr id="10" name="TextBox 9">
            <a:extLst>
              <a:ext uri="{FF2B5EF4-FFF2-40B4-BE49-F238E27FC236}">
                <a16:creationId xmlns:a16="http://schemas.microsoft.com/office/drawing/2014/main" id="{D87CE8A7-2D6E-7F2E-21DA-4DB18972E782}"/>
              </a:ext>
            </a:extLst>
          </p:cNvPr>
          <p:cNvSpPr txBox="1">
            <a:spLocks/>
          </p:cNvSpPr>
          <p:nvPr/>
        </p:nvSpPr>
        <p:spPr>
          <a:xfrm>
            <a:off x="304800" y="2195085"/>
            <a:ext cx="8534400" cy="37394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3. Provision</a:t>
            </a:r>
            <a:endParaRPr lang="en-US" sz="1400" b="1" i="1" dirty="0">
              <a:solidFill>
                <a:schemeClr val="accent2"/>
              </a:solidFill>
            </a:endParaRPr>
          </a:p>
          <a:p>
            <a:pPr algn="ctr"/>
            <a:endParaRPr lang="en-US" sz="1100" dirty="0">
              <a:solidFill>
                <a:schemeClr val="accent2"/>
              </a:solidFill>
            </a:endParaRPr>
          </a:p>
          <a:p>
            <a:r>
              <a:rPr lang="en-US" sz="1600" dirty="0">
                <a:solidFill>
                  <a:schemeClr val="accent2"/>
                </a:solidFill>
              </a:rPr>
              <a:t>God’s will and grace never leads a believer beyond His provision, care and sight (Phil. 4:13, 19). Provision has two parts: faith and focus. </a:t>
            </a:r>
          </a:p>
          <a:p>
            <a:endParaRPr lang="en-US" sz="1600" dirty="0">
              <a:solidFill>
                <a:schemeClr val="accent2"/>
              </a:solidFill>
            </a:endParaRPr>
          </a:p>
          <a:p>
            <a:r>
              <a:rPr lang="en-US" sz="1600" b="1" dirty="0">
                <a:solidFill>
                  <a:schemeClr val="accent2"/>
                </a:solidFill>
              </a:rPr>
              <a:t>Faith</a:t>
            </a:r>
            <a:r>
              <a:rPr lang="en-US" sz="1600" dirty="0">
                <a:solidFill>
                  <a:schemeClr val="accent2"/>
                </a:solidFill>
              </a:rPr>
              <a:t>—the first part of provision is released when a believer begins to move in obedience to what God wants for them. Several examples of faith follow. See Hebrews 11 to learn more about other heroes of the faith.</a:t>
            </a:r>
          </a:p>
          <a:p>
            <a:pPr marL="285750" indent="-285750">
              <a:buFont typeface="Arial" panose="020B0604020202020204" pitchFamily="34" charset="0"/>
              <a:buChar char="•"/>
            </a:pPr>
            <a:r>
              <a:rPr lang="en-US" sz="1600" dirty="0">
                <a:solidFill>
                  <a:schemeClr val="accent2"/>
                </a:solidFill>
              </a:rPr>
              <a:t>Noah acted in faith when he built the ark</a:t>
            </a:r>
          </a:p>
          <a:p>
            <a:pPr marL="285750" indent="-285750">
              <a:buFont typeface="Arial" panose="020B0604020202020204" pitchFamily="34" charset="0"/>
              <a:buChar char="•"/>
            </a:pPr>
            <a:r>
              <a:rPr lang="en-US" sz="1600" dirty="0">
                <a:solidFill>
                  <a:schemeClr val="accent2"/>
                </a:solidFill>
              </a:rPr>
              <a:t>Abraham walked in faith. He chose to believe God, not his physical circumstances</a:t>
            </a:r>
          </a:p>
          <a:p>
            <a:pPr marL="285750" indent="-285750">
              <a:buFont typeface="Arial" panose="020B0604020202020204" pitchFamily="34" charset="0"/>
              <a:buChar char="•"/>
            </a:pPr>
            <a:r>
              <a:rPr lang="en-US" sz="1600" dirty="0">
                <a:solidFill>
                  <a:schemeClr val="accent2"/>
                </a:solidFill>
              </a:rPr>
              <a:t>God provided manna for the Israelites to each while in the wilderness</a:t>
            </a:r>
          </a:p>
          <a:p>
            <a:endParaRPr lang="en-US" sz="1600" dirty="0">
              <a:solidFill>
                <a:schemeClr val="accent2"/>
              </a:solidFill>
            </a:endParaRPr>
          </a:p>
          <a:p>
            <a:r>
              <a:rPr lang="en-US" sz="1600" b="1" dirty="0">
                <a:solidFill>
                  <a:schemeClr val="accent2"/>
                </a:solidFill>
              </a:rPr>
              <a:t>Focus</a:t>
            </a:r>
            <a:r>
              <a:rPr lang="en-US" sz="1600" dirty="0">
                <a:solidFill>
                  <a:schemeClr val="accent2"/>
                </a:solidFill>
              </a:rPr>
              <a:t>—Focus your love and worship clearly on God, the provider, who is the giver of all good things. Look to God and not to people. Do not manipulate people to meet your needs. Trust God to meet your needs.</a:t>
            </a:r>
          </a:p>
        </p:txBody>
      </p:sp>
      <p:pic>
        <p:nvPicPr>
          <p:cNvPr id="7172" name="Picture 4">
            <a:extLst>
              <a:ext uri="{FF2B5EF4-FFF2-40B4-BE49-F238E27FC236}">
                <a16:creationId xmlns:a16="http://schemas.microsoft.com/office/drawing/2014/main" id="{B7319972-45A5-F4F5-15B4-FFE0D009C3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8943" y="98520"/>
            <a:ext cx="2238649" cy="158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4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8" name="TextBox 7">
            <a:extLst>
              <a:ext uri="{FF2B5EF4-FFF2-40B4-BE49-F238E27FC236}">
                <a16:creationId xmlns:a16="http://schemas.microsoft.com/office/drawing/2014/main" id="{D0A7C187-0071-3A07-3B27-8EC879822BC6}"/>
              </a:ext>
            </a:extLst>
          </p:cNvPr>
          <p:cNvSpPr txBox="1">
            <a:spLocks/>
          </p:cNvSpPr>
          <p:nvPr/>
        </p:nvSpPr>
        <p:spPr>
          <a:xfrm>
            <a:off x="2249424" y="1688068"/>
            <a:ext cx="495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Four Steps of Vision</a:t>
            </a:r>
            <a:endParaRPr lang="en-US" sz="1600" dirty="0">
              <a:solidFill>
                <a:schemeClr val="accent2"/>
              </a:solidFill>
            </a:endParaRPr>
          </a:p>
        </p:txBody>
      </p:sp>
      <p:sp>
        <p:nvSpPr>
          <p:cNvPr id="10" name="TextBox 9">
            <a:extLst>
              <a:ext uri="{FF2B5EF4-FFF2-40B4-BE49-F238E27FC236}">
                <a16:creationId xmlns:a16="http://schemas.microsoft.com/office/drawing/2014/main" id="{D87CE8A7-2D6E-7F2E-21DA-4DB18972E782}"/>
              </a:ext>
            </a:extLst>
          </p:cNvPr>
          <p:cNvSpPr txBox="1">
            <a:spLocks/>
          </p:cNvSpPr>
          <p:nvPr/>
        </p:nvSpPr>
        <p:spPr>
          <a:xfrm>
            <a:off x="304800" y="2091705"/>
            <a:ext cx="8534400" cy="39857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3. Supervision</a:t>
            </a:r>
            <a:endParaRPr lang="en-US" sz="1400" b="1" i="1" dirty="0">
              <a:solidFill>
                <a:schemeClr val="accent2"/>
              </a:solidFill>
            </a:endParaRPr>
          </a:p>
          <a:p>
            <a:pPr algn="ctr"/>
            <a:endParaRPr lang="en-US" sz="400" dirty="0">
              <a:solidFill>
                <a:schemeClr val="accent2"/>
              </a:solidFill>
            </a:endParaRPr>
          </a:p>
          <a:p>
            <a:r>
              <a:rPr lang="en-US" sz="1400" dirty="0">
                <a:solidFill>
                  <a:schemeClr val="accent2"/>
                </a:solidFill>
              </a:rPr>
              <a:t>“Super-vision” is the most critical stage of vision. It is harnessing resources to fulfill the God-given vision and bring it to completion. It is also the place where the greatest spiritual warfare takes place. Satan, the enemy of God, is in great opposition to God’s people working together in unity by the power of the Holy Spirit. Supervision used the power of God Almighty to do supernatural works. Effective supervision includes:</a:t>
            </a:r>
          </a:p>
          <a:p>
            <a:pPr marL="171450" indent="-171450">
              <a:buFont typeface="Arial" panose="020B0604020202020204" pitchFamily="34" charset="0"/>
              <a:buChar char="•"/>
            </a:pPr>
            <a:r>
              <a:rPr lang="en-US" sz="1200" b="1" dirty="0">
                <a:solidFill>
                  <a:schemeClr val="accent2"/>
                </a:solidFill>
              </a:rPr>
              <a:t>Communication of the vision</a:t>
            </a:r>
            <a:r>
              <a:rPr lang="en-US" sz="1200" dirty="0">
                <a:solidFill>
                  <a:schemeClr val="accent2"/>
                </a:solidFill>
              </a:rPr>
              <a:t>—it is the leader’s job to communicate the vision effectively. To effectively accomplish the vision, each member of the team must become a vision partner, not just a worker. The team must accept ownership and responsibility for the results. There must be a high level of commitment to overcome problems and not be overcome by them.</a:t>
            </a:r>
          </a:p>
          <a:p>
            <a:pPr marL="171450" indent="-171450">
              <a:buFont typeface="Arial" panose="020B0604020202020204" pitchFamily="34" charset="0"/>
              <a:buChar char="•"/>
            </a:pPr>
            <a:r>
              <a:rPr lang="en-US" sz="1200" b="1" dirty="0">
                <a:solidFill>
                  <a:schemeClr val="accent2"/>
                </a:solidFill>
              </a:rPr>
              <a:t>Motivation</a:t>
            </a:r>
            <a:r>
              <a:rPr lang="en-US" sz="1200" dirty="0">
                <a:solidFill>
                  <a:schemeClr val="accent2"/>
                </a:solidFill>
              </a:rPr>
              <a:t>—a vision partner’s motivation must come from a pure heart toward God. This prevents the enemy from coming in and robbing the reward of faithfulness and successful completion of the vision. Motivations will be tested along the journey.</a:t>
            </a:r>
          </a:p>
          <a:p>
            <a:pPr marL="171450" indent="-171450">
              <a:buFont typeface="Arial" panose="020B0604020202020204" pitchFamily="34" charset="0"/>
              <a:buChar char="•"/>
            </a:pPr>
            <a:r>
              <a:rPr lang="en-US" sz="1200" b="1" dirty="0">
                <a:solidFill>
                  <a:schemeClr val="accent2"/>
                </a:solidFill>
              </a:rPr>
              <a:t>Recruitment of fellow laborers</a:t>
            </a:r>
            <a:r>
              <a:rPr lang="en-US" sz="1200" dirty="0">
                <a:solidFill>
                  <a:schemeClr val="accent2"/>
                </a:solidFill>
              </a:rPr>
              <a:t>—recruitment of vision team members begins with prayer. Jesus said to pray that the “Lord of the Harvest” would send forth laborers (Matt. 9:38). It is very important to build a team that has a united spirit to submit to God Almighty, the vision and to one another.</a:t>
            </a:r>
          </a:p>
          <a:p>
            <a:pPr marL="171450" indent="-171450">
              <a:buFont typeface="Arial" panose="020B0604020202020204" pitchFamily="34" charset="0"/>
              <a:buChar char="•"/>
            </a:pPr>
            <a:r>
              <a:rPr lang="en-US" sz="1200" b="1" dirty="0">
                <a:solidFill>
                  <a:schemeClr val="accent2"/>
                </a:solidFill>
              </a:rPr>
              <a:t>Commitment and submission to leadership</a:t>
            </a:r>
            <a:r>
              <a:rPr lang="en-US" sz="1200" dirty="0">
                <a:solidFill>
                  <a:schemeClr val="accent2"/>
                </a:solidFill>
              </a:rPr>
              <a:t>—it is critical that each vision partner commit and submit to leadership. When this happens, there is great joy in completion of God’s task by His people. Without commitment and submission, nothing will be accomplished for the Kingdom of God. </a:t>
            </a:r>
          </a:p>
          <a:p>
            <a:pPr marL="171450" indent="-171450">
              <a:buFont typeface="Arial" panose="020B0604020202020204" pitchFamily="34" charset="0"/>
              <a:buChar char="•"/>
            </a:pPr>
            <a:r>
              <a:rPr lang="en-US" sz="1200" b="1" dirty="0">
                <a:solidFill>
                  <a:schemeClr val="accent2"/>
                </a:solidFill>
              </a:rPr>
              <a:t>Action</a:t>
            </a:r>
            <a:r>
              <a:rPr lang="en-US" sz="1200" dirty="0">
                <a:solidFill>
                  <a:schemeClr val="accent2"/>
                </a:solidFill>
              </a:rPr>
              <a:t>—servants of God submit to Him and one another with a hear of a servant knowing that in God’s kingdom there are no lesser or greater persons. Your attitude is far more important to God than your actions. Your abilities come from Him anyway. He sees the motives of your heart.</a:t>
            </a:r>
          </a:p>
        </p:txBody>
      </p:sp>
      <p:pic>
        <p:nvPicPr>
          <p:cNvPr id="8196" name="Picture 4">
            <a:extLst>
              <a:ext uri="{FF2B5EF4-FFF2-40B4-BE49-F238E27FC236}">
                <a16:creationId xmlns:a16="http://schemas.microsoft.com/office/drawing/2014/main" id="{63DA2B24-219F-4546-D008-C18487A705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8856" y="240691"/>
            <a:ext cx="1981200" cy="132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9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8" name="TextBox 7">
            <a:extLst>
              <a:ext uri="{FF2B5EF4-FFF2-40B4-BE49-F238E27FC236}">
                <a16:creationId xmlns:a16="http://schemas.microsoft.com/office/drawing/2014/main" id="{D0A7C187-0071-3A07-3B27-8EC879822BC6}"/>
              </a:ext>
            </a:extLst>
          </p:cNvPr>
          <p:cNvSpPr txBox="1">
            <a:spLocks/>
          </p:cNvSpPr>
          <p:nvPr/>
        </p:nvSpPr>
        <p:spPr>
          <a:xfrm>
            <a:off x="2249424" y="1688068"/>
            <a:ext cx="495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Example: Nehemiah—a man with a vision</a:t>
            </a:r>
            <a:endParaRPr lang="en-US" sz="1600" dirty="0">
              <a:solidFill>
                <a:schemeClr val="accent2"/>
              </a:solidFill>
            </a:endParaRPr>
          </a:p>
        </p:txBody>
      </p:sp>
      <p:sp>
        <p:nvSpPr>
          <p:cNvPr id="10" name="TextBox 9">
            <a:extLst>
              <a:ext uri="{FF2B5EF4-FFF2-40B4-BE49-F238E27FC236}">
                <a16:creationId xmlns:a16="http://schemas.microsoft.com/office/drawing/2014/main" id="{D87CE8A7-2D6E-7F2E-21DA-4DB18972E782}"/>
              </a:ext>
            </a:extLst>
          </p:cNvPr>
          <p:cNvSpPr txBox="1">
            <a:spLocks/>
          </p:cNvSpPr>
          <p:nvPr/>
        </p:nvSpPr>
        <p:spPr>
          <a:xfrm>
            <a:off x="304800" y="2144016"/>
            <a:ext cx="8534400"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chemeClr val="accent2"/>
                </a:solidFill>
              </a:rPr>
              <a:t>Nehemiah is a good example of a man with a vision from God. Nehemiah demonstrates excellent leadership. He was spiritually ready to answer Gods’ call. He used careful planning, teamwork, problem solving and courage to ger the work done. He joined other workers and worked very hard. As   you have time, read the book of Nehemiah. As you read this book, make a list of the leadership and organizational actions used by Nehemiah.</a:t>
            </a:r>
          </a:p>
          <a:p>
            <a:r>
              <a:rPr lang="en-US" sz="1400" dirty="0">
                <a:solidFill>
                  <a:schemeClr val="accent2"/>
                </a:solidFill>
              </a:rPr>
              <a:t>God gave Nehemiah a vision and burden not only to rebuild the walls, but also to rebuild the faith of the people. He accepted the vision given to him by God. However, he knew that he could accomplish this task only with God’ help. Nehemiah continued to pray and ask for God’s help during the entire time he was working in Jerusalem. He actually traveled to Jerusalem to oversee this </a:t>
            </a:r>
            <a:r>
              <a:rPr lang="en-US" sz="1400" dirty="0" err="1">
                <a:solidFill>
                  <a:schemeClr val="accent2"/>
                </a:solidFill>
              </a:rPr>
              <a:t>geat</a:t>
            </a:r>
            <a:r>
              <a:rPr lang="en-US" sz="1400" dirty="0">
                <a:solidFill>
                  <a:schemeClr val="accent2"/>
                </a:solidFill>
              </a:rPr>
              <a:t> task. Nehemiah risked his job and his life to accomplish the vision God gave him. </a:t>
            </a:r>
          </a:p>
          <a:p>
            <a:r>
              <a:rPr lang="en-US" sz="1400" dirty="0">
                <a:solidFill>
                  <a:schemeClr val="accent2"/>
                </a:solidFill>
              </a:rPr>
              <a:t>He </a:t>
            </a:r>
            <a:r>
              <a:rPr lang="en-US" sz="1400" b="1" dirty="0">
                <a:solidFill>
                  <a:schemeClr val="accent2"/>
                </a:solidFill>
              </a:rPr>
              <a:t>communicated the vision </a:t>
            </a:r>
            <a:r>
              <a:rPr lang="en-US" sz="1400" dirty="0">
                <a:solidFill>
                  <a:schemeClr val="accent2"/>
                </a:solidFill>
              </a:rPr>
              <a:t>to the volunteers who would be working with him before asking them to sacrifice their time and energy. He </a:t>
            </a:r>
            <a:r>
              <a:rPr lang="en-US" sz="1400" b="1" dirty="0">
                <a:solidFill>
                  <a:schemeClr val="accent2"/>
                </a:solidFill>
              </a:rPr>
              <a:t>appealed to their sense of dignity, identity and responsibility </a:t>
            </a:r>
            <a:r>
              <a:rPr lang="en-US" sz="1400" dirty="0">
                <a:solidFill>
                  <a:schemeClr val="accent2"/>
                </a:solidFill>
              </a:rPr>
              <a:t>in committing to accomplish the vision God gave them.</a:t>
            </a:r>
          </a:p>
          <a:p>
            <a:r>
              <a:rPr lang="en-US" sz="1400" dirty="0">
                <a:solidFill>
                  <a:schemeClr val="accent2"/>
                </a:solidFill>
              </a:rPr>
              <a:t>He organized the people into groups and assigned each group a particular section of the wall to repair. After encountering enemies who threatened them, Nehemiah divided the workers into two parts: one half was armed to protect the other half while they worked. He put in place a strategy among the people which included prayer, guard duty, hard work and encouragement for everyone. The wall were successfully rebuilt and completed in just 52 days.</a:t>
            </a:r>
          </a:p>
        </p:txBody>
      </p:sp>
      <p:pic>
        <p:nvPicPr>
          <p:cNvPr id="9218" name="Picture 2">
            <a:extLst>
              <a:ext uri="{FF2B5EF4-FFF2-40B4-BE49-F238E27FC236}">
                <a16:creationId xmlns:a16="http://schemas.microsoft.com/office/drawing/2014/main" id="{499D985B-CE1F-9040-0297-324E94F320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4452" y="283827"/>
            <a:ext cx="2362200" cy="131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2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4" name="TextBox 3">
            <a:extLst>
              <a:ext uri="{FF2B5EF4-FFF2-40B4-BE49-F238E27FC236}">
                <a16:creationId xmlns:a16="http://schemas.microsoft.com/office/drawing/2014/main" id="{0E360883-306D-8DF6-BBF1-6D4EE6C73C71}"/>
              </a:ext>
            </a:extLst>
          </p:cNvPr>
          <p:cNvSpPr txBox="1">
            <a:spLocks/>
          </p:cNvSpPr>
          <p:nvPr/>
        </p:nvSpPr>
        <p:spPr>
          <a:xfrm>
            <a:off x="266700" y="4574553"/>
            <a:ext cx="86106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Diagram 4.1 is about the wall</a:t>
            </a:r>
            <a:r>
              <a:rPr lang="en-US" sz="1600" dirty="0">
                <a:solidFill>
                  <a:schemeClr val="accent2"/>
                </a:solidFill>
              </a:rPr>
              <a:t>—it is not about the workmen or the guards! The wall represents the vision given by God. Each person had a focused task to perform so that the vision could be accomplished. Each one concentrated on their own duty. The result was that, as a team, they quickly completed the wall.</a:t>
            </a:r>
          </a:p>
        </p:txBody>
      </p:sp>
      <p:sp>
        <p:nvSpPr>
          <p:cNvPr id="10" name="TextBox 9">
            <a:extLst>
              <a:ext uri="{FF2B5EF4-FFF2-40B4-BE49-F238E27FC236}">
                <a16:creationId xmlns:a16="http://schemas.microsoft.com/office/drawing/2014/main" id="{D1468C68-426F-B2F6-434E-23403DE4C151}"/>
              </a:ext>
            </a:extLst>
          </p:cNvPr>
          <p:cNvSpPr txBox="1"/>
          <p:nvPr/>
        </p:nvSpPr>
        <p:spPr>
          <a:xfrm>
            <a:off x="1086194" y="1783686"/>
            <a:ext cx="1382686" cy="369332"/>
          </a:xfrm>
          <a:prstGeom prst="rect">
            <a:avLst/>
          </a:prstGeom>
          <a:noFill/>
        </p:spPr>
        <p:txBody>
          <a:bodyPr wrap="none" rtlCol="0">
            <a:spAutoFit/>
          </a:bodyPr>
          <a:lstStyle/>
          <a:p>
            <a:r>
              <a:rPr lang="en-US" dirty="0"/>
              <a:t>Diagram 4.1</a:t>
            </a:r>
          </a:p>
        </p:txBody>
      </p:sp>
      <p:pic>
        <p:nvPicPr>
          <p:cNvPr id="11" name="Picture 10">
            <a:extLst>
              <a:ext uri="{FF2B5EF4-FFF2-40B4-BE49-F238E27FC236}">
                <a16:creationId xmlns:a16="http://schemas.microsoft.com/office/drawing/2014/main" id="{C24E89B3-F2E8-C9EF-D134-D74F91BF9E10}"/>
              </a:ext>
            </a:extLst>
          </p:cNvPr>
          <p:cNvPicPr>
            <a:picLocks noChangeAspect="1"/>
          </p:cNvPicPr>
          <p:nvPr/>
        </p:nvPicPr>
        <p:blipFill>
          <a:blip r:embed="rId5"/>
          <a:stretch>
            <a:fillRect/>
          </a:stretch>
        </p:blipFill>
        <p:spPr>
          <a:xfrm>
            <a:off x="2566707" y="1818038"/>
            <a:ext cx="4010585" cy="2676899"/>
          </a:xfrm>
          <a:prstGeom prst="rect">
            <a:avLst/>
          </a:prstGeom>
        </p:spPr>
      </p:pic>
    </p:spTree>
    <p:extLst>
      <p:ext uri="{BB962C8B-B14F-4D97-AF65-F5344CB8AC3E}">
        <p14:creationId xmlns:p14="http://schemas.microsoft.com/office/powerpoint/2010/main" val="418241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4" name="TextBox 3">
            <a:extLst>
              <a:ext uri="{FF2B5EF4-FFF2-40B4-BE49-F238E27FC236}">
                <a16:creationId xmlns:a16="http://schemas.microsoft.com/office/drawing/2014/main" id="{0E360883-306D-8DF6-BBF1-6D4EE6C73C71}"/>
              </a:ext>
            </a:extLst>
          </p:cNvPr>
          <p:cNvSpPr txBox="1">
            <a:spLocks/>
          </p:cNvSpPr>
          <p:nvPr/>
        </p:nvSpPr>
        <p:spPr>
          <a:xfrm>
            <a:off x="228600" y="1744518"/>
            <a:ext cx="5676900" cy="42165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2"/>
                </a:solidFill>
              </a:rPr>
              <a:t>After rebuilding the walls, Nehemiah continued to organize the people. The vision required a change of heart—both of him and the workers. It also required commitment to complete the vision.</a:t>
            </a:r>
          </a:p>
          <a:p>
            <a:pPr marL="285750" indent="-285750">
              <a:buFont typeface="Arial" panose="020B0604020202020204" pitchFamily="34" charset="0"/>
              <a:buChar char="•"/>
            </a:pPr>
            <a:r>
              <a:rPr lang="en-US" sz="1400" b="1" dirty="0">
                <a:solidFill>
                  <a:schemeClr val="accent2"/>
                </a:solidFill>
              </a:rPr>
              <a:t>Change of heart</a:t>
            </a:r>
            <a:r>
              <a:rPr lang="en-US" sz="1400" dirty="0">
                <a:solidFill>
                  <a:schemeClr val="accent2"/>
                </a:solidFill>
              </a:rPr>
              <a:t>—Nehemiah experienced a change of heart when he heard the sad news about the condition of Jerusalem. God gave Nehemiah a vision that would change the situation and the hearts of many people. God’s vision to accomplish His will and purpose will change your heart’s desire too. As you seek to obediently follow Him, He will change your desires. </a:t>
            </a:r>
          </a:p>
          <a:p>
            <a:pPr marL="285750" indent="-285750">
              <a:buFont typeface="Arial" panose="020B0604020202020204" pitchFamily="34" charset="0"/>
              <a:buChar char="•"/>
            </a:pPr>
            <a:r>
              <a:rPr lang="en-US" sz="1400" b="1" dirty="0">
                <a:solidFill>
                  <a:schemeClr val="accent2"/>
                </a:solidFill>
              </a:rPr>
              <a:t>Commitment to complete the vision</a:t>
            </a:r>
            <a:r>
              <a:rPr lang="en-US" sz="1400" dirty="0">
                <a:solidFill>
                  <a:schemeClr val="accent2"/>
                </a:solidFill>
              </a:rPr>
              <a:t>—the rebuilding of the wall was only the beginning. The Israelites’ love of God was renewed by the reading of God’s Word. Likewise, God’s people today are renewed through study and reading of the Bible, God’s Word. </a:t>
            </a:r>
          </a:p>
          <a:p>
            <a:r>
              <a:rPr lang="en-US" sz="1600" dirty="0">
                <a:solidFill>
                  <a:schemeClr val="accent2"/>
                </a:solidFill>
              </a:rPr>
              <a:t>The result was a revival of God’s people. Because of Nehemiah’s organizational skills, they were able to serve God faithfully and obediently (Neh. 6:15-16). Table 4.1 shows some of the results of a successful completion of Nehemiah’s vision.</a:t>
            </a:r>
          </a:p>
        </p:txBody>
      </p:sp>
      <p:pic>
        <p:nvPicPr>
          <p:cNvPr id="10244" name="Picture 4">
            <a:extLst>
              <a:ext uri="{FF2B5EF4-FFF2-40B4-BE49-F238E27FC236}">
                <a16:creationId xmlns:a16="http://schemas.microsoft.com/office/drawing/2014/main" id="{AB13DF69-0ABB-50DF-3E67-D91E21AAF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53623">
            <a:off x="5667388" y="3701798"/>
            <a:ext cx="3124200" cy="175790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B986089F-73DF-305B-BABA-F3C1BFBC8E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07346">
            <a:off x="5991237" y="1188101"/>
            <a:ext cx="2895601" cy="193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9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Stage 1: Pioneer (Vision)</a:t>
            </a:r>
            <a:endParaRPr lang="en-US" sz="28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0B095EB1-2F97-A9E7-A066-5A64A8B47FF4}"/>
              </a:ext>
            </a:extLst>
          </p:cNvPr>
          <p:cNvSpPr>
            <a:spLocks noGrp="1"/>
          </p:cNvSpPr>
          <p:nvPr>
            <p:ph type="title"/>
          </p:nvPr>
        </p:nvSpPr>
        <p:spPr>
          <a:xfrm>
            <a:off x="1295400" y="304800"/>
            <a:ext cx="7581900" cy="838200"/>
          </a:xfrm>
        </p:spPr>
        <p:txBody>
          <a:bodyPr>
            <a:noAutofit/>
          </a:bodyPr>
          <a:lstStyle/>
          <a:p>
            <a:r>
              <a:rPr lang="en-US" sz="3200" b="1" dirty="0">
                <a:latin typeface="Impact" pitchFamily="34" charset="0"/>
              </a:rPr>
              <a:t>Pioneer: biblical perspective</a:t>
            </a:r>
          </a:p>
        </p:txBody>
      </p:sp>
      <p:graphicFrame>
        <p:nvGraphicFramePr>
          <p:cNvPr id="4" name="Table 3">
            <a:extLst>
              <a:ext uri="{FF2B5EF4-FFF2-40B4-BE49-F238E27FC236}">
                <a16:creationId xmlns:a16="http://schemas.microsoft.com/office/drawing/2014/main" id="{C30E369A-70C3-0867-E9DA-A72AC388AFF5}"/>
              </a:ext>
            </a:extLst>
          </p:cNvPr>
          <p:cNvGraphicFramePr>
            <a:graphicFrameLocks/>
          </p:cNvGraphicFramePr>
          <p:nvPr>
            <p:extLst>
              <p:ext uri="{D42A27DB-BD31-4B8C-83A1-F6EECF244321}">
                <p14:modId xmlns:p14="http://schemas.microsoft.com/office/powerpoint/2010/main" val="612435804"/>
              </p:ext>
            </p:extLst>
          </p:nvPr>
        </p:nvGraphicFramePr>
        <p:xfrm>
          <a:off x="152400" y="1717270"/>
          <a:ext cx="8839200" cy="4236680"/>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20000"/>
                    </a:ext>
                  </a:extLst>
                </a:gridCol>
                <a:gridCol w="4419600">
                  <a:extLst>
                    <a:ext uri="{9D8B030D-6E8A-4147-A177-3AD203B41FA5}">
                      <a16:colId xmlns:a16="http://schemas.microsoft.com/office/drawing/2014/main" val="679906095"/>
                    </a:ext>
                  </a:extLst>
                </a:gridCol>
                <a:gridCol w="304800">
                  <a:extLst>
                    <a:ext uri="{9D8B030D-6E8A-4147-A177-3AD203B41FA5}">
                      <a16:colId xmlns:a16="http://schemas.microsoft.com/office/drawing/2014/main" val="1254078187"/>
                    </a:ext>
                  </a:extLst>
                </a:gridCol>
                <a:gridCol w="3810000">
                  <a:extLst>
                    <a:ext uri="{9D8B030D-6E8A-4147-A177-3AD203B41FA5}">
                      <a16:colId xmlns:a16="http://schemas.microsoft.com/office/drawing/2014/main" val="1195072001"/>
                    </a:ext>
                  </a:extLst>
                </a:gridCol>
              </a:tblGrid>
              <a:tr h="329214">
                <a:tc gridSpan="4">
                  <a:txBody>
                    <a:bodyPr/>
                    <a:lstStyle/>
                    <a:p>
                      <a:pPr algn="ctr"/>
                      <a:r>
                        <a:rPr lang="en-US" sz="1800" dirty="0">
                          <a:solidFill>
                            <a:schemeClr val="bg1"/>
                          </a:solidFill>
                        </a:rPr>
                        <a:t>Table 4.1  Results of Nehemiah’s vision</a:t>
                      </a:r>
                    </a:p>
                  </a:txBody>
                  <a:tcPr>
                    <a:solidFill>
                      <a:schemeClr val="tx1"/>
                    </a:solidFill>
                  </a:tcPr>
                </a:tc>
                <a:tc hMerge="1">
                  <a:txBody>
                    <a:bodyPr/>
                    <a:lstStyle/>
                    <a:p>
                      <a:pPr algn="ctr"/>
                      <a:endParaRPr lang="en-US" dirty="0"/>
                    </a:p>
                  </a:txBody>
                  <a:tcP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6202046"/>
                  </a:ext>
                </a:extLst>
              </a:tr>
              <a:tr h="1069944">
                <a:tc>
                  <a:txBody>
                    <a:bodyPr/>
                    <a:lstStyle/>
                    <a:p>
                      <a:r>
                        <a:rPr lang="en-US" sz="1400" b="1" dirty="0"/>
                        <a:t>1</a:t>
                      </a:r>
                    </a:p>
                  </a:txBody>
                  <a:tcPr>
                    <a:solidFill>
                      <a:srgbClr val="D9FFFF"/>
                    </a:solidFill>
                  </a:tcPr>
                </a:tc>
                <a:tc>
                  <a:txBody>
                    <a:bodyPr/>
                    <a:lstStyle/>
                    <a:p>
                      <a:r>
                        <a:rPr lang="en-US" sz="1200" b="0" dirty="0"/>
                        <a:t>The work to accomplish the vision cost Nehemiah temporary time from his responsible and wealthy position with the king of Persia. </a:t>
                      </a:r>
                      <a:r>
                        <a:rPr lang="en-US" sz="1100" b="0" i="1" dirty="0"/>
                        <a:t>(Neh. 2:1-9)</a:t>
                      </a:r>
                    </a:p>
                    <a:p>
                      <a:r>
                        <a:rPr lang="en-US" sz="1100" b="1" i="0" dirty="0"/>
                        <a:t>Result:</a:t>
                      </a:r>
                    </a:p>
                    <a:p>
                      <a:r>
                        <a:rPr lang="en-US" sz="1100" b="0" i="0" dirty="0"/>
                        <a:t>The Israelites rallied as a nation and began to rebuild the walls of Jerusalem </a:t>
                      </a:r>
                      <a:r>
                        <a:rPr lang="en-US" sz="1050" b="0" i="1" dirty="0"/>
                        <a:t>(Neh. 2:18-3:32)</a:t>
                      </a:r>
                      <a:endParaRPr lang="en-US" sz="1100" b="0" i="1" dirty="0"/>
                    </a:p>
                  </a:txBody>
                  <a:tcPr>
                    <a:solidFill>
                      <a:srgbClr val="EBF7FF"/>
                    </a:solidFill>
                  </a:tcPr>
                </a:tc>
                <a:tc>
                  <a:txBody>
                    <a:bodyPr/>
                    <a:lstStyle/>
                    <a:p>
                      <a:r>
                        <a:rPr lang="en-US" sz="1400" b="1" i="0" dirty="0"/>
                        <a:t>5</a:t>
                      </a:r>
                    </a:p>
                  </a:txBody>
                  <a:tcPr>
                    <a:solidFill>
                      <a:srgbClr val="D9FFFF"/>
                    </a:solidFill>
                  </a:tcPr>
                </a:tc>
                <a:tc>
                  <a:txBody>
                    <a:bodyPr/>
                    <a:lstStyle/>
                    <a:p>
                      <a:r>
                        <a:rPr lang="en-US" sz="1200" b="0" i="0" dirty="0"/>
                        <a:t>Nehemiah, Ezra and all the people confessed their sins</a:t>
                      </a:r>
                      <a:r>
                        <a:rPr lang="en-US" sz="1400" b="0" i="1" dirty="0"/>
                        <a:t>. </a:t>
                      </a:r>
                    </a:p>
                    <a:p>
                      <a:r>
                        <a:rPr lang="en-US" sz="1100" b="0" i="1" dirty="0"/>
                        <a:t>(Neh. 9-10)</a:t>
                      </a:r>
                    </a:p>
                    <a:p>
                      <a:r>
                        <a:rPr lang="en-US" sz="1100" b="1" i="0" dirty="0"/>
                        <a:t>Result:</a:t>
                      </a:r>
                    </a:p>
                    <a:p>
                      <a:pPr marL="285750" indent="-285750">
                        <a:buFont typeface="Arial" panose="020B0604020202020204" pitchFamily="34" charset="0"/>
                        <a:buChar char="•"/>
                      </a:pPr>
                      <a:r>
                        <a:rPr lang="en-US" sz="1100" b="0" i="0" dirty="0"/>
                        <a:t>They sought God’s forgiveness</a:t>
                      </a:r>
                    </a:p>
                    <a:p>
                      <a:pPr marL="285750" indent="-285750">
                        <a:buFont typeface="Arial" panose="020B0604020202020204" pitchFamily="34" charset="0"/>
                        <a:buChar char="•"/>
                      </a:pPr>
                      <a:r>
                        <a:rPr lang="en-US" sz="1100" b="0" i="0" dirty="0"/>
                        <a:t>Their commitment to God was renewed</a:t>
                      </a:r>
                    </a:p>
                  </a:txBody>
                  <a:tcPr>
                    <a:solidFill>
                      <a:srgbClr val="EBF7FF"/>
                    </a:solidFill>
                  </a:tcPr>
                </a:tc>
                <a:extLst>
                  <a:ext uri="{0D108BD9-81ED-4DB2-BD59-A6C34878D82A}">
                    <a16:rowId xmlns:a16="http://schemas.microsoft.com/office/drawing/2014/main" val="10001"/>
                  </a:ext>
                </a:extLst>
              </a:tr>
              <a:tr h="1208810">
                <a:tc>
                  <a:txBody>
                    <a:bodyPr/>
                    <a:lstStyle/>
                    <a:p>
                      <a:r>
                        <a:rPr lang="en-US" sz="1400" b="1" dirty="0"/>
                        <a:t>2</a:t>
                      </a:r>
                    </a:p>
                  </a:txBody>
                  <a:tcPr>
                    <a:solidFill>
                      <a:srgbClr val="B3EDF3"/>
                    </a:solidFill>
                  </a:tcPr>
                </a:tc>
                <a:tc>
                  <a:txBody>
                    <a:bodyPr/>
                    <a:lstStyle/>
                    <a:p>
                      <a:r>
                        <a:rPr lang="en-US" sz="1200" b="0" i="0" dirty="0"/>
                        <a:t>This work brought intense opposition from powerful men.</a:t>
                      </a:r>
                    </a:p>
                    <a:p>
                      <a:r>
                        <a:rPr lang="en-US" sz="1100" b="1" i="0" dirty="0"/>
                        <a:t>Result:</a:t>
                      </a:r>
                    </a:p>
                    <a:p>
                      <a:pPr marL="285750" indent="-285750">
                        <a:buFont typeface="Arial" panose="020B0604020202020204" pitchFamily="34" charset="0"/>
                        <a:buChar char="•"/>
                      </a:pPr>
                      <a:r>
                        <a:rPr lang="en-US" sz="1100" b="0" i="0" dirty="0"/>
                        <a:t>They overcame threatened attacks by taking wise defense measures </a:t>
                      </a:r>
                      <a:r>
                        <a:rPr lang="en-US" sz="1050" b="0" i="1" dirty="0"/>
                        <a:t>(Neh. 4)</a:t>
                      </a:r>
                    </a:p>
                    <a:p>
                      <a:pPr marL="285750" indent="-285750">
                        <a:buFont typeface="Arial" panose="020B0604020202020204" pitchFamily="34" charset="0"/>
                        <a:buChar char="•"/>
                      </a:pPr>
                      <a:r>
                        <a:rPr lang="en-US" sz="1100" b="0" i="0" dirty="0"/>
                        <a:t>They overcame disunity among the Israelites by facing the problem and setting a good example </a:t>
                      </a:r>
                      <a:r>
                        <a:rPr lang="en-US" sz="1050" b="0" i="1" dirty="0"/>
                        <a:t>(Neh. 5)</a:t>
                      </a:r>
                    </a:p>
                    <a:p>
                      <a:pPr marL="285750" indent="-285750">
                        <a:buFont typeface="Arial" panose="020B0604020202020204" pitchFamily="34" charset="0"/>
                        <a:buChar char="•"/>
                      </a:pPr>
                      <a:r>
                        <a:rPr lang="en-US" sz="1100" b="0" i="0" dirty="0"/>
                        <a:t>They overcame false accusations by insight and courage </a:t>
                      </a:r>
                      <a:r>
                        <a:rPr lang="en-US" sz="1050" b="0" i="1" dirty="0"/>
                        <a:t>(Neh. 6:1-14)</a:t>
                      </a:r>
                      <a:endParaRPr lang="en-US" sz="1100" b="0" i="1" dirty="0"/>
                    </a:p>
                  </a:txBody>
                  <a:tcPr>
                    <a:solidFill>
                      <a:srgbClr val="CCECFF"/>
                    </a:solidFill>
                  </a:tcPr>
                </a:tc>
                <a:tc>
                  <a:txBody>
                    <a:bodyPr/>
                    <a:lstStyle/>
                    <a:p>
                      <a:r>
                        <a:rPr lang="en-US" sz="1400" b="1" i="0" dirty="0"/>
                        <a:t>6</a:t>
                      </a:r>
                    </a:p>
                  </a:txBody>
                  <a:tcPr>
                    <a:solidFill>
                      <a:srgbClr val="B3EDF3"/>
                    </a:solidFill>
                  </a:tcPr>
                </a:tc>
                <a:tc>
                  <a:txBody>
                    <a:bodyPr/>
                    <a:lstStyle/>
                    <a:p>
                      <a:r>
                        <a:rPr lang="en-US" sz="1200" b="0" i="0" dirty="0"/>
                        <a:t>The city of Jerusalem was once again inhabited by the Israelites. </a:t>
                      </a:r>
                      <a:r>
                        <a:rPr lang="en-US" sz="1100" b="0" i="1" dirty="0"/>
                        <a:t>(Neh. 11-12)</a:t>
                      </a:r>
                    </a:p>
                    <a:p>
                      <a:r>
                        <a:rPr lang="en-US" sz="1100" b="1" i="0" dirty="0"/>
                        <a:t>Result:</a:t>
                      </a:r>
                    </a:p>
                    <a:p>
                      <a:pPr marL="171450" indent="-171450">
                        <a:buFont typeface="Arial" panose="020B0604020202020204" pitchFamily="34" charset="0"/>
                        <a:buChar char="•"/>
                      </a:pPr>
                      <a:r>
                        <a:rPr lang="en-US" sz="1100" b="0" i="0" dirty="0"/>
                        <a:t>They organized and committed to regular worship</a:t>
                      </a:r>
                    </a:p>
                    <a:p>
                      <a:pPr marL="171450" indent="-171450">
                        <a:buFont typeface="Arial" panose="020B0604020202020204" pitchFamily="34" charset="0"/>
                        <a:buChar char="•"/>
                      </a:pPr>
                      <a:r>
                        <a:rPr lang="en-US" sz="1100" b="0" i="0" dirty="0"/>
                        <a:t>The walls and gates were dedicated</a:t>
                      </a:r>
                    </a:p>
                  </a:txBody>
                  <a:tcPr>
                    <a:solidFill>
                      <a:srgbClr val="CCECFF"/>
                    </a:solidFill>
                  </a:tcPr>
                </a:tc>
                <a:extLst>
                  <a:ext uri="{0D108BD9-81ED-4DB2-BD59-A6C34878D82A}">
                    <a16:rowId xmlns:a16="http://schemas.microsoft.com/office/drawing/2014/main" val="10002"/>
                  </a:ext>
                </a:extLst>
              </a:tr>
              <a:tr h="562407">
                <a:tc>
                  <a:txBody>
                    <a:bodyPr/>
                    <a:lstStyle/>
                    <a:p>
                      <a:r>
                        <a:rPr lang="en-US" sz="1400" b="1" dirty="0"/>
                        <a:t>3</a:t>
                      </a:r>
                    </a:p>
                  </a:txBody>
                  <a:tcPr>
                    <a:solidFill>
                      <a:srgbClr val="D9FFFF"/>
                    </a:solidFill>
                  </a:tcPr>
                </a:tc>
                <a:tc>
                  <a:txBody>
                    <a:bodyPr/>
                    <a:lstStyle/>
                    <a:p>
                      <a:pPr>
                        <a:buFont typeface="Arial" pitchFamily="34" charset="0"/>
                        <a:buNone/>
                      </a:pPr>
                      <a:r>
                        <a:rPr lang="en-US" sz="1200" b="0" dirty="0"/>
                        <a:t>The walls rebuilt and the gates repaired in 52 days. The city was fully inhabited by the Israelites.  </a:t>
                      </a:r>
                    </a:p>
                    <a:p>
                      <a:pPr>
                        <a:buFont typeface="Arial" pitchFamily="34" charset="0"/>
                        <a:buNone/>
                      </a:pPr>
                      <a:r>
                        <a:rPr lang="en-US" sz="1100" b="0" i="1" dirty="0"/>
                        <a:t>(Neh. 6:15-16, 7:73)</a:t>
                      </a:r>
                      <a:endParaRPr lang="en-US" sz="1200" b="1" i="1" dirty="0"/>
                    </a:p>
                  </a:txBody>
                  <a:tcPr>
                    <a:solidFill>
                      <a:srgbClr val="EBF7FF"/>
                    </a:solidFill>
                  </a:tcPr>
                </a:tc>
                <a:tc>
                  <a:txBody>
                    <a:bodyPr/>
                    <a:lstStyle/>
                    <a:p>
                      <a:pPr>
                        <a:buFont typeface="Arial" pitchFamily="34" charset="0"/>
                        <a:buNone/>
                      </a:pPr>
                      <a:r>
                        <a:rPr lang="en-US" sz="1400" b="1" i="0" dirty="0"/>
                        <a:t>7</a:t>
                      </a:r>
                    </a:p>
                  </a:txBody>
                  <a:tcPr>
                    <a:solidFill>
                      <a:srgbClr val="D9FFFF"/>
                    </a:solidFill>
                  </a:tcPr>
                </a:tc>
                <a:tc>
                  <a:txBody>
                    <a:bodyPr/>
                    <a:lstStyle/>
                    <a:p>
                      <a:pPr>
                        <a:buFont typeface="Arial" pitchFamily="34" charset="0"/>
                        <a:buNone/>
                      </a:pPr>
                      <a:r>
                        <a:rPr lang="en-US" sz="1200" b="0" i="0" dirty="0"/>
                        <a:t>Nehemiah continued to provide spiritual guidance for the people for many years. He provided fresh leadership to new opposition. </a:t>
                      </a:r>
                      <a:r>
                        <a:rPr lang="en-US" sz="1100" b="0" i="1" dirty="0"/>
                        <a:t>(Neh. 13)</a:t>
                      </a:r>
                    </a:p>
                  </a:txBody>
                  <a:tcPr>
                    <a:solidFill>
                      <a:srgbClr val="EBF7FF"/>
                    </a:solidFill>
                  </a:tcPr>
                </a:tc>
                <a:extLst>
                  <a:ext uri="{0D108BD9-81ED-4DB2-BD59-A6C34878D82A}">
                    <a16:rowId xmlns:a16="http://schemas.microsoft.com/office/drawing/2014/main" val="10003"/>
                  </a:ext>
                </a:extLst>
              </a:tr>
              <a:tr h="662900">
                <a:tc>
                  <a:txBody>
                    <a:bodyPr/>
                    <a:lstStyle/>
                    <a:p>
                      <a:r>
                        <a:rPr lang="en-US" sz="1400" b="1" dirty="0"/>
                        <a:t>4</a:t>
                      </a:r>
                    </a:p>
                  </a:txBody>
                  <a:tcPr>
                    <a:solidFill>
                      <a:srgbClr val="B3EDF3"/>
                    </a:solidFill>
                  </a:tcPr>
                </a:tc>
                <a:tc>
                  <a:txBody>
                    <a:bodyPr/>
                    <a:lstStyle/>
                    <a:p>
                      <a:pPr>
                        <a:buFont typeface="Arial" pitchFamily="34" charset="0"/>
                        <a:buNone/>
                      </a:pPr>
                      <a:r>
                        <a:rPr lang="en-US" sz="1200" b="0" i="0" dirty="0"/>
                        <a:t>Nehemiah arranged for Ezra, a prophet of God and scribe of Israel, to read the Law so the people could mold their lives by it. </a:t>
                      </a:r>
                      <a:r>
                        <a:rPr lang="en-US" sz="1100" b="0" i="1" dirty="0"/>
                        <a:t>(Neh. 8:8-9)</a:t>
                      </a:r>
                      <a:endParaRPr lang="en-US" sz="1200" b="0" i="1" dirty="0"/>
                    </a:p>
                  </a:txBody>
                  <a:tcPr>
                    <a:solidFill>
                      <a:srgbClr val="CCECFF"/>
                    </a:solidFill>
                  </a:tcPr>
                </a:tc>
                <a:tc gridSpan="2">
                  <a:txBody>
                    <a:bodyPr/>
                    <a:lstStyle/>
                    <a:p>
                      <a:pPr>
                        <a:buFont typeface="Arial" pitchFamily="34" charset="0"/>
                        <a:buNone/>
                      </a:pPr>
                      <a:endParaRPr lang="en-US" sz="1400" b="0" i="1" dirty="0"/>
                    </a:p>
                  </a:txBody>
                  <a:tcPr>
                    <a:solidFill>
                      <a:schemeClr val="bg1">
                        <a:lumMod val="85000"/>
                      </a:schemeClr>
                    </a:solidFill>
                  </a:tcPr>
                </a:tc>
                <a:tc hMerge="1">
                  <a:txBody>
                    <a:bodyPr/>
                    <a:lstStyle/>
                    <a:p>
                      <a:pPr>
                        <a:buFont typeface="Arial" pitchFamily="34" charset="0"/>
                        <a:buNone/>
                      </a:pPr>
                      <a:endParaRPr lang="en-US" sz="1400" b="0" i="1" dirty="0"/>
                    </a:p>
                  </a:txBody>
                  <a:tcPr>
                    <a:solidFill>
                      <a:schemeClr val="bg1">
                        <a:lumMod val="85000"/>
                      </a:schemeClr>
                    </a:solidFill>
                  </a:tcPr>
                </a:tc>
                <a:extLst>
                  <a:ext uri="{0D108BD9-81ED-4DB2-BD59-A6C34878D82A}">
                    <a16:rowId xmlns:a16="http://schemas.microsoft.com/office/drawing/2014/main" val="3633667551"/>
                  </a:ext>
                </a:extLst>
              </a:tr>
            </a:tbl>
          </a:graphicData>
        </a:graphic>
      </p:graphicFrame>
    </p:spTree>
    <p:extLst>
      <p:ext uri="{BB962C8B-B14F-4D97-AF65-F5344CB8AC3E}">
        <p14:creationId xmlns:p14="http://schemas.microsoft.com/office/powerpoint/2010/main" val="63649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60198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Stage 1: Pioneer (Being Sent)</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943214"/>
            <a:ext cx="8686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Once a Pioneer receives God’s vision, they must then be sent out from a local church to accomplish and complete the God-given vision.</a:t>
            </a:r>
            <a:endParaRPr lang="en-US"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sp>
        <p:nvSpPr>
          <p:cNvPr id="4" name="TextBox 3">
            <a:extLst>
              <a:ext uri="{FF2B5EF4-FFF2-40B4-BE49-F238E27FC236}">
                <a16:creationId xmlns:a16="http://schemas.microsoft.com/office/drawing/2014/main" id="{23701ECF-D869-5832-DD79-E648AA1E9B59}"/>
              </a:ext>
            </a:extLst>
          </p:cNvPr>
          <p:cNvSpPr txBox="1">
            <a:spLocks/>
          </p:cNvSpPr>
          <p:nvPr/>
        </p:nvSpPr>
        <p:spPr>
          <a:xfrm>
            <a:off x="304800" y="2721114"/>
            <a:ext cx="8686800"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1. Christ is sent by the Father</a:t>
            </a:r>
          </a:p>
          <a:p>
            <a:pPr algn="ctr"/>
            <a:endParaRPr lang="en-US" sz="2000" b="1" dirty="0"/>
          </a:p>
          <a:p>
            <a:r>
              <a:rPr lang="en-US" sz="2000" i="1" dirty="0"/>
              <a:t>For I have come down form heaven not to do my will but to do the will of him who sent me. </a:t>
            </a:r>
            <a:r>
              <a:rPr lang="en-US" sz="1600" i="1" dirty="0"/>
              <a:t>(John 6:38)</a:t>
            </a:r>
          </a:p>
          <a:p>
            <a:endParaRPr lang="en-US" sz="1600" i="1" dirty="0"/>
          </a:p>
          <a:p>
            <a:r>
              <a:rPr lang="en-US" sz="2000" dirty="0"/>
              <a:t>There are many places in the Bible, especially in the book of John, that relate the fact that Jesus was sent by the Father. As time permits, look up the following verses in John 3:17, 4:34, :30, 7:16-18 and 8:29.</a:t>
            </a:r>
            <a:endParaRPr lang="en-US" dirty="0"/>
          </a:p>
        </p:txBody>
      </p:sp>
    </p:spTree>
    <p:extLst>
      <p:ext uri="{BB962C8B-B14F-4D97-AF65-F5344CB8AC3E}">
        <p14:creationId xmlns:p14="http://schemas.microsoft.com/office/powerpoint/2010/main" val="397269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60198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Stage 1: Pioneer (Being Sent)</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943214"/>
            <a:ext cx="8686800" cy="39241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2. Disciples are sent</a:t>
            </a:r>
          </a:p>
          <a:p>
            <a:pPr algn="ctr"/>
            <a:endParaRPr lang="en-US" sz="2000" b="1" dirty="0"/>
          </a:p>
          <a:p>
            <a:r>
              <a:rPr lang="en-US" sz="2000" b="1" dirty="0"/>
              <a:t>a. Sent by Jesus</a:t>
            </a:r>
          </a:p>
          <a:p>
            <a:r>
              <a:rPr lang="en-US" sz="2000" dirty="0"/>
              <a:t>Just as Jesus was sent by the Father, Jesus send His disciples today. Disciples are commanded to go to all nations, make disciples, baptize and teach as stated in Matthew 28:18-20.</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8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pic>
        <p:nvPicPr>
          <p:cNvPr id="11266" name="Picture 2">
            <a:extLst>
              <a:ext uri="{FF2B5EF4-FFF2-40B4-BE49-F238E27FC236}">
                <a16:creationId xmlns:a16="http://schemas.microsoft.com/office/drawing/2014/main" id="{9F2C8EDF-616C-974A-3101-6CAD383B4D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8900" y="3858748"/>
            <a:ext cx="38862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220773"/>
            <a:ext cx="60198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Stage 1: Pioneer (Being Sent)</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807669"/>
            <a:ext cx="86868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2. Disciples are sent</a:t>
            </a:r>
          </a:p>
          <a:p>
            <a:endParaRPr lang="en-US" sz="1000" dirty="0"/>
          </a:p>
          <a:p>
            <a:r>
              <a:rPr lang="en-US" b="1" dirty="0"/>
              <a:t>b. Sent by early churches</a:t>
            </a:r>
          </a:p>
          <a:p>
            <a:r>
              <a:rPr lang="en-US" dirty="0"/>
              <a:t>The early church leaders witnessed Jesus’ example of sending His disciples to tell about God. They followed His example. They commissioned mature believers and sent them to tell others about Jesus. These believers were sent to perform the following tasks:</a:t>
            </a:r>
          </a:p>
          <a:p>
            <a:pPr marL="285750" indent="-285750">
              <a:buFont typeface="Arial" panose="020B0604020202020204" pitchFamily="34" charset="0"/>
              <a:buChar char="•"/>
            </a:pPr>
            <a:r>
              <a:rPr lang="en-US" sz="1400" b="1" dirty="0"/>
              <a:t>Proclaim the Word of God</a:t>
            </a:r>
            <a:r>
              <a:rPr lang="en-US" sz="1400" dirty="0"/>
              <a:t>—in obedience to the Holy Spirit they were sent to proclaim the Word in other cities and nations. </a:t>
            </a:r>
            <a:r>
              <a:rPr lang="en-US" sz="1100" i="1" dirty="0"/>
              <a:t>(Acts 13:2-5)</a:t>
            </a:r>
          </a:p>
          <a:p>
            <a:pPr marL="285750" indent="-285750">
              <a:buFont typeface="Arial" panose="020B0604020202020204" pitchFamily="34" charset="0"/>
              <a:buChar char="•"/>
            </a:pPr>
            <a:r>
              <a:rPr lang="en-US" sz="1400" b="1" dirty="0"/>
              <a:t>To work an “assigned field”—</a:t>
            </a:r>
            <a:r>
              <a:rPr lang="en-US" sz="1400" dirty="0"/>
              <a:t>Jesus extended the call of God to all mankind. Paul wrote about being “assigned to a field.” Paul’s field was the Gentile people. </a:t>
            </a:r>
            <a:r>
              <a:rPr lang="en-US" sz="1100" i="1" dirty="0"/>
              <a:t>(2 Cor. 10:13) </a:t>
            </a:r>
            <a:r>
              <a:rPr lang="en-US" sz="1400" dirty="0"/>
              <a:t>Other apostles were sent to the “field” of the Jewish people.</a:t>
            </a:r>
          </a:p>
          <a:p>
            <a:pPr marL="285750" indent="-285750">
              <a:buFont typeface="Arial" panose="020B0604020202020204" pitchFamily="34" charset="0"/>
              <a:buChar char="•"/>
            </a:pPr>
            <a:r>
              <a:rPr lang="en-US" sz="1400" b="1" dirty="0"/>
              <a:t>Apostle &amp; Teacher</a:t>
            </a:r>
            <a:r>
              <a:rPr lang="en-US" sz="1400" dirty="0"/>
              <a:t>—Paul said he was appointed to be a herald, an apostle and a teacher. </a:t>
            </a:r>
            <a:r>
              <a:rPr lang="en-US" sz="1200" i="1" dirty="0"/>
              <a:t>(1 Tim. 2:7) </a:t>
            </a:r>
            <a:r>
              <a:rPr lang="en-US" sz="1400" dirty="0"/>
              <a:t>A herald is “one who makes formal public announcements in the name of a king.” Paul was heralding the good news of his king, Jesus.</a:t>
            </a:r>
          </a:p>
          <a:p>
            <a:pPr marL="285750" indent="-285750">
              <a:buFont typeface="Arial" panose="020B0604020202020204" pitchFamily="34" charset="0"/>
              <a:buChar char="•"/>
            </a:pPr>
            <a:r>
              <a:rPr lang="en-US" sz="1400" b="1" dirty="0"/>
              <a:t>Witness to the whole world</a:t>
            </a:r>
            <a:r>
              <a:rPr lang="en-US" sz="1400" dirty="0"/>
              <a:t>—believers in the early church received power of the Holy Spirit to use in witnessing. </a:t>
            </a:r>
            <a:r>
              <a:rPr lang="en-US" sz="1200" i="1" dirty="0"/>
              <a:t>(Acts 1:8) </a:t>
            </a:r>
            <a:r>
              <a:rPr lang="en-US" sz="1400" dirty="0"/>
              <a:t>After the Holy Spirit came to them, they were able to effectively witness to the whole world about Jesus. </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pic>
        <p:nvPicPr>
          <p:cNvPr id="12290" name="Picture 2">
            <a:extLst>
              <a:ext uri="{FF2B5EF4-FFF2-40B4-BE49-F238E27FC236}">
                <a16:creationId xmlns:a16="http://schemas.microsoft.com/office/drawing/2014/main" id="{A67E1119-CF86-7A7B-B119-521E1ED4C7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42515"/>
            <a:ext cx="28956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8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066800" y="1220773"/>
            <a:ext cx="7924800"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Stage 1: Pioneer (Jesus’ mission and the church’s message)</a:t>
            </a:r>
            <a:endParaRPr lang="en-US" sz="24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807669"/>
            <a:ext cx="86868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1. Jesus’ mission</a:t>
            </a:r>
          </a:p>
          <a:p>
            <a:pPr algn="ctr"/>
            <a:endParaRPr lang="en-US" sz="1000" dirty="0"/>
          </a:p>
          <a:p>
            <a:pPr algn="ctr"/>
            <a:r>
              <a:rPr lang="en-US" i="1" dirty="0"/>
              <a:t>	</a:t>
            </a:r>
            <a:r>
              <a:rPr lang="en-US" sz="1600" i="1" dirty="0"/>
              <a:t>For the Son of Man came to seek and to save what was lost. </a:t>
            </a:r>
            <a:r>
              <a:rPr lang="en-US" sz="1200" i="1" dirty="0"/>
              <a:t>(Luke 19:10)</a:t>
            </a:r>
          </a:p>
          <a:p>
            <a:endParaRPr lang="en-US" sz="800" i="1" dirty="0"/>
          </a:p>
          <a:p>
            <a:r>
              <a:rPr lang="en-US" sz="1600" dirty="0"/>
              <a:t>Sin separates people from God. Jesus came to restore the relationship between God and mankind. His mission was to make it possible to mankind to return to God the Father by having their sin cleansed and forgiven. The following list shows aspects of Jesus’ mission.</a:t>
            </a:r>
          </a:p>
          <a:p>
            <a:endParaRPr lang="en-US" sz="1600" dirty="0"/>
          </a:p>
          <a:p>
            <a:pPr marL="285750" indent="-285750">
              <a:buFont typeface="Arial" panose="020B0604020202020204" pitchFamily="34" charset="0"/>
              <a:buChar char="•"/>
            </a:pPr>
            <a:r>
              <a:rPr lang="en-US" sz="1200" b="1" dirty="0"/>
              <a:t>Example and pattern for life </a:t>
            </a:r>
            <a:r>
              <a:rPr lang="en-US" sz="1200" dirty="0"/>
              <a:t>(1 John 2:6, Rom. 8:29, 2 Cor. 3:18, 1 Pet. 2:21)</a:t>
            </a:r>
          </a:p>
          <a:p>
            <a:pPr marL="285750" indent="-285750">
              <a:buFont typeface="Arial" panose="020B0604020202020204" pitchFamily="34" charset="0"/>
              <a:buChar char="•"/>
            </a:pPr>
            <a:r>
              <a:rPr lang="en-US" sz="1200" b="1" dirty="0"/>
              <a:t>Light for people in darkness </a:t>
            </a:r>
            <a:r>
              <a:rPr lang="en-US" sz="1200" dirty="0"/>
              <a:t>(John 12:46-47)</a:t>
            </a:r>
          </a:p>
          <a:p>
            <a:pPr marL="285750" indent="-285750">
              <a:buFont typeface="Arial" panose="020B0604020202020204" pitchFamily="34" charset="0"/>
              <a:buChar char="•"/>
            </a:pPr>
            <a:r>
              <a:rPr lang="en-US" sz="1200" b="1" dirty="0"/>
              <a:t>Call sinners to repentance </a:t>
            </a:r>
            <a:r>
              <a:rPr lang="en-US" sz="1200" dirty="0"/>
              <a:t>(Luke 5:32, Matt. 9:13, 4:17, Mark 2:17)</a:t>
            </a:r>
          </a:p>
          <a:p>
            <a:pPr marL="285750" indent="-285750">
              <a:buFont typeface="Arial" panose="020B0604020202020204" pitchFamily="34" charset="0"/>
              <a:buChar char="•"/>
            </a:pPr>
            <a:r>
              <a:rPr lang="en-US" sz="1200" b="1" dirty="0"/>
              <a:t>Seek and save lost </a:t>
            </a:r>
            <a:r>
              <a:rPr lang="en-US" sz="1200" dirty="0"/>
              <a:t>(Luke 19:10, 1 Tim. 1:15)</a:t>
            </a:r>
          </a:p>
          <a:p>
            <a:pPr marL="285750" indent="-285750">
              <a:buFont typeface="Arial" panose="020B0604020202020204" pitchFamily="34" charset="0"/>
              <a:buChar char="•"/>
            </a:pPr>
            <a:r>
              <a:rPr lang="en-US" sz="1200" b="1" dirty="0"/>
              <a:t>Fulfill law and prophets </a:t>
            </a:r>
            <a:r>
              <a:rPr lang="en-US" sz="1200" dirty="0"/>
              <a:t>(Matt. 5:17)</a:t>
            </a:r>
          </a:p>
          <a:p>
            <a:pPr marL="285750" indent="-285750">
              <a:buFont typeface="Arial" panose="020B0604020202020204" pitchFamily="34" charset="0"/>
              <a:buChar char="•"/>
            </a:pPr>
            <a:r>
              <a:rPr lang="en-US" sz="1200" b="1" dirty="0"/>
              <a:t>Serve and give His life as ransom </a:t>
            </a:r>
            <a:r>
              <a:rPr lang="en-US" sz="1200" dirty="0"/>
              <a:t>(Matt. 20:28, Mark 10:45, 1 Pet. 2:24)</a:t>
            </a:r>
          </a:p>
          <a:p>
            <a:pPr marL="285750" indent="-285750">
              <a:buFont typeface="Arial" panose="020B0604020202020204" pitchFamily="34" charset="0"/>
              <a:buChar char="•"/>
            </a:pPr>
            <a:r>
              <a:rPr lang="en-US" sz="1200" b="1" dirty="0"/>
              <a:t>Preach the good news </a:t>
            </a:r>
            <a:r>
              <a:rPr lang="en-US" sz="1200" dirty="0"/>
              <a:t>(Luke 4:43)</a:t>
            </a:r>
          </a:p>
          <a:p>
            <a:pPr marL="285750" indent="-285750">
              <a:buFont typeface="Arial" panose="020B0604020202020204" pitchFamily="34" charset="0"/>
              <a:buChar char="•"/>
            </a:pPr>
            <a:r>
              <a:rPr lang="en-US" sz="1200" b="1" dirty="0"/>
              <a:t>Give new birth/eternal life </a:t>
            </a:r>
            <a:r>
              <a:rPr lang="en-US" sz="1200" dirty="0"/>
              <a:t>(John 10:10, 3:16, 10:28, 17:2, 1 John 5:11-12)</a:t>
            </a:r>
          </a:p>
          <a:p>
            <a:pPr marL="285750" indent="-285750">
              <a:buFont typeface="Arial" panose="020B0604020202020204" pitchFamily="34" charset="0"/>
              <a:buChar char="•"/>
            </a:pPr>
            <a:r>
              <a:rPr lang="en-US" sz="1200" b="1" dirty="0"/>
              <a:t>Savior of the world </a:t>
            </a:r>
            <a:r>
              <a:rPr lang="en-US" sz="1200" dirty="0"/>
              <a:t>(John 3:17, 1 Tim. 1:15)</a:t>
            </a:r>
          </a:p>
          <a:p>
            <a:pPr marL="285750" indent="-285750">
              <a:buFont typeface="Arial" panose="020B0604020202020204" pitchFamily="34" charset="0"/>
              <a:buChar char="•"/>
            </a:pPr>
            <a:r>
              <a:rPr lang="en-US" sz="1200" b="1" dirty="0"/>
              <a:t>Mediator between God and man </a:t>
            </a:r>
            <a:r>
              <a:rPr lang="en-US" sz="1200" dirty="0"/>
              <a:t>(1 Tim. 2:5, John 17:20-21, Heb. 7:25)</a:t>
            </a:r>
          </a:p>
          <a:p>
            <a:pPr marL="285750" indent="-285750">
              <a:buFont typeface="Arial" panose="020B0604020202020204" pitchFamily="34" charset="0"/>
              <a:buChar char="•"/>
            </a:pPr>
            <a:r>
              <a:rPr lang="en-US" sz="1200" b="1" dirty="0"/>
              <a:t>Reconcile people to fellowship with God </a:t>
            </a:r>
            <a:r>
              <a:rPr lang="en-US" sz="1200" dirty="0"/>
              <a:t>(Eph. 2:14-18, 1 John 1:3)</a:t>
            </a:r>
          </a:p>
          <a:p>
            <a:pPr marL="285750" indent="-285750">
              <a:buFont typeface="Arial" panose="020B0604020202020204" pitchFamily="34" charset="0"/>
              <a:buChar char="•"/>
            </a:pPr>
            <a:r>
              <a:rPr lang="en-US" sz="1200" b="1" dirty="0"/>
              <a:t>Destroy the power of death </a:t>
            </a:r>
            <a:r>
              <a:rPr lang="en-US" sz="1200" dirty="0"/>
              <a:t>(Heb. 2:14-15 and John 11:38-45)</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pic>
        <p:nvPicPr>
          <p:cNvPr id="13314" name="Picture 2">
            <a:extLst>
              <a:ext uri="{FF2B5EF4-FFF2-40B4-BE49-F238E27FC236}">
                <a16:creationId xmlns:a16="http://schemas.microsoft.com/office/drawing/2014/main" id="{E3650A11-F531-D348-5EEC-8B07B6D8CF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900" y="3678862"/>
            <a:ext cx="3200400" cy="218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3200" b="1" dirty="0">
                <a:latin typeface="Impact" pitchFamily="34" charset="0"/>
              </a:rPr>
              <a:t>Pioneer: biblical perspective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Understand that Christ is an example of a “pioneer”</a:t>
            </a:r>
          </a:p>
          <a:p>
            <a:pPr marL="514350" indent="-514350">
              <a:buAutoNum type="arabicPeriod"/>
            </a:pPr>
            <a:r>
              <a:rPr lang="en-US" sz="2800" dirty="0"/>
              <a:t>Understand the importance of a Pioneer having vision</a:t>
            </a:r>
          </a:p>
          <a:p>
            <a:pPr marL="514350" indent="-514350">
              <a:buAutoNum type="arabicPeriod"/>
            </a:pPr>
            <a:r>
              <a:rPr lang="en-US" sz="2800" dirty="0"/>
              <a:t>Understand Jesus’ sending of the disciples</a:t>
            </a:r>
          </a:p>
          <a:p>
            <a:pPr marL="514350" indent="-514350">
              <a:buAutoNum type="arabicPeriod"/>
            </a:pPr>
            <a:r>
              <a:rPr lang="en-US" sz="2800" dirty="0"/>
              <a:t>Learn Christ’s message</a:t>
            </a:r>
          </a:p>
          <a:p>
            <a:pPr marL="514350" indent="-514350">
              <a:buAutoNum type="arabicPeriod"/>
            </a:pPr>
            <a:r>
              <a:rPr lang="en-US" sz="2800" dirty="0"/>
              <a:t>Learn to become imitators of His Message</a:t>
            </a:r>
          </a:p>
          <a:p>
            <a:pPr algn="ctr"/>
            <a:endParaRPr lang="en-US" sz="2800" b="1" dirty="0"/>
          </a:p>
          <a:p>
            <a:pPr algn="ctr"/>
            <a:r>
              <a:rPr lang="en-US" sz="2800" b="1" dirty="0"/>
              <a:t>Activity Assignments at the end</a:t>
            </a:r>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B98EAE59-62DB-4C14-1B7F-9CAE707C1F73}"/>
              </a:ext>
            </a:extLst>
          </p:cNvPr>
          <p:cNvPicPr>
            <a:picLocks noChangeAspect="1"/>
          </p:cNvPicPr>
          <p:nvPr/>
        </p:nvPicPr>
        <p:blipFill>
          <a:blip r:embed="rId4"/>
          <a:stretch>
            <a:fillRect/>
          </a:stretch>
        </p:blipFill>
        <p:spPr>
          <a:xfrm>
            <a:off x="0" y="6059446"/>
            <a:ext cx="9144000" cy="841473"/>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066800" y="1220773"/>
            <a:ext cx="7924800"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Stage 1: Pioneer (Jesus’ mission and the church’s message)</a:t>
            </a:r>
            <a:endParaRPr lang="en-US" sz="24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807669"/>
            <a:ext cx="86868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2. Disciples Mission</a:t>
            </a:r>
          </a:p>
          <a:p>
            <a:endParaRPr lang="en-US" sz="800" i="1" dirty="0"/>
          </a:p>
          <a:p>
            <a:r>
              <a:rPr lang="en-US" sz="2000" dirty="0"/>
              <a:t>Jesus taught His disciples what to do and what to say. Then, it was their task to do what He showed them and taught them. A disciple today must also follow the pattern and example of Jesus because He still works through His disciples. It is the same for His disciples today as it was for His disciples 2,000 years ago.</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6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pic>
        <p:nvPicPr>
          <p:cNvPr id="14338" name="Picture 2">
            <a:extLst>
              <a:ext uri="{FF2B5EF4-FFF2-40B4-BE49-F238E27FC236}">
                <a16:creationId xmlns:a16="http://schemas.microsoft.com/office/drawing/2014/main" id="{1E6DB71F-4D3C-35DF-3E87-C10D15317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8340" y="3657600"/>
            <a:ext cx="3267319" cy="218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8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066800" y="1220773"/>
            <a:ext cx="7924800"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Stage 1: Pioneer (Jesus’ mission and the church’s message)</a:t>
            </a:r>
            <a:endParaRPr lang="en-US" sz="24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807669"/>
            <a:ext cx="86868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3. Jesus Christ is the message</a:t>
            </a:r>
          </a:p>
          <a:p>
            <a:endParaRPr lang="en-US" sz="800" i="1" dirty="0"/>
          </a:p>
          <a:p>
            <a:r>
              <a:rPr lang="en-US" sz="2000" dirty="0"/>
              <a:t>A Pioneer who commissioned and sent out by a local church must proclaim the message taught by Christ. Jesus came to call mankind back to God. Jesus said that he was the way, the truth and the life. The only way to know the Father is through Jesus, the Son. </a:t>
            </a:r>
            <a:r>
              <a:rPr lang="en-US" i="1" dirty="0"/>
              <a:t>(John 14:6)</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6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sp>
        <p:nvSpPr>
          <p:cNvPr id="7" name="Rectangle 6">
            <a:extLst>
              <a:ext uri="{FF2B5EF4-FFF2-40B4-BE49-F238E27FC236}">
                <a16:creationId xmlns:a16="http://schemas.microsoft.com/office/drawing/2014/main" id="{4DB0E539-895D-1D1E-204E-72AD2CD08E81}"/>
              </a:ext>
            </a:extLst>
          </p:cNvPr>
          <p:cNvSpPr/>
          <p:nvPr/>
        </p:nvSpPr>
        <p:spPr>
          <a:xfrm>
            <a:off x="723900" y="4267200"/>
            <a:ext cx="7848600" cy="1215444"/>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D1FE14-827E-1CCB-6B39-F2322DF61EC1}"/>
              </a:ext>
            </a:extLst>
          </p:cNvPr>
          <p:cNvSpPr txBox="1"/>
          <p:nvPr/>
        </p:nvSpPr>
        <p:spPr>
          <a:xfrm>
            <a:off x="2057400" y="4412969"/>
            <a:ext cx="6629400" cy="923330"/>
          </a:xfrm>
          <a:prstGeom prst="rect">
            <a:avLst/>
          </a:prstGeom>
          <a:noFill/>
        </p:spPr>
        <p:txBody>
          <a:bodyPr wrap="square" rtlCol="0">
            <a:spAutoFit/>
          </a:bodyPr>
          <a:lstStyle/>
          <a:p>
            <a:r>
              <a:rPr lang="en-US" dirty="0"/>
              <a:t>Always remember that Jesus calls His disciples to Himself. The work of the believers in the church is to call others to Jesus, </a:t>
            </a:r>
            <a:r>
              <a:rPr lang="en-US" u="sng" dirty="0"/>
              <a:t>not</a:t>
            </a:r>
            <a:r>
              <a:rPr lang="en-US" dirty="0"/>
              <a:t> to themselves, a denomination of a church group.</a:t>
            </a:r>
          </a:p>
        </p:txBody>
      </p:sp>
      <p:pic>
        <p:nvPicPr>
          <p:cNvPr id="9" name="Picture 8">
            <a:extLst>
              <a:ext uri="{FF2B5EF4-FFF2-40B4-BE49-F238E27FC236}">
                <a16:creationId xmlns:a16="http://schemas.microsoft.com/office/drawing/2014/main" id="{D06C72FD-C959-C0A5-17C3-432A7C1E1414}"/>
              </a:ext>
            </a:extLst>
          </p:cNvPr>
          <p:cNvPicPr>
            <a:picLocks noChangeAspect="1"/>
          </p:cNvPicPr>
          <p:nvPr/>
        </p:nvPicPr>
        <p:blipFill>
          <a:blip r:embed="rId5"/>
          <a:stretch>
            <a:fillRect/>
          </a:stretch>
        </p:blipFill>
        <p:spPr>
          <a:xfrm>
            <a:off x="850986" y="4391740"/>
            <a:ext cx="1200318" cy="1019317"/>
          </a:xfrm>
          <a:prstGeom prst="rect">
            <a:avLst/>
          </a:prstGeom>
        </p:spPr>
      </p:pic>
    </p:spTree>
    <p:extLst>
      <p:ext uri="{BB962C8B-B14F-4D97-AF65-F5344CB8AC3E}">
        <p14:creationId xmlns:p14="http://schemas.microsoft.com/office/powerpoint/2010/main" val="220601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066800" y="1220773"/>
            <a:ext cx="7924800"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Stage 1: Pioneer (Jesus’ mission and the church’s message)</a:t>
            </a:r>
            <a:endParaRPr lang="en-US" sz="24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828800"/>
            <a:ext cx="8686800" cy="36317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4. The early church’s mission and message</a:t>
            </a:r>
          </a:p>
          <a:p>
            <a:endParaRPr lang="en-US" sz="800" i="1" dirty="0"/>
          </a:p>
          <a:p>
            <a:r>
              <a:rPr lang="en-US" sz="2000" dirty="0"/>
              <a:t>Disciples in the early church followed Jesus’ example and command. They went first to Judea, then to Samaria, then to the entire world proclaiming the Good News about Jesus. (Acts 1:8) The gospel they proclaimed included the death, burial and resurrection of Jesus, the Messiah and Lord. People were urged to repent, believe in Christ and be baptized. </a:t>
            </a:r>
          </a:p>
          <a:p>
            <a:endParaRPr lang="en-US" sz="1200" dirty="0"/>
          </a:p>
          <a:p>
            <a:r>
              <a:rPr lang="en-US" sz="2000" i="1" dirty="0"/>
              <a:t>	</a:t>
            </a:r>
            <a:r>
              <a:rPr lang="en-US" i="1" dirty="0"/>
              <a:t>Peter replied, “Repent and be baptized, every one of you, in the name </a:t>
            </a:r>
          </a:p>
          <a:p>
            <a:r>
              <a:rPr lang="en-US" i="1" dirty="0"/>
              <a:t>	of Jesus Christ for the forgiveness of your sins. And you will receive the </a:t>
            </a:r>
          </a:p>
          <a:p>
            <a:r>
              <a:rPr lang="en-US" i="1" dirty="0"/>
              <a:t>	gift of the Holy Spirit. The promise is for you and your children and for all </a:t>
            </a:r>
          </a:p>
          <a:p>
            <a:r>
              <a:rPr lang="en-US" i="1" dirty="0"/>
              <a:t>	who are far off—for all whom the Lord our God will call.” </a:t>
            </a:r>
            <a:r>
              <a:rPr lang="en-US" sz="1600" i="1" dirty="0"/>
              <a:t>(Acts 2:38-39)</a:t>
            </a:r>
            <a:endParaRPr lang="en-US" sz="1400" i="1" dirty="0"/>
          </a:p>
          <a:p>
            <a:endParaRPr lang="en-US" sz="1600"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3CC362C5-55A3-361A-C6BB-C351E58EF5A3}"/>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9BF00545-4C2F-8D96-783E-30D924121BF3}"/>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Discipleship process</a:t>
            </a:r>
          </a:p>
        </p:txBody>
      </p:sp>
      <p:pic>
        <p:nvPicPr>
          <p:cNvPr id="15362" name="Picture 2">
            <a:extLst>
              <a:ext uri="{FF2B5EF4-FFF2-40B4-BE49-F238E27FC236}">
                <a16:creationId xmlns:a16="http://schemas.microsoft.com/office/drawing/2014/main" id="{2E0D6EEC-C479-912C-801F-F9B277DD4D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2485"/>
            <a:ext cx="1828800" cy="121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7693152"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Stage 1: Pioneer (Method: teach and preach about Jesus)</a:t>
            </a:r>
            <a:endParaRPr lang="en-US" sz="24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3" name="Title 1">
            <a:extLst>
              <a:ext uri="{FF2B5EF4-FFF2-40B4-BE49-F238E27FC236}">
                <a16:creationId xmlns:a16="http://schemas.microsoft.com/office/drawing/2014/main" id="{0B095EB1-2F97-A9E7-A066-5A64A8B47FF4}"/>
              </a:ext>
            </a:extLst>
          </p:cNvPr>
          <p:cNvSpPr>
            <a:spLocks noGrp="1"/>
          </p:cNvSpPr>
          <p:nvPr>
            <p:ph type="title"/>
          </p:nvPr>
        </p:nvSpPr>
        <p:spPr>
          <a:xfrm>
            <a:off x="1295400" y="304800"/>
            <a:ext cx="7581900" cy="838200"/>
          </a:xfrm>
        </p:spPr>
        <p:txBody>
          <a:bodyPr>
            <a:noAutofit/>
          </a:bodyPr>
          <a:lstStyle/>
          <a:p>
            <a:r>
              <a:rPr lang="en-US" sz="3200" b="1" dirty="0">
                <a:latin typeface="Impact" pitchFamily="34" charset="0"/>
              </a:rPr>
              <a:t>Pioneer: biblical perspective</a:t>
            </a:r>
          </a:p>
        </p:txBody>
      </p:sp>
      <p:graphicFrame>
        <p:nvGraphicFramePr>
          <p:cNvPr id="4" name="Table 3">
            <a:extLst>
              <a:ext uri="{FF2B5EF4-FFF2-40B4-BE49-F238E27FC236}">
                <a16:creationId xmlns:a16="http://schemas.microsoft.com/office/drawing/2014/main" id="{C30E369A-70C3-0867-E9DA-A72AC388AFF5}"/>
              </a:ext>
            </a:extLst>
          </p:cNvPr>
          <p:cNvGraphicFramePr>
            <a:graphicFrameLocks/>
          </p:cNvGraphicFramePr>
          <p:nvPr>
            <p:extLst>
              <p:ext uri="{D42A27DB-BD31-4B8C-83A1-F6EECF244321}">
                <p14:modId xmlns:p14="http://schemas.microsoft.com/office/powerpoint/2010/main" val="1884843165"/>
              </p:ext>
            </p:extLst>
          </p:nvPr>
        </p:nvGraphicFramePr>
        <p:xfrm>
          <a:off x="152400" y="1706021"/>
          <a:ext cx="8839200" cy="3899173"/>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679906095"/>
                    </a:ext>
                  </a:extLst>
                </a:gridCol>
              </a:tblGrid>
              <a:tr h="343027">
                <a:tc>
                  <a:txBody>
                    <a:bodyPr/>
                    <a:lstStyle/>
                    <a:p>
                      <a:pPr algn="ctr"/>
                      <a:r>
                        <a:rPr lang="en-US" dirty="0"/>
                        <a:t>Table 4.2 Early Church preached to everyone</a:t>
                      </a:r>
                    </a:p>
                  </a:txBody>
                  <a:tcPr>
                    <a:solidFill>
                      <a:schemeClr val="tx1"/>
                    </a:solidFill>
                  </a:tcPr>
                </a:tc>
                <a:extLst>
                  <a:ext uri="{0D108BD9-81ED-4DB2-BD59-A6C34878D82A}">
                    <a16:rowId xmlns:a16="http://schemas.microsoft.com/office/drawing/2014/main" val="2286202046"/>
                  </a:ext>
                </a:extLst>
              </a:tr>
              <a:tr h="414492">
                <a:tc>
                  <a:txBody>
                    <a:bodyPr/>
                    <a:lstStyle/>
                    <a:p>
                      <a:r>
                        <a:rPr lang="en-US" sz="1200" b="1" i="0" dirty="0"/>
                        <a:t>To large groups</a:t>
                      </a:r>
                      <a:r>
                        <a:rPr lang="en-US" sz="1200" b="1" i="1" dirty="0"/>
                        <a:t>—</a:t>
                      </a:r>
                      <a:r>
                        <a:rPr lang="en-US" sz="1200" b="0" i="0" dirty="0"/>
                        <a:t>the first and second gospel messages were delivered by Peter. The results were that 5,000 believers were added. </a:t>
                      </a:r>
                      <a:r>
                        <a:rPr lang="en-US" sz="1100" b="0" i="1" dirty="0"/>
                        <a:t>(Acts 2:14-41 and 3:11-4:4)</a:t>
                      </a:r>
                      <a:endParaRPr lang="en-US" sz="1200" b="0" i="1" dirty="0"/>
                    </a:p>
                  </a:txBody>
                  <a:tcPr>
                    <a:solidFill>
                      <a:srgbClr val="EBF7FF"/>
                    </a:solidFill>
                  </a:tcPr>
                </a:tc>
                <a:extLst>
                  <a:ext uri="{0D108BD9-81ED-4DB2-BD59-A6C34878D82A}">
                    <a16:rowId xmlns:a16="http://schemas.microsoft.com/office/drawing/2014/main" val="10001"/>
                  </a:ext>
                </a:extLst>
              </a:tr>
              <a:tr h="257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To households</a:t>
                      </a:r>
                      <a:r>
                        <a:rPr lang="en-US" sz="1200" b="1" i="1" dirty="0"/>
                        <a:t>—</a:t>
                      </a:r>
                      <a:r>
                        <a:rPr lang="en-US" sz="1200" b="0" i="0" dirty="0"/>
                        <a:t>Peter preached to Cornelius and his household. All believed. They were some of the first Gentiles to believe. </a:t>
                      </a:r>
                      <a:r>
                        <a:rPr lang="en-US" sz="1100" b="0" i="1" dirty="0"/>
                        <a:t>(Acts 10)</a:t>
                      </a:r>
                      <a:endParaRPr lang="en-US" sz="1200" b="0" i="1" dirty="0"/>
                    </a:p>
                  </a:txBody>
                  <a:tcPr>
                    <a:solidFill>
                      <a:srgbClr val="CCECFF"/>
                    </a:solidFill>
                  </a:tcPr>
                </a:tc>
                <a:extLst>
                  <a:ext uri="{0D108BD9-81ED-4DB2-BD59-A6C34878D82A}">
                    <a16:rowId xmlns:a16="http://schemas.microsoft.com/office/drawing/2014/main" val="10002"/>
                  </a:ext>
                </a:extLst>
              </a:tr>
              <a:tr h="257271">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dirty="0"/>
                        <a:t>During persecution</a:t>
                      </a:r>
                      <a:r>
                        <a:rPr lang="en-US" sz="1200" b="1" i="1" dirty="0"/>
                        <a:t>—</a:t>
                      </a:r>
                      <a:r>
                        <a:rPr lang="en-US" sz="1200" b="0" i="0" dirty="0"/>
                        <a:t>Peter and John preached to the Jewish leaders. Because of this, they were put in jail and persecuted. </a:t>
                      </a:r>
                      <a:r>
                        <a:rPr lang="en-US" sz="1100" b="0" i="1" dirty="0"/>
                        <a:t>(Acts 4:1-22)</a:t>
                      </a:r>
                      <a:endParaRPr lang="en-US" sz="1200" b="0" i="1" dirty="0"/>
                    </a:p>
                  </a:txBody>
                  <a:tcPr>
                    <a:solidFill>
                      <a:srgbClr val="EBF7FF"/>
                    </a:solidFill>
                  </a:tcPr>
                </a:tc>
                <a:extLst>
                  <a:ext uri="{0D108BD9-81ED-4DB2-BD59-A6C34878D82A}">
                    <a16:rowId xmlns:a16="http://schemas.microsoft.com/office/drawing/2014/main" val="10003"/>
                  </a:ext>
                </a:extLst>
              </a:tr>
              <a:tr h="428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One-on-one</a:t>
                      </a:r>
                      <a:r>
                        <a:rPr lang="en-US" sz="1200" b="1" i="1" dirty="0"/>
                        <a:t>—</a:t>
                      </a:r>
                      <a:r>
                        <a:rPr lang="en-US" sz="1200" b="0" i="0" dirty="0"/>
                        <a:t>Philip was instructed by an angel of the Lord to travel to Gaza on a certain road. He met an </a:t>
                      </a:r>
                      <a:r>
                        <a:rPr lang="en-US" sz="1200" b="0" i="0" dirty="0" err="1"/>
                        <a:t>Ethopian</a:t>
                      </a:r>
                      <a:r>
                        <a:rPr lang="en-US" sz="1200" b="0" i="0" dirty="0"/>
                        <a:t> who was seeking to know God. Philip told him about Jesus. The Ethiopian believed. </a:t>
                      </a:r>
                      <a:r>
                        <a:rPr lang="en-US" sz="1100" b="0" i="1" dirty="0"/>
                        <a:t>(Acts 8: 26-39)</a:t>
                      </a:r>
                      <a:endParaRPr lang="en-US" sz="1200" b="0" i="1" dirty="0"/>
                    </a:p>
                  </a:txBody>
                  <a:tcPr>
                    <a:solidFill>
                      <a:srgbClr val="CCECFF"/>
                    </a:solidFill>
                  </a:tcPr>
                </a:tc>
                <a:extLst>
                  <a:ext uri="{0D108BD9-81ED-4DB2-BD59-A6C34878D82A}">
                    <a16:rowId xmlns:a16="http://schemas.microsoft.com/office/drawing/2014/main" val="3347204722"/>
                  </a:ext>
                </a:extLst>
              </a:tr>
              <a:tr h="414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Everywhere they went</a:t>
                      </a:r>
                      <a:r>
                        <a:rPr lang="en-US" sz="1200" b="1" i="1" dirty="0"/>
                        <a:t>—</a:t>
                      </a:r>
                      <a:r>
                        <a:rPr lang="en-US" sz="1200" b="0" i="0" dirty="0"/>
                        <a:t>the apostles and disciples preached about Jesus wherever they found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a:t>(Acts 8: 4-8, 11:19-21)</a:t>
                      </a:r>
                      <a:endParaRPr lang="en-US" sz="1200" b="0" i="1" dirty="0"/>
                    </a:p>
                  </a:txBody>
                  <a:tcPr>
                    <a:solidFill>
                      <a:srgbClr val="E1F4FF"/>
                    </a:solidFill>
                  </a:tcPr>
                </a:tc>
                <a:extLst>
                  <a:ext uri="{0D108BD9-81ED-4DB2-BD59-A6C34878D82A}">
                    <a16:rowId xmlns:a16="http://schemas.microsoft.com/office/drawing/2014/main" val="304864422"/>
                  </a:ext>
                </a:extLst>
              </a:tr>
              <a:tr h="257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To everyone</a:t>
                      </a:r>
                      <a:r>
                        <a:rPr lang="en-US" sz="1200" b="1" i="1" dirty="0"/>
                        <a:t>—</a:t>
                      </a:r>
                      <a:r>
                        <a:rPr lang="en-US" sz="1200" b="0" i="0" dirty="0"/>
                        <a:t>the Gospel is to be preached to everyone. </a:t>
                      </a:r>
                      <a:r>
                        <a:rPr lang="en-US" sz="1100" b="0" i="1" dirty="0"/>
                        <a:t>(Rom. 1:14-15)</a:t>
                      </a:r>
                      <a:endParaRPr lang="en-US" sz="1200" b="0" i="1" dirty="0"/>
                    </a:p>
                  </a:txBody>
                  <a:tcPr>
                    <a:solidFill>
                      <a:srgbClr val="CCECFF"/>
                    </a:solidFill>
                  </a:tcPr>
                </a:tc>
                <a:extLst>
                  <a:ext uri="{0D108BD9-81ED-4DB2-BD59-A6C34878D82A}">
                    <a16:rowId xmlns:a16="http://schemas.microsoft.com/office/drawing/2014/main" val="3543023995"/>
                  </a:ext>
                </a:extLst>
              </a:tr>
              <a:tr h="414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Where Christ has never been preached</a:t>
                      </a:r>
                      <a:r>
                        <a:rPr lang="en-US" sz="1200" b="1" i="1" dirty="0"/>
                        <a:t>—</a:t>
                      </a:r>
                      <a:r>
                        <a:rPr lang="en-US" sz="1200" b="0" i="0" dirty="0"/>
                        <a:t>Paul, an apostle, preached Christ to those who had not heard.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a:t>(Rom. 15:20)</a:t>
                      </a:r>
                      <a:endParaRPr lang="en-US" sz="1200" b="0" i="1" dirty="0"/>
                    </a:p>
                  </a:txBody>
                  <a:tcPr>
                    <a:solidFill>
                      <a:srgbClr val="E1F4FF"/>
                    </a:solidFill>
                  </a:tcPr>
                </a:tc>
                <a:extLst>
                  <a:ext uri="{0D108BD9-81ED-4DB2-BD59-A6C34878D82A}">
                    <a16:rowId xmlns:a16="http://schemas.microsoft.com/office/drawing/2014/main" val="2845557265"/>
                  </a:ext>
                </a:extLst>
              </a:tr>
              <a:tr h="428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Become all things to all men</a:t>
                      </a:r>
                      <a:r>
                        <a:rPr lang="en-US" sz="1200" b="1" i="1" dirty="0"/>
                        <a:t>—</a:t>
                      </a:r>
                      <a:r>
                        <a:rPr lang="en-US" sz="1200" b="0" i="0" dirty="0"/>
                        <a:t>Paul said this so that by all possible means he might take the opportunity to preach about Jesus so that people would believe. </a:t>
                      </a:r>
                      <a:r>
                        <a:rPr lang="en-US" sz="1100" b="0" i="1" dirty="0"/>
                        <a:t>(1 Cor. 9:19-23)</a:t>
                      </a:r>
                      <a:endParaRPr lang="en-US" sz="1200" b="0" i="1" dirty="0"/>
                    </a:p>
                  </a:txBody>
                  <a:tcPr>
                    <a:solidFill>
                      <a:srgbClr val="CCECFF"/>
                    </a:solidFill>
                  </a:tcPr>
                </a:tc>
                <a:extLst>
                  <a:ext uri="{0D108BD9-81ED-4DB2-BD59-A6C34878D82A}">
                    <a16:rowId xmlns:a16="http://schemas.microsoft.com/office/drawing/2014/main" val="1259463171"/>
                  </a:ext>
                </a:extLst>
              </a:tr>
              <a:tr h="470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With zeal and boldness</a:t>
                      </a:r>
                      <a:r>
                        <a:rPr lang="en-US" sz="1200" b="1" i="1" dirty="0"/>
                        <a:t>—</a:t>
                      </a:r>
                      <a:r>
                        <a:rPr lang="en-US" sz="1200" b="0" i="0" dirty="0"/>
                        <a:t>the apostles and believers continued to preach the gospel even when it became dangerous and illegal.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a:t>(Acts 5:17-42)</a:t>
                      </a:r>
                      <a:endParaRPr lang="en-US" sz="1200" b="0" i="1" dirty="0"/>
                    </a:p>
                  </a:txBody>
                  <a:tcPr>
                    <a:solidFill>
                      <a:srgbClr val="E1F4FF"/>
                    </a:solidFill>
                  </a:tcPr>
                </a:tc>
                <a:extLst>
                  <a:ext uri="{0D108BD9-81ED-4DB2-BD59-A6C34878D82A}">
                    <a16:rowId xmlns:a16="http://schemas.microsoft.com/office/drawing/2014/main" val="4249883260"/>
                  </a:ext>
                </a:extLst>
              </a:tr>
            </a:tbl>
          </a:graphicData>
        </a:graphic>
      </p:graphicFrame>
    </p:spTree>
    <p:extLst>
      <p:ext uri="{BB962C8B-B14F-4D97-AF65-F5344CB8AC3E}">
        <p14:creationId xmlns:p14="http://schemas.microsoft.com/office/powerpoint/2010/main" val="279350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5417852"/>
            <a:chOff x="0" y="0"/>
            <a:chExt cx="9144000" cy="5417852"/>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p:cNvSpPr>
            <p:nvPr/>
          </p:nvSpPr>
          <p:spPr>
            <a:xfrm>
              <a:off x="268224" y="3294194"/>
              <a:ext cx="5554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Activity</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Assignments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8" name="Picture 7" descr="A group of people sitting around a table&#10;&#10;Description automatically generated with medium confidence">
            <a:extLst>
              <a:ext uri="{FF2B5EF4-FFF2-40B4-BE49-F238E27FC236}">
                <a16:creationId xmlns:a16="http://schemas.microsoft.com/office/drawing/2014/main" id="{D749321D-BD7D-C0DF-8C98-94627985B1F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05400" y="1981200"/>
            <a:ext cx="3676650" cy="2448649"/>
          </a:xfrm>
          <a:prstGeom prst="rect">
            <a:avLst/>
          </a:prstGeom>
        </p:spPr>
      </p:pic>
      <p:pic>
        <p:nvPicPr>
          <p:cNvPr id="9" name="Picture 8">
            <a:extLst>
              <a:ext uri="{FF2B5EF4-FFF2-40B4-BE49-F238E27FC236}">
                <a16:creationId xmlns:a16="http://schemas.microsoft.com/office/drawing/2014/main" id="{A71E38EC-34C0-56CC-8C0C-A12BB1A665CC}"/>
              </a:ext>
            </a:extLst>
          </p:cNvPr>
          <p:cNvPicPr>
            <a:picLocks noChangeAspect="1"/>
          </p:cNvPicPr>
          <p:nvPr/>
        </p:nvPicPr>
        <p:blipFill>
          <a:blip r:embed="rId6"/>
          <a:stretch>
            <a:fillRect/>
          </a:stretch>
        </p:blipFill>
        <p:spPr>
          <a:xfrm>
            <a:off x="0" y="6022082"/>
            <a:ext cx="9144000" cy="841473"/>
          </a:xfrm>
          <a:prstGeom prst="rect">
            <a:avLst/>
          </a:prstGeom>
        </p:spPr>
      </p:pic>
      <p:sp>
        <p:nvSpPr>
          <p:cNvPr id="2" name="Title 1">
            <a:extLst>
              <a:ext uri="{FF2B5EF4-FFF2-40B4-BE49-F238E27FC236}">
                <a16:creationId xmlns:a16="http://schemas.microsoft.com/office/drawing/2014/main" id="{73BFB25A-CE1D-15C3-B7FB-CD20864EDA9C}"/>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42720" y="1314403"/>
            <a:ext cx="6172200" cy="40011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CLASS ACTIVITY</a:t>
            </a:r>
          </a:p>
        </p:txBody>
      </p:sp>
      <p:sp>
        <p:nvSpPr>
          <p:cNvPr id="14" name="TextBox 13"/>
          <p:cNvSpPr txBox="1">
            <a:spLocks/>
          </p:cNvSpPr>
          <p:nvPr/>
        </p:nvSpPr>
        <p:spPr>
          <a:xfrm>
            <a:off x="452120" y="1733516"/>
            <a:ext cx="81534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000" b="1" dirty="0"/>
              <a:t>Read about Barnabas and Saul (later known as Paul) in Acts 13. Discuss the following question:</a:t>
            </a:r>
          </a:p>
          <a:p>
            <a:pPr marL="971550" lvl="1" indent="-514350">
              <a:buFont typeface="Arial" panose="020B0604020202020204" pitchFamily="34" charset="0"/>
              <a:buChar char="•"/>
            </a:pPr>
            <a:r>
              <a:rPr lang="en-US" sz="2000" b="1" dirty="0"/>
              <a:t>Whom did the church at Antioch send out to preach?</a:t>
            </a:r>
          </a:p>
          <a:p>
            <a:pPr marL="971550" lvl="1" indent="-514350">
              <a:buFont typeface="Arial" panose="020B0604020202020204" pitchFamily="34" charset="0"/>
              <a:buChar char="•"/>
            </a:pPr>
            <a:r>
              <a:rPr lang="en-US" sz="2000" b="1" dirty="0"/>
              <a:t>What did Barnabas and Saul preach?</a:t>
            </a:r>
          </a:p>
          <a:p>
            <a:pPr marL="971550" lvl="1" indent="-514350">
              <a:buFont typeface="Arial" panose="020B0604020202020204" pitchFamily="34" charset="0"/>
              <a:buChar char="•"/>
            </a:pPr>
            <a:r>
              <a:rPr lang="en-US" sz="2000" b="1" dirty="0"/>
              <a:t>To whom did they preach?</a:t>
            </a:r>
          </a:p>
          <a:p>
            <a:pPr marL="971550" lvl="1" indent="-514350">
              <a:buFont typeface="Arial" panose="020B0604020202020204" pitchFamily="34" charset="0"/>
              <a:buChar char="•"/>
            </a:pPr>
            <a:r>
              <a:rPr lang="en-US" sz="2000" b="1" dirty="0"/>
              <a:t>What was the “sending out” process given in Acts 13:1-3?</a:t>
            </a:r>
          </a:p>
          <a:p>
            <a:pPr marL="514350" indent="-514350">
              <a:buFont typeface="+mj-lt"/>
              <a:buAutoNum type="arabicPeriod"/>
            </a:pPr>
            <a:r>
              <a:rPr lang="en-US" sz="2000" b="1" dirty="0"/>
              <a:t>Is this process taking place in your church?</a:t>
            </a:r>
          </a:p>
          <a:p>
            <a:pPr marL="514350" indent="-514350">
              <a:buFont typeface="+mj-lt"/>
              <a:buAutoNum type="arabicPeriod"/>
            </a:pPr>
            <a:r>
              <a:rPr lang="en-US" sz="2000" b="1" dirty="0"/>
              <a:t>Why is it important that the Pioneer, who is going out to preach, demonstrate the character and person of Christ? What did Jesus do when He saw the multitude.</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658F9D46-F945-B7D9-E9AA-BD97C9405531}"/>
              </a:ext>
            </a:extLst>
          </p:cNvPr>
          <p:cNvPicPr>
            <a:picLocks noChangeAspect="1"/>
          </p:cNvPicPr>
          <p:nvPr/>
        </p:nvPicPr>
        <p:blipFill>
          <a:blip r:embed="rId4"/>
          <a:stretch>
            <a:fillRect/>
          </a:stretch>
        </p:blipFill>
        <p:spPr>
          <a:xfrm>
            <a:off x="0" y="6022082"/>
            <a:ext cx="9144000" cy="841473"/>
          </a:xfrm>
          <a:prstGeom prst="rect">
            <a:avLst/>
          </a:prstGeom>
        </p:spPr>
      </p:pic>
      <p:sp>
        <p:nvSpPr>
          <p:cNvPr id="4" name="Title 1">
            <a:extLst>
              <a:ext uri="{FF2B5EF4-FFF2-40B4-BE49-F238E27FC236}">
                <a16:creationId xmlns:a16="http://schemas.microsoft.com/office/drawing/2014/main" id="{3D258E2E-2628-3A37-54F4-8D365F9876F2}"/>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Tree>
    <p:extLst>
      <p:ext uri="{BB962C8B-B14F-4D97-AF65-F5344CB8AC3E}">
        <p14:creationId xmlns:p14="http://schemas.microsoft.com/office/powerpoint/2010/main" val="326796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42720" y="1314403"/>
            <a:ext cx="6172200" cy="40011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PERSONAL ACTIVITY</a:t>
            </a:r>
          </a:p>
        </p:txBody>
      </p:sp>
      <p:sp>
        <p:nvSpPr>
          <p:cNvPr id="14" name="TextBox 13"/>
          <p:cNvSpPr txBox="1">
            <a:spLocks/>
          </p:cNvSpPr>
          <p:nvPr/>
        </p:nvSpPr>
        <p:spPr>
          <a:xfrm>
            <a:off x="452120" y="1733516"/>
            <a:ext cx="8153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Read Romans in preparation for Lesson 5</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21ABA378-E87C-CEBA-D2AA-F946D36EF5A2}"/>
              </a:ext>
            </a:extLst>
          </p:cNvPr>
          <p:cNvPicPr>
            <a:picLocks noChangeAspect="1"/>
          </p:cNvPicPr>
          <p:nvPr/>
        </p:nvPicPr>
        <p:blipFill>
          <a:blip r:embed="rId4"/>
          <a:stretch>
            <a:fillRect/>
          </a:stretch>
        </p:blipFill>
        <p:spPr>
          <a:xfrm>
            <a:off x="0" y="6022082"/>
            <a:ext cx="9144000" cy="841473"/>
          </a:xfrm>
          <a:prstGeom prst="rect">
            <a:avLst/>
          </a:prstGeom>
        </p:spPr>
      </p:pic>
      <p:sp>
        <p:nvSpPr>
          <p:cNvPr id="7" name="Title 1">
            <a:extLst>
              <a:ext uri="{FF2B5EF4-FFF2-40B4-BE49-F238E27FC236}">
                <a16:creationId xmlns:a16="http://schemas.microsoft.com/office/drawing/2014/main" id="{3319B7AE-4622-543A-10BB-5A94E361B0AF}"/>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pic>
        <p:nvPicPr>
          <p:cNvPr id="4" name="Picture 2">
            <a:extLst>
              <a:ext uri="{FF2B5EF4-FFF2-40B4-BE49-F238E27FC236}">
                <a16:creationId xmlns:a16="http://schemas.microsoft.com/office/drawing/2014/main" id="{B3FC790E-3565-F707-A0B6-132D1A9A34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6220" y="3001978"/>
            <a:ext cx="35052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42720" y="1314403"/>
            <a:ext cx="6172200" cy="40011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DISCIPLESHIP ACTIVITY</a:t>
            </a:r>
          </a:p>
        </p:txBody>
      </p:sp>
      <p:sp>
        <p:nvSpPr>
          <p:cNvPr id="14" name="TextBox 13"/>
          <p:cNvSpPr txBox="1">
            <a:spLocks/>
          </p:cNvSpPr>
          <p:nvPr/>
        </p:nvSpPr>
        <p:spPr>
          <a:xfrm>
            <a:off x="452120" y="1733516"/>
            <a:ext cx="8153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Who discipled you?</a:t>
            </a:r>
          </a:p>
          <a:p>
            <a:pPr marL="514350" indent="-514350">
              <a:buFont typeface="+mj-lt"/>
              <a:buAutoNum type="arabicPeriod"/>
            </a:pPr>
            <a:r>
              <a:rPr lang="en-US" sz="2800" b="1" dirty="0"/>
              <a:t>Who is your disciple?</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21ABA378-E87C-CEBA-D2AA-F946D36EF5A2}"/>
              </a:ext>
            </a:extLst>
          </p:cNvPr>
          <p:cNvPicPr>
            <a:picLocks noChangeAspect="1"/>
          </p:cNvPicPr>
          <p:nvPr/>
        </p:nvPicPr>
        <p:blipFill>
          <a:blip r:embed="rId4"/>
          <a:stretch>
            <a:fillRect/>
          </a:stretch>
        </p:blipFill>
        <p:spPr>
          <a:xfrm>
            <a:off x="0" y="6022082"/>
            <a:ext cx="9144000" cy="841473"/>
          </a:xfrm>
          <a:prstGeom prst="rect">
            <a:avLst/>
          </a:prstGeom>
        </p:spPr>
      </p:pic>
      <p:sp>
        <p:nvSpPr>
          <p:cNvPr id="7" name="Title 1">
            <a:extLst>
              <a:ext uri="{FF2B5EF4-FFF2-40B4-BE49-F238E27FC236}">
                <a16:creationId xmlns:a16="http://schemas.microsoft.com/office/drawing/2014/main" id="{3319B7AE-4622-543A-10BB-5A94E361B0AF}"/>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pic>
        <p:nvPicPr>
          <p:cNvPr id="1028" name="Picture 4">
            <a:extLst>
              <a:ext uri="{FF2B5EF4-FFF2-40B4-BE49-F238E27FC236}">
                <a16:creationId xmlns:a16="http://schemas.microsoft.com/office/drawing/2014/main" id="{06EE9FC7-5301-AD52-103F-E6C0212950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8900" y="3114894"/>
            <a:ext cx="3886200" cy="250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0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10" name="Picture 9" descr="A picture containing diagram&#10;&#10;Description automatically generated">
            <a:extLst>
              <a:ext uri="{FF2B5EF4-FFF2-40B4-BE49-F238E27FC236}">
                <a16:creationId xmlns:a16="http://schemas.microsoft.com/office/drawing/2014/main" id="{358883FA-DDEF-2D91-FC2F-11414BB4C6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90"/>
          <a:stretch/>
        </p:blipFill>
        <p:spPr>
          <a:xfrm>
            <a:off x="2893045" y="1331976"/>
            <a:ext cx="3357909" cy="4713753"/>
          </a:xfrm>
          <a:prstGeom prst="rect">
            <a:avLst/>
          </a:prstGeom>
        </p:spPr>
      </p:pic>
      <p:sp>
        <p:nvSpPr>
          <p:cNvPr id="2" name="Title 1">
            <a:extLst>
              <a:ext uri="{FF2B5EF4-FFF2-40B4-BE49-F238E27FC236}">
                <a16:creationId xmlns:a16="http://schemas.microsoft.com/office/drawing/2014/main" id="{CFEBCC3C-EC87-6BCA-FEB8-509EEF1467E8}"/>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i="1" dirty="0"/>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p>
          <a:p>
            <a:endParaRPr lang="en-US" sz="2000" i="1" dirty="0"/>
          </a:p>
          <a:p>
            <a:r>
              <a:rPr lang="en-US" sz="2000" dirty="0"/>
              <a:t>Matthew 28:18-20</a:t>
            </a:r>
          </a:p>
        </p:txBody>
      </p:sp>
      <p:grpSp>
        <p:nvGrpSpPr>
          <p:cNvPr id="9" name="Group 8">
            <a:extLst>
              <a:ext uri="{FF2B5EF4-FFF2-40B4-BE49-F238E27FC236}">
                <a16:creationId xmlns:a16="http://schemas.microsoft.com/office/drawing/2014/main" id="{357FA8F5-769A-42F6-0875-692777EFFCF6}"/>
              </a:ext>
            </a:extLst>
          </p:cNvPr>
          <p:cNvGrpSpPr/>
          <p:nvPr/>
        </p:nvGrpSpPr>
        <p:grpSpPr>
          <a:xfrm>
            <a:off x="2996803" y="3918798"/>
            <a:ext cx="3226594" cy="213758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04394" y="4566767"/>
              <a:ext cx="2378330" cy="756629"/>
            </a:xfrm>
            <a:prstGeom prst="rect">
              <a:avLst/>
            </a:prstGeom>
          </p:spPr>
        </p:pic>
      </p:gr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6"/>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277F452C-CEB7-4C69-0557-96BCA2387389}"/>
              </a:ext>
            </a:extLst>
          </p:cNvPr>
          <p:cNvPicPr>
            <a:picLocks noChangeAspect="1"/>
          </p:cNvPicPr>
          <p:nvPr/>
        </p:nvPicPr>
        <p:blipFill>
          <a:blip r:embed="rId7"/>
          <a:stretch>
            <a:fillRect/>
          </a:stretch>
        </p:blipFill>
        <p:spPr>
          <a:xfrm>
            <a:off x="0" y="6022082"/>
            <a:ext cx="9144000" cy="841473"/>
          </a:xfrm>
          <a:prstGeom prst="rect">
            <a:avLst/>
          </a:prstGeom>
        </p:spPr>
      </p:pic>
      <p:sp>
        <p:nvSpPr>
          <p:cNvPr id="8" name="Title 1">
            <a:extLst>
              <a:ext uri="{FF2B5EF4-FFF2-40B4-BE49-F238E27FC236}">
                <a16:creationId xmlns:a16="http://schemas.microsoft.com/office/drawing/2014/main" id="{7931EAE7-5D7D-3876-ED30-889917CF18DA}"/>
              </a:ext>
            </a:extLst>
          </p:cNvPr>
          <p:cNvSpPr txBox="1">
            <a:spLocks/>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343276" y="1351508"/>
            <a:ext cx="5419724"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2"/>
                </a:solidFill>
              </a:rPr>
              <a:t>As discussed in Lesson 2, the Great Commission explains the mission of the church. It is to </a:t>
            </a:r>
            <a:r>
              <a:rPr lang="en-US" sz="2400" b="1" dirty="0">
                <a:solidFill>
                  <a:schemeClr val="accent2"/>
                </a:solidFill>
              </a:rPr>
              <a:t>go</a:t>
            </a:r>
            <a:r>
              <a:rPr lang="en-US" sz="2400" dirty="0">
                <a:solidFill>
                  <a:schemeClr val="accent2"/>
                </a:solidFill>
              </a:rPr>
              <a:t>, </a:t>
            </a:r>
            <a:r>
              <a:rPr lang="en-US" sz="2400" b="1" dirty="0">
                <a:solidFill>
                  <a:schemeClr val="accent2"/>
                </a:solidFill>
              </a:rPr>
              <a:t>make disciples </a:t>
            </a:r>
            <a:r>
              <a:rPr lang="en-US" sz="2400" dirty="0">
                <a:solidFill>
                  <a:schemeClr val="accent2"/>
                </a:solidFill>
              </a:rPr>
              <a:t>of al nations, </a:t>
            </a:r>
            <a:r>
              <a:rPr lang="en-US" sz="2400" b="1" dirty="0">
                <a:solidFill>
                  <a:schemeClr val="accent2"/>
                </a:solidFill>
              </a:rPr>
              <a:t>baptize</a:t>
            </a:r>
            <a:r>
              <a:rPr lang="en-US" sz="2400" dirty="0">
                <a:solidFill>
                  <a:schemeClr val="accent2"/>
                </a:solidFill>
              </a:rPr>
              <a:t> them and </a:t>
            </a:r>
            <a:r>
              <a:rPr lang="en-US" sz="2400" b="1" dirty="0">
                <a:solidFill>
                  <a:schemeClr val="accent2"/>
                </a:solidFill>
              </a:rPr>
              <a:t>teach</a:t>
            </a:r>
            <a:r>
              <a:rPr lang="en-US" sz="2400" dirty="0">
                <a:solidFill>
                  <a:schemeClr val="accent2"/>
                </a:solidFill>
              </a:rPr>
              <a:t> them to obey God’s Word. The result is a new way of life. Remember, the church is a group of like-minded believers. Each believer, as a part of the church, has a role in this mission.</a:t>
            </a:r>
          </a:p>
          <a:p>
            <a:endParaRPr lang="en-US" sz="2400" dirty="0">
              <a:solidFill>
                <a:schemeClr val="accent2"/>
              </a:solidFill>
            </a:endParaRPr>
          </a:p>
          <a:p>
            <a:endParaRPr lang="en-US" sz="2400" dirty="0">
              <a:solidFill>
                <a:schemeClr val="accent2"/>
              </a:solidFill>
            </a:endParaRPr>
          </a:p>
          <a:p>
            <a:endParaRPr lang="en-US" sz="24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13" name="TextBox 12">
            <a:extLst>
              <a:ext uri="{FF2B5EF4-FFF2-40B4-BE49-F238E27FC236}">
                <a16:creationId xmlns:a16="http://schemas.microsoft.com/office/drawing/2014/main" id="{47A18FBA-FCB8-DE73-58D2-DD221C927F82}"/>
              </a:ext>
            </a:extLst>
          </p:cNvPr>
          <p:cNvSpPr txBox="1"/>
          <p:nvPr/>
        </p:nvSpPr>
        <p:spPr>
          <a:xfrm>
            <a:off x="3581400" y="4943380"/>
            <a:ext cx="4876800" cy="830997"/>
          </a:xfrm>
          <a:prstGeom prst="rect">
            <a:avLst/>
          </a:prstGeom>
          <a:noFill/>
          <a:ln>
            <a:solidFill>
              <a:schemeClr val="tx1"/>
            </a:solidFill>
          </a:ln>
        </p:spPr>
        <p:txBody>
          <a:bodyPr wrap="square" rtlCol="0">
            <a:spAutoFit/>
          </a:bodyPr>
          <a:lstStyle/>
          <a:p>
            <a:pPr algn="ctr"/>
            <a:r>
              <a:rPr lang="en-US" sz="1600" dirty="0"/>
              <a:t>The Mission-Church Life Cycle explains how to accomplish the mission of the church through service by believers.</a:t>
            </a:r>
          </a:p>
        </p:txBody>
      </p:sp>
      <p:grpSp>
        <p:nvGrpSpPr>
          <p:cNvPr id="15" name="Group 14">
            <a:extLst>
              <a:ext uri="{FF2B5EF4-FFF2-40B4-BE49-F238E27FC236}">
                <a16:creationId xmlns:a16="http://schemas.microsoft.com/office/drawing/2014/main" id="{28803EFF-F71F-B555-F59C-9A52D07F9F62}"/>
              </a:ext>
            </a:extLst>
          </p:cNvPr>
          <p:cNvGrpSpPr/>
          <p:nvPr/>
        </p:nvGrpSpPr>
        <p:grpSpPr>
          <a:xfrm>
            <a:off x="381000" y="2038567"/>
            <a:ext cx="2514600" cy="2780866"/>
            <a:chOff x="557404" y="2162514"/>
            <a:chExt cx="2514600" cy="2780866"/>
          </a:xfrm>
        </p:grpSpPr>
        <p:pic>
          <p:nvPicPr>
            <p:cNvPr id="12" name="Picture 11">
              <a:extLst>
                <a:ext uri="{FF2B5EF4-FFF2-40B4-BE49-F238E27FC236}">
                  <a16:creationId xmlns:a16="http://schemas.microsoft.com/office/drawing/2014/main" id="{4A556F09-EDF7-A1CE-79D9-804E7F996837}"/>
                </a:ext>
              </a:extLst>
            </p:cNvPr>
            <p:cNvPicPr>
              <a:picLocks noChangeAspect="1"/>
            </p:cNvPicPr>
            <p:nvPr/>
          </p:nvPicPr>
          <p:blipFill rotWithShape="1">
            <a:blip r:embed="rId5"/>
            <a:srcRect l="1833" t="25005" r="2062" b="14238"/>
            <a:stretch/>
          </p:blipFill>
          <p:spPr>
            <a:xfrm>
              <a:off x="557404" y="3729787"/>
              <a:ext cx="2514600" cy="1213593"/>
            </a:xfrm>
            <a:prstGeom prst="rect">
              <a:avLst/>
            </a:prstGeom>
          </p:spPr>
        </p:pic>
        <p:grpSp>
          <p:nvGrpSpPr>
            <p:cNvPr id="10" name="Group 9">
              <a:extLst>
                <a:ext uri="{FF2B5EF4-FFF2-40B4-BE49-F238E27FC236}">
                  <a16:creationId xmlns:a16="http://schemas.microsoft.com/office/drawing/2014/main" id="{20CEC1FA-E7EE-965F-F372-8A69F0F51B03}"/>
                </a:ext>
              </a:extLst>
            </p:cNvPr>
            <p:cNvGrpSpPr/>
            <p:nvPr/>
          </p:nvGrpSpPr>
          <p:grpSpPr>
            <a:xfrm>
              <a:off x="762000" y="2162514"/>
              <a:ext cx="1219200" cy="1451151"/>
              <a:chOff x="838200" y="2088933"/>
              <a:chExt cx="1219200" cy="1451151"/>
            </a:xfrm>
          </p:grpSpPr>
          <p:sp>
            <p:nvSpPr>
              <p:cNvPr id="9" name="Speech Bubble: Rectangle 8">
                <a:extLst>
                  <a:ext uri="{FF2B5EF4-FFF2-40B4-BE49-F238E27FC236}">
                    <a16:creationId xmlns:a16="http://schemas.microsoft.com/office/drawing/2014/main" id="{12EC6E57-1511-B579-ED70-F202E485B3BB}"/>
                  </a:ext>
                </a:extLst>
              </p:cNvPr>
              <p:cNvSpPr/>
              <p:nvPr/>
            </p:nvSpPr>
            <p:spPr>
              <a:xfrm>
                <a:off x="838200" y="2133600"/>
                <a:ext cx="1219200" cy="1406484"/>
              </a:xfrm>
              <a:prstGeom prst="wedgeRectCallout">
                <a:avLst>
                  <a:gd name="adj1" fmla="val -28333"/>
                  <a:gd name="adj2" fmla="val 7030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D73B2D-D5E2-E4CD-7E12-D84D0F6F530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9499" b="66962" l="4348" r="18993">
                            <a14:foregroundMark x1="10089" y1="66372" x2="10297" y2="66962"/>
                            <a14:foregroundMark x1="9881" y1="65782" x2="9930" y2="65922"/>
                            <a14:foregroundMark x1="9777" y1="65487" x2="9881" y2="65782"/>
                            <a14:foregroundMark x1="9673" y1="65192" x2="9777" y2="65487"/>
                            <a14:foregroundMark x1="9569" y1="64897" x2="9673" y2="65192"/>
                            <a14:foregroundMark x1="9153" y1="63717" x2="9569" y2="64897"/>
                            <a14:foregroundMark x1="15957" y1="64673" x2="17391" y2="65782"/>
                            <a14:foregroundMark x1="13959" y1="63127" x2="14716" y2="63713"/>
                            <a14:backgroundMark x1="9611" y1="66372" x2="9611" y2="66372"/>
                            <a14:backgroundMark x1="9611" y1="65782" x2="9611" y2="65782"/>
                            <a14:backgroundMark x1="10297" y1="66372" x2="10297" y2="66372"/>
                            <a14:backgroundMark x1="9840" y1="65192" x2="9840" y2="65192"/>
                            <a14:backgroundMark x1="9840" y1="64897" x2="9840" y2="64897"/>
                            <a14:backgroundMark x1="10297" y1="65487" x2="10297" y2="65487"/>
                            <a14:backgroundMark x1="10069" y1="65782" x2="10297" y2="66077"/>
                            <a14:backgroundMark x1="8696" y1="63717" x2="8696" y2="63717"/>
                            <a14:backgroundMark x1="14874" y1="63422" x2="16476" y2="63717"/>
                            <a14:backgroundMark x1="16018" y1="64012" x2="16247" y2="64012"/>
                            <a14:backgroundMark x1="16018" y1="64307" x2="16018" y2="64307"/>
                            <a14:backgroundMark x1="16476" y1="64602" x2="16476" y2="64602"/>
                            <a14:backgroundMark x1="17849" y1="66077" x2="17849" y2="66077"/>
                            <a14:backgroundMark x1="17620" y1="65782" x2="17620" y2="65782"/>
                          </a14:backgroundRemoval>
                        </a14:imgEffect>
                      </a14:imgLayer>
                    </a14:imgProps>
                  </a:ext>
                </a:extLst>
              </a:blip>
              <a:srcRect l="2708" t="25179" r="78988" b="30124"/>
              <a:stretch/>
            </p:blipFill>
            <p:spPr>
              <a:xfrm>
                <a:off x="1066800" y="2088933"/>
                <a:ext cx="762000" cy="1443438"/>
              </a:xfrm>
              <a:prstGeom prst="rect">
                <a:avLst/>
              </a:prstGeom>
            </p:spPr>
          </p:pic>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BAF55-2006-FE30-224D-F35C56F48827}"/>
              </a:ext>
            </a:extLst>
          </p:cNvPr>
          <p:cNvSpPr txBox="1">
            <a:spLocks/>
          </p:cNvSpPr>
          <p:nvPr/>
        </p:nvSpPr>
        <p:spPr>
          <a:xfrm>
            <a:off x="257175" y="1820971"/>
            <a:ext cx="862965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solidFill>
              </a:rPr>
              <a:t>The </a:t>
            </a:r>
            <a:r>
              <a:rPr lang="en-US" sz="2400" b="1" dirty="0">
                <a:solidFill>
                  <a:schemeClr val="accent2"/>
                </a:solidFill>
              </a:rPr>
              <a:t>Pioneer Stage </a:t>
            </a:r>
            <a:r>
              <a:rPr lang="en-US" dirty="0">
                <a:solidFill>
                  <a:schemeClr val="accent2"/>
                </a:solidFill>
              </a:rPr>
              <a:t>is the beginning of the Missions-Church Life Cycle. The Pioneer in one who tells others about Jesus, God and God’s Word. The definition of a pioneer is a person who “leads the way,” who “starts new growth,” and who “prepares.”</a:t>
            </a:r>
          </a:p>
          <a:p>
            <a:endParaRPr lang="en-US" sz="1600" b="1" dirty="0">
              <a:solidFill>
                <a:schemeClr val="accent2"/>
              </a:solidFill>
            </a:endParaRPr>
          </a:p>
          <a:p>
            <a:r>
              <a:rPr lang="en-US" sz="1600" b="1" dirty="0">
                <a:solidFill>
                  <a:schemeClr val="accent2"/>
                </a:solidFill>
              </a:rPr>
              <a:t>The primary person active in this stage is the Pioneer who acts as an evangelist, preaching and explaining God’s Word. </a:t>
            </a:r>
            <a:r>
              <a:rPr lang="en-US" sz="1600" dirty="0">
                <a:solidFill>
                  <a:schemeClr val="accent2"/>
                </a:solidFill>
              </a:rPr>
              <a:t> Before a person can become a believer and be born again, they must first hear God’s Word. The Hoy Spirit will then work in their hearts so they can understand their need for the Savior, Jesus Christ. The Pioneer is sent out from a local church to an area that needs to hear about Christ. This person goes and begins to preach to non-believers. As new believers come to Christ, the Pioneer gathers them together to start teaching and discipling them. Together, they form a new church.</a:t>
            </a:r>
            <a:endParaRPr lang="en-US" sz="1600" b="1" dirty="0">
              <a:solidFill>
                <a:schemeClr val="accent2"/>
              </a:solidFill>
            </a:endParaRPr>
          </a:p>
          <a:p>
            <a:endParaRPr lang="en-US" sz="1400" dirty="0">
              <a:solidFill>
                <a:schemeClr val="accent2"/>
              </a:solidFill>
            </a:endParaRPr>
          </a:p>
          <a:p>
            <a:endParaRPr lang="en-US" sz="1400" dirty="0">
              <a:solidFill>
                <a:schemeClr val="accent2"/>
              </a:solidFill>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grpSp>
        <p:nvGrpSpPr>
          <p:cNvPr id="15" name="Group 14">
            <a:extLst>
              <a:ext uri="{FF2B5EF4-FFF2-40B4-BE49-F238E27FC236}">
                <a16:creationId xmlns:a16="http://schemas.microsoft.com/office/drawing/2014/main" id="{6783B3A9-BD31-E21A-4131-D750BD460446}"/>
              </a:ext>
            </a:extLst>
          </p:cNvPr>
          <p:cNvGrpSpPr/>
          <p:nvPr/>
        </p:nvGrpSpPr>
        <p:grpSpPr>
          <a:xfrm>
            <a:off x="7394448" y="158021"/>
            <a:ext cx="762000" cy="1475224"/>
            <a:chOff x="3429000" y="3831251"/>
            <a:chExt cx="762000" cy="1475224"/>
          </a:xfrm>
        </p:grpSpPr>
        <p:sp>
          <p:nvSpPr>
            <p:cNvPr id="13" name="Rectangle 12">
              <a:extLst>
                <a:ext uri="{FF2B5EF4-FFF2-40B4-BE49-F238E27FC236}">
                  <a16:creationId xmlns:a16="http://schemas.microsoft.com/office/drawing/2014/main" id="{6BBC2521-6A81-2525-AF5A-164ECA5F822A}"/>
                </a:ext>
              </a:extLst>
            </p:cNvPr>
            <p:cNvSpPr/>
            <p:nvPr/>
          </p:nvSpPr>
          <p:spPr>
            <a:xfrm>
              <a:off x="3429000" y="3831251"/>
              <a:ext cx="762000" cy="14752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DFC502-7EEB-F0B1-D91F-9C31071CCA2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9499" b="66962" l="4348" r="18993">
                          <a14:foregroundMark x1="10089" y1="66372" x2="10297" y2="66962"/>
                          <a14:foregroundMark x1="9881" y1="65782" x2="9930" y2="65922"/>
                          <a14:foregroundMark x1="9777" y1="65487" x2="9881" y2="65782"/>
                          <a14:foregroundMark x1="9673" y1="65192" x2="9777" y2="65487"/>
                          <a14:foregroundMark x1="9569" y1="64897" x2="9673" y2="65192"/>
                          <a14:foregroundMark x1="9153" y1="63717" x2="9569" y2="64897"/>
                          <a14:foregroundMark x1="15957" y1="64673" x2="17391" y2="65782"/>
                          <a14:foregroundMark x1="13959" y1="63127" x2="14716" y2="63713"/>
                          <a14:backgroundMark x1="9611" y1="66372" x2="9611" y2="66372"/>
                          <a14:backgroundMark x1="9611" y1="65782" x2="9611" y2="65782"/>
                          <a14:backgroundMark x1="10297" y1="66372" x2="10297" y2="66372"/>
                          <a14:backgroundMark x1="9840" y1="65192" x2="9840" y2="65192"/>
                          <a14:backgroundMark x1="9840" y1="64897" x2="9840" y2="64897"/>
                          <a14:backgroundMark x1="10297" y1="65487" x2="10297" y2="65487"/>
                          <a14:backgroundMark x1="10069" y1="65782" x2="10297" y2="66077"/>
                          <a14:backgroundMark x1="8696" y1="63717" x2="8696" y2="63717"/>
                          <a14:backgroundMark x1="14874" y1="63422" x2="16476" y2="63717"/>
                          <a14:backgroundMark x1="16018" y1="64012" x2="16247" y2="64012"/>
                          <a14:backgroundMark x1="16018" y1="64307" x2="16018" y2="64307"/>
                          <a14:backgroundMark x1="16476" y1="64602" x2="16476" y2="64602"/>
                          <a14:backgroundMark x1="17849" y1="66077" x2="17849" y2="66077"/>
                          <a14:backgroundMark x1="17620" y1="65782" x2="17620" y2="65782"/>
                        </a14:backgroundRemoval>
                      </a14:imgEffect>
                    </a14:imgLayer>
                  </a14:imgProps>
                </a:ext>
              </a:extLst>
            </a:blip>
            <a:srcRect l="2708" t="25179" r="78988" b="30124"/>
            <a:stretch/>
          </p:blipFill>
          <p:spPr>
            <a:xfrm>
              <a:off x="3429000" y="3831251"/>
              <a:ext cx="762000" cy="1443438"/>
            </a:xfrm>
            <a:prstGeom prst="rect">
              <a:avLst/>
            </a:prstGeom>
          </p:spPr>
        </p:pic>
      </p:grpSp>
    </p:spTree>
    <p:extLst>
      <p:ext uri="{BB962C8B-B14F-4D97-AF65-F5344CB8AC3E}">
        <p14:creationId xmlns:p14="http://schemas.microsoft.com/office/powerpoint/2010/main" val="338739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BAF55-2006-FE30-224D-F35C56F48827}"/>
              </a:ext>
            </a:extLst>
          </p:cNvPr>
          <p:cNvSpPr txBox="1">
            <a:spLocks/>
          </p:cNvSpPr>
          <p:nvPr/>
        </p:nvSpPr>
        <p:spPr>
          <a:xfrm>
            <a:off x="257175" y="1820971"/>
            <a:ext cx="862965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solidFill>
              </a:rPr>
              <a:t>The </a:t>
            </a:r>
            <a:r>
              <a:rPr lang="en-US" sz="2400" b="1" dirty="0">
                <a:solidFill>
                  <a:schemeClr val="accent2"/>
                </a:solidFill>
              </a:rPr>
              <a:t>Pioneer Stage </a:t>
            </a:r>
            <a:r>
              <a:rPr lang="en-US" dirty="0">
                <a:solidFill>
                  <a:schemeClr val="accent2"/>
                </a:solidFill>
              </a:rPr>
              <a:t>is the beginning efforts of planting a new church. Like a seed must be planted for a new plant to grow, the Pioneer must “plant the seed of God’s Word” for a new church to start to grow. The following ideas will be taught in this lesson.</a:t>
            </a:r>
          </a:p>
          <a:p>
            <a:r>
              <a:rPr lang="en-US" sz="1600" b="1" dirty="0">
                <a:solidFill>
                  <a:schemeClr val="accent2"/>
                </a:solidFill>
              </a:rPr>
              <a:t>				</a:t>
            </a:r>
            <a:r>
              <a:rPr lang="en-US" dirty="0">
                <a:solidFill>
                  <a:schemeClr val="accent2"/>
                </a:solidFill>
              </a:rPr>
              <a:t>A. Vision</a:t>
            </a:r>
          </a:p>
          <a:p>
            <a:r>
              <a:rPr lang="en-US" dirty="0">
                <a:solidFill>
                  <a:schemeClr val="accent2"/>
                </a:solidFill>
              </a:rPr>
              <a:t>				B. Being Sent</a:t>
            </a:r>
          </a:p>
          <a:p>
            <a:r>
              <a:rPr lang="en-US" dirty="0">
                <a:solidFill>
                  <a:schemeClr val="accent2"/>
                </a:solidFill>
              </a:rPr>
              <a:t>				C. Jesus’ mission and the church’s message</a:t>
            </a:r>
          </a:p>
          <a:p>
            <a:r>
              <a:rPr lang="en-US" dirty="0">
                <a:solidFill>
                  <a:schemeClr val="accent2"/>
                </a:solidFill>
              </a:rPr>
              <a:t>				D. Method of preaching</a:t>
            </a:r>
          </a:p>
          <a:p>
            <a:endParaRPr lang="en-US" sz="1400" dirty="0">
              <a:solidFill>
                <a:schemeClr val="accent2"/>
              </a:solidFill>
            </a:endParaRPr>
          </a:p>
          <a:p>
            <a:endParaRPr lang="en-US" sz="1400" dirty="0">
              <a:solidFill>
                <a:schemeClr val="accent2"/>
              </a:solidFill>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grpSp>
        <p:nvGrpSpPr>
          <p:cNvPr id="15" name="Group 14">
            <a:extLst>
              <a:ext uri="{FF2B5EF4-FFF2-40B4-BE49-F238E27FC236}">
                <a16:creationId xmlns:a16="http://schemas.microsoft.com/office/drawing/2014/main" id="{6783B3A9-BD31-E21A-4131-D750BD460446}"/>
              </a:ext>
            </a:extLst>
          </p:cNvPr>
          <p:cNvGrpSpPr/>
          <p:nvPr/>
        </p:nvGrpSpPr>
        <p:grpSpPr>
          <a:xfrm>
            <a:off x="7394448" y="158021"/>
            <a:ext cx="762000" cy="1475224"/>
            <a:chOff x="3429000" y="3831251"/>
            <a:chExt cx="762000" cy="1475224"/>
          </a:xfrm>
        </p:grpSpPr>
        <p:sp>
          <p:nvSpPr>
            <p:cNvPr id="13" name="Rectangle 12">
              <a:extLst>
                <a:ext uri="{FF2B5EF4-FFF2-40B4-BE49-F238E27FC236}">
                  <a16:creationId xmlns:a16="http://schemas.microsoft.com/office/drawing/2014/main" id="{6BBC2521-6A81-2525-AF5A-164ECA5F822A}"/>
                </a:ext>
              </a:extLst>
            </p:cNvPr>
            <p:cNvSpPr/>
            <p:nvPr/>
          </p:nvSpPr>
          <p:spPr>
            <a:xfrm>
              <a:off x="3429000" y="3831251"/>
              <a:ext cx="762000" cy="14752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DFC502-7EEB-F0B1-D91F-9C31071CCA2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9499" b="66962" l="4348" r="18993">
                          <a14:foregroundMark x1="10089" y1="66372" x2="10297" y2="66962"/>
                          <a14:foregroundMark x1="9881" y1="65782" x2="9930" y2="65922"/>
                          <a14:foregroundMark x1="9777" y1="65487" x2="9881" y2="65782"/>
                          <a14:foregroundMark x1="9673" y1="65192" x2="9777" y2="65487"/>
                          <a14:foregroundMark x1="9569" y1="64897" x2="9673" y2="65192"/>
                          <a14:foregroundMark x1="9153" y1="63717" x2="9569" y2="64897"/>
                          <a14:foregroundMark x1="15957" y1="64673" x2="17391" y2="65782"/>
                          <a14:foregroundMark x1="13959" y1="63127" x2="14716" y2="63713"/>
                          <a14:backgroundMark x1="9611" y1="66372" x2="9611" y2="66372"/>
                          <a14:backgroundMark x1="9611" y1="65782" x2="9611" y2="65782"/>
                          <a14:backgroundMark x1="10297" y1="66372" x2="10297" y2="66372"/>
                          <a14:backgroundMark x1="9840" y1="65192" x2="9840" y2="65192"/>
                          <a14:backgroundMark x1="9840" y1="64897" x2="9840" y2="64897"/>
                          <a14:backgroundMark x1="10297" y1="65487" x2="10297" y2="65487"/>
                          <a14:backgroundMark x1="10069" y1="65782" x2="10297" y2="66077"/>
                          <a14:backgroundMark x1="8696" y1="63717" x2="8696" y2="63717"/>
                          <a14:backgroundMark x1="14874" y1="63422" x2="16476" y2="63717"/>
                          <a14:backgroundMark x1="16018" y1="64012" x2="16247" y2="64012"/>
                          <a14:backgroundMark x1="16018" y1="64307" x2="16018" y2="64307"/>
                          <a14:backgroundMark x1="16476" y1="64602" x2="16476" y2="64602"/>
                          <a14:backgroundMark x1="17849" y1="66077" x2="17849" y2="66077"/>
                          <a14:backgroundMark x1="17620" y1="65782" x2="17620" y2="65782"/>
                        </a14:backgroundRemoval>
                      </a14:imgEffect>
                    </a14:imgLayer>
                  </a14:imgProps>
                </a:ext>
              </a:extLst>
            </a:blip>
            <a:srcRect l="2708" t="25179" r="78988" b="30124"/>
            <a:stretch/>
          </p:blipFill>
          <p:spPr>
            <a:xfrm>
              <a:off x="3429000" y="3831251"/>
              <a:ext cx="762000" cy="1443438"/>
            </a:xfrm>
            <a:prstGeom prst="rect">
              <a:avLst/>
            </a:prstGeom>
          </p:spPr>
        </p:pic>
      </p:grpSp>
      <p:pic>
        <p:nvPicPr>
          <p:cNvPr id="3074" name="Picture 2">
            <a:extLst>
              <a:ext uri="{FF2B5EF4-FFF2-40B4-BE49-F238E27FC236}">
                <a16:creationId xmlns:a16="http://schemas.microsoft.com/office/drawing/2014/main" id="{DF60B35C-E161-2BDC-F2D3-5775FBBA1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073859"/>
            <a:ext cx="2111758" cy="255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5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3" name="TextBox 2">
            <a:extLst>
              <a:ext uri="{FF2B5EF4-FFF2-40B4-BE49-F238E27FC236}">
                <a16:creationId xmlns:a16="http://schemas.microsoft.com/office/drawing/2014/main" id="{2D5BAF55-2006-FE30-224D-F35C56F48827}"/>
              </a:ext>
            </a:extLst>
          </p:cNvPr>
          <p:cNvSpPr txBox="1">
            <a:spLocks/>
          </p:cNvSpPr>
          <p:nvPr/>
        </p:nvSpPr>
        <p:spPr>
          <a:xfrm>
            <a:off x="304800" y="1905000"/>
            <a:ext cx="845820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Vision</a:t>
            </a:r>
            <a:r>
              <a:rPr lang="en-US" sz="1600" dirty="0">
                <a:solidFill>
                  <a:schemeClr val="accent2"/>
                </a:solidFill>
              </a:rPr>
              <a:t> is critical to becoming an effective Pioneer. Just as an artist has a vision of how the painting will look even before it is begun, the Pioneer has a God-given vision to see new believers and plant a new church. Without vision, there is no goal for which to work. </a:t>
            </a:r>
          </a:p>
        </p:txBody>
      </p:sp>
      <p:sp>
        <p:nvSpPr>
          <p:cNvPr id="4" name="TextBox 3">
            <a:extLst>
              <a:ext uri="{FF2B5EF4-FFF2-40B4-BE49-F238E27FC236}">
                <a16:creationId xmlns:a16="http://schemas.microsoft.com/office/drawing/2014/main" id="{27BC4ECA-86A8-A5EF-4A12-4B2A7EF5C669}"/>
              </a:ext>
            </a:extLst>
          </p:cNvPr>
          <p:cNvSpPr txBox="1">
            <a:spLocks/>
          </p:cNvSpPr>
          <p:nvPr/>
        </p:nvSpPr>
        <p:spPr>
          <a:xfrm>
            <a:off x="304800" y="3188810"/>
            <a:ext cx="5105400" cy="23391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What is vision?</a:t>
            </a:r>
          </a:p>
          <a:p>
            <a:r>
              <a:rPr lang="en-US" sz="1400" dirty="0">
                <a:solidFill>
                  <a:schemeClr val="accent2"/>
                </a:solidFill>
              </a:rPr>
              <a:t>Vision is the ability to anticipate possible future events and developments. God give vision to believers to help them accomplish the work He has for them to do (Joel 2:28, Acts 2:17). The Bible gives many examples of God speaking to a person through a vision or a dream. Some of these examples are: </a:t>
            </a:r>
          </a:p>
          <a:p>
            <a:endParaRPr lang="en-US" sz="1400" dirty="0">
              <a:solidFill>
                <a:schemeClr val="accent2"/>
              </a:solidFill>
            </a:endParaRPr>
          </a:p>
          <a:p>
            <a:endParaRPr lang="en-US" sz="1400" dirty="0">
              <a:solidFill>
                <a:schemeClr val="accent2"/>
              </a:solidFill>
            </a:endParaRPr>
          </a:p>
          <a:p>
            <a:endParaRPr lang="en-US" sz="1400" dirty="0">
              <a:solidFill>
                <a:schemeClr val="accent2"/>
              </a:solidFill>
            </a:endParaRPr>
          </a:p>
          <a:p>
            <a:endParaRPr lang="en-US" sz="1400" dirty="0">
              <a:solidFill>
                <a:schemeClr val="accent2"/>
              </a:solidFill>
            </a:endParaRPr>
          </a:p>
        </p:txBody>
      </p:sp>
      <p:grpSp>
        <p:nvGrpSpPr>
          <p:cNvPr id="10" name="Group 9">
            <a:extLst>
              <a:ext uri="{FF2B5EF4-FFF2-40B4-BE49-F238E27FC236}">
                <a16:creationId xmlns:a16="http://schemas.microsoft.com/office/drawing/2014/main" id="{D406B349-87FD-9FEF-3BFA-75DC6D0863E0}"/>
              </a:ext>
            </a:extLst>
          </p:cNvPr>
          <p:cNvGrpSpPr/>
          <p:nvPr/>
        </p:nvGrpSpPr>
        <p:grpSpPr>
          <a:xfrm>
            <a:off x="533400" y="4660680"/>
            <a:ext cx="4267200" cy="646332"/>
            <a:chOff x="533400" y="4419599"/>
            <a:chExt cx="4267200" cy="646332"/>
          </a:xfrm>
        </p:grpSpPr>
        <p:sp>
          <p:nvSpPr>
            <p:cNvPr id="8" name="TextBox 7">
              <a:extLst>
                <a:ext uri="{FF2B5EF4-FFF2-40B4-BE49-F238E27FC236}">
                  <a16:creationId xmlns:a16="http://schemas.microsoft.com/office/drawing/2014/main" id="{069DEC47-8307-3179-5B42-1C2DF6A8727C}"/>
                </a:ext>
              </a:extLst>
            </p:cNvPr>
            <p:cNvSpPr txBox="1"/>
            <p:nvPr/>
          </p:nvSpPr>
          <p:spPr>
            <a:xfrm>
              <a:off x="533400" y="4419600"/>
              <a:ext cx="21336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2"/>
                  </a:solidFill>
                </a:rPr>
                <a:t>Joseph (Gen. 37-41)</a:t>
              </a:r>
            </a:p>
            <a:p>
              <a:pPr marL="171450" indent="-171450">
                <a:buFont typeface="Arial" panose="020B0604020202020204" pitchFamily="34" charset="0"/>
                <a:buChar char="•"/>
              </a:pPr>
              <a:r>
                <a:rPr lang="en-US" sz="1200" dirty="0">
                  <a:solidFill>
                    <a:schemeClr val="accent2"/>
                  </a:solidFill>
                </a:rPr>
                <a:t>Ezekiel (Eze. 37:1-15)</a:t>
              </a:r>
            </a:p>
            <a:p>
              <a:pPr marL="171450" indent="-171450">
                <a:buFont typeface="Arial" panose="020B0604020202020204" pitchFamily="34" charset="0"/>
                <a:buChar char="•"/>
              </a:pPr>
              <a:r>
                <a:rPr lang="en-US" sz="1200" dirty="0">
                  <a:solidFill>
                    <a:schemeClr val="accent2"/>
                  </a:solidFill>
                </a:rPr>
                <a:t>Cornelius &amp; Peter (Acts 10)</a:t>
              </a:r>
            </a:p>
          </p:txBody>
        </p:sp>
        <p:sp>
          <p:nvSpPr>
            <p:cNvPr id="9" name="TextBox 8">
              <a:extLst>
                <a:ext uri="{FF2B5EF4-FFF2-40B4-BE49-F238E27FC236}">
                  <a16:creationId xmlns:a16="http://schemas.microsoft.com/office/drawing/2014/main" id="{35E6DEBB-BE09-6C40-DBD6-B85D3C854358}"/>
                </a:ext>
              </a:extLst>
            </p:cNvPr>
            <p:cNvSpPr txBox="1"/>
            <p:nvPr/>
          </p:nvSpPr>
          <p:spPr>
            <a:xfrm>
              <a:off x="2667000" y="4419599"/>
              <a:ext cx="21336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2"/>
                  </a:solidFill>
                </a:rPr>
                <a:t>Jacob (Gen 46:1-4)</a:t>
              </a:r>
            </a:p>
            <a:p>
              <a:pPr marL="171450" indent="-171450">
                <a:buFont typeface="Arial" panose="020B0604020202020204" pitchFamily="34" charset="0"/>
                <a:buChar char="•"/>
              </a:pPr>
              <a:r>
                <a:rPr lang="en-US" sz="1200" dirty="0">
                  <a:solidFill>
                    <a:schemeClr val="accent2"/>
                  </a:solidFill>
                </a:rPr>
                <a:t>Ananias (Acts 9:10-16</a:t>
              </a:r>
            </a:p>
            <a:p>
              <a:pPr marL="171450" indent="-171450">
                <a:buFont typeface="Arial" panose="020B0604020202020204" pitchFamily="34" charset="0"/>
                <a:buChar char="•"/>
              </a:pPr>
              <a:r>
                <a:rPr lang="en-US" sz="1200" dirty="0">
                  <a:solidFill>
                    <a:schemeClr val="accent2"/>
                  </a:solidFill>
                </a:rPr>
                <a:t>Paul (Acts 16:6-10)</a:t>
              </a:r>
            </a:p>
          </p:txBody>
        </p:sp>
      </p:grpSp>
      <p:pic>
        <p:nvPicPr>
          <p:cNvPr id="4098" name="Picture 2">
            <a:extLst>
              <a:ext uri="{FF2B5EF4-FFF2-40B4-BE49-F238E27FC236}">
                <a16:creationId xmlns:a16="http://schemas.microsoft.com/office/drawing/2014/main" id="{A6CBE03A-ADD1-C930-2CC0-C08FEC3A9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06218">
            <a:off x="5497047" y="3133277"/>
            <a:ext cx="3348786" cy="188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3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3" name="TextBox 2">
            <a:extLst>
              <a:ext uri="{FF2B5EF4-FFF2-40B4-BE49-F238E27FC236}">
                <a16:creationId xmlns:a16="http://schemas.microsoft.com/office/drawing/2014/main" id="{2D5BAF55-2006-FE30-224D-F35C56F48827}"/>
              </a:ext>
            </a:extLst>
          </p:cNvPr>
          <p:cNvSpPr txBox="1">
            <a:spLocks/>
          </p:cNvSpPr>
          <p:nvPr/>
        </p:nvSpPr>
        <p:spPr>
          <a:xfrm>
            <a:off x="304800" y="1905000"/>
            <a:ext cx="84582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Testing a vision</a:t>
            </a:r>
          </a:p>
          <a:p>
            <a:r>
              <a:rPr lang="en-US" sz="1400" dirty="0">
                <a:solidFill>
                  <a:schemeClr val="accent2"/>
                </a:solidFill>
              </a:rPr>
              <a:t>When the Pioneer receives a vision from God for their life or church, they must first test the vision to make sure it fits with Scripture. The Bible is the baseline for Christian life. A God-given vision will not go against Biblical principles. If the vision you received from God is unclear, pray and ask the Holy Spirit for guidance in better understanding what God wants you to do. Search the Bible for examples of people who had a vision similar to the one God gave to you. Study how they implemented their vision and its outcome. </a:t>
            </a:r>
          </a:p>
        </p:txBody>
      </p:sp>
      <p:pic>
        <p:nvPicPr>
          <p:cNvPr id="5122" name="Picture 2">
            <a:extLst>
              <a:ext uri="{FF2B5EF4-FFF2-40B4-BE49-F238E27FC236}">
                <a16:creationId xmlns:a16="http://schemas.microsoft.com/office/drawing/2014/main" id="{A304D2CB-D079-E106-502A-C84FDCAA91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3470825"/>
            <a:ext cx="4648200" cy="242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8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854952"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Stage 1: Pioneer (Vision)</a:t>
            </a:r>
            <a:endParaRPr lang="en-US" sz="3200" b="1" u="sng" dirty="0">
              <a:solidFill>
                <a:srgbClr val="0070C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1">
            <a:extLst>
              <a:ext uri="{FF2B5EF4-FFF2-40B4-BE49-F238E27FC236}">
                <a16:creationId xmlns:a16="http://schemas.microsoft.com/office/drawing/2014/main" id="{032D90E5-0633-FA77-7EF0-C242CCD1EEDA}"/>
              </a:ext>
            </a:extLst>
          </p:cNvPr>
          <p:cNvPicPr>
            <a:picLocks noChangeAspect="1"/>
          </p:cNvPicPr>
          <p:nvPr/>
        </p:nvPicPr>
        <p:blipFill>
          <a:blip r:embed="rId4"/>
          <a:stretch>
            <a:fillRect/>
          </a:stretch>
        </p:blipFill>
        <p:spPr>
          <a:xfrm>
            <a:off x="0" y="6022082"/>
            <a:ext cx="9144000" cy="841473"/>
          </a:xfrm>
          <a:prstGeom prst="rect">
            <a:avLst/>
          </a:prstGeom>
        </p:spPr>
      </p:pic>
      <p:sp>
        <p:nvSpPr>
          <p:cNvPr id="6" name="Title 1">
            <a:extLst>
              <a:ext uri="{FF2B5EF4-FFF2-40B4-BE49-F238E27FC236}">
                <a16:creationId xmlns:a16="http://schemas.microsoft.com/office/drawing/2014/main" id="{3D68C0A8-2513-D058-ED73-7EEADA0DDA4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a:latin typeface="Impact" pitchFamily="34" charset="0"/>
              </a:rPr>
              <a:t>Pioneer: biblical perspective</a:t>
            </a:r>
          </a:p>
        </p:txBody>
      </p:sp>
      <p:sp>
        <p:nvSpPr>
          <p:cNvPr id="3" name="TextBox 2">
            <a:extLst>
              <a:ext uri="{FF2B5EF4-FFF2-40B4-BE49-F238E27FC236}">
                <a16:creationId xmlns:a16="http://schemas.microsoft.com/office/drawing/2014/main" id="{2D5BAF55-2006-FE30-224D-F35C56F48827}"/>
              </a:ext>
            </a:extLst>
          </p:cNvPr>
          <p:cNvSpPr txBox="1">
            <a:spLocks/>
          </p:cNvSpPr>
          <p:nvPr/>
        </p:nvSpPr>
        <p:spPr>
          <a:xfrm>
            <a:off x="295655" y="2231874"/>
            <a:ext cx="3057144"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1. Vision</a:t>
            </a:r>
            <a:endParaRPr lang="en-US" sz="1400" b="1" i="1" dirty="0">
              <a:solidFill>
                <a:schemeClr val="accent2"/>
              </a:solidFill>
            </a:endParaRPr>
          </a:p>
          <a:p>
            <a:pPr algn="ctr"/>
            <a:endParaRPr lang="en-US" dirty="0">
              <a:solidFill>
                <a:schemeClr val="accent2"/>
              </a:solidFill>
            </a:endParaRPr>
          </a:p>
          <a:p>
            <a:r>
              <a:rPr lang="en-US" sz="1600" dirty="0">
                <a:solidFill>
                  <a:schemeClr val="accent2"/>
                </a:solidFill>
              </a:rPr>
              <a:t>An effective leader seeks God’s vision, not their own. A Christian leader’s vision comes:</a:t>
            </a:r>
          </a:p>
          <a:p>
            <a:pPr marL="285750" indent="-285750">
              <a:buFont typeface="Arial" panose="020B0604020202020204" pitchFamily="34" charset="0"/>
              <a:buChar char="•"/>
            </a:pPr>
            <a:r>
              <a:rPr lang="en-US" sz="1600" dirty="0">
                <a:solidFill>
                  <a:schemeClr val="accent2"/>
                </a:solidFill>
              </a:rPr>
              <a:t>From God</a:t>
            </a:r>
          </a:p>
          <a:p>
            <a:pPr marL="285750" indent="-285750">
              <a:buFont typeface="Arial" panose="020B0604020202020204" pitchFamily="34" charset="0"/>
              <a:buChar char="•"/>
            </a:pPr>
            <a:r>
              <a:rPr lang="en-US" sz="1600" dirty="0">
                <a:solidFill>
                  <a:schemeClr val="accent2"/>
                </a:solidFill>
              </a:rPr>
              <a:t>From God’s Word</a:t>
            </a:r>
          </a:p>
          <a:p>
            <a:pPr marL="285750" indent="-285750">
              <a:buFont typeface="Arial" panose="020B0604020202020204" pitchFamily="34" charset="0"/>
              <a:buChar char="•"/>
            </a:pPr>
            <a:r>
              <a:rPr lang="en-US" sz="1600" dirty="0">
                <a:solidFill>
                  <a:schemeClr val="accent2"/>
                </a:solidFill>
              </a:rPr>
              <a:t>From a seen or heard need</a:t>
            </a: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endParaRPr lang="en-US" sz="1600" dirty="0">
              <a:solidFill>
                <a:schemeClr val="accent2"/>
              </a:solidFill>
            </a:endParaRPr>
          </a:p>
          <a:p>
            <a:pPr marL="285750" indent="-285750">
              <a:buFont typeface="Arial" panose="020B0604020202020204" pitchFamily="34" charset="0"/>
              <a:buChar char="•"/>
            </a:pPr>
            <a:endParaRPr lang="en-US" sz="1600" dirty="0">
              <a:solidFill>
                <a:schemeClr val="accent2"/>
              </a:solidFill>
            </a:endParaRPr>
          </a:p>
        </p:txBody>
      </p:sp>
      <p:sp>
        <p:nvSpPr>
          <p:cNvPr id="4" name="TextBox 3">
            <a:extLst>
              <a:ext uri="{FF2B5EF4-FFF2-40B4-BE49-F238E27FC236}">
                <a16:creationId xmlns:a16="http://schemas.microsoft.com/office/drawing/2014/main" id="{0E360883-306D-8DF6-BBF1-6D4EE6C73C71}"/>
              </a:ext>
            </a:extLst>
          </p:cNvPr>
          <p:cNvSpPr txBox="1">
            <a:spLocks/>
          </p:cNvSpPr>
          <p:nvPr/>
        </p:nvSpPr>
        <p:spPr>
          <a:xfrm>
            <a:off x="3892297" y="2254479"/>
            <a:ext cx="4953000"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2. Revision</a:t>
            </a:r>
            <a:endParaRPr lang="en-US" sz="1400" b="1" i="1" dirty="0">
              <a:solidFill>
                <a:schemeClr val="accent2"/>
              </a:solidFill>
            </a:endParaRPr>
          </a:p>
          <a:p>
            <a:pPr algn="ctr"/>
            <a:endParaRPr lang="en-US" dirty="0">
              <a:solidFill>
                <a:schemeClr val="accent2"/>
              </a:solidFill>
            </a:endParaRPr>
          </a:p>
          <a:p>
            <a:r>
              <a:rPr lang="en-US" sz="1600" dirty="0">
                <a:solidFill>
                  <a:schemeClr val="accent2"/>
                </a:solidFill>
              </a:rPr>
              <a:t>Identifying the necessary tasks and making an action plan will sometimes change the original vision. When this happens, it becomes a “re-vision.” This revision might be a major change or a small change. Be open to God as He refines your vision over time.</a:t>
            </a:r>
          </a:p>
          <a:p>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p:txBody>
      </p:sp>
      <p:sp>
        <p:nvSpPr>
          <p:cNvPr id="8" name="TextBox 7">
            <a:extLst>
              <a:ext uri="{FF2B5EF4-FFF2-40B4-BE49-F238E27FC236}">
                <a16:creationId xmlns:a16="http://schemas.microsoft.com/office/drawing/2014/main" id="{D0A7C187-0071-3A07-3B27-8EC879822BC6}"/>
              </a:ext>
            </a:extLst>
          </p:cNvPr>
          <p:cNvSpPr txBox="1">
            <a:spLocks/>
          </p:cNvSpPr>
          <p:nvPr/>
        </p:nvSpPr>
        <p:spPr>
          <a:xfrm>
            <a:off x="2249424" y="1753631"/>
            <a:ext cx="495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2"/>
                </a:solidFill>
              </a:rPr>
              <a:t>Four Steps of Vision</a:t>
            </a:r>
            <a:endParaRPr lang="en-US" sz="1600" dirty="0">
              <a:solidFill>
                <a:schemeClr val="accent2"/>
              </a:solidFill>
            </a:endParaRPr>
          </a:p>
        </p:txBody>
      </p:sp>
      <p:pic>
        <p:nvPicPr>
          <p:cNvPr id="6146" name="Picture 2">
            <a:extLst>
              <a:ext uri="{FF2B5EF4-FFF2-40B4-BE49-F238E27FC236}">
                <a16:creationId xmlns:a16="http://schemas.microsoft.com/office/drawing/2014/main" id="{8842F8B9-8CFE-6F15-D72D-3363F44C1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27" y="4411185"/>
            <a:ext cx="2362200" cy="12324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2D2DDBA-8EA0-0D1E-601B-94B856C4F7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9597" y="4054972"/>
            <a:ext cx="2438400" cy="162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6820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12730</TotalTime>
  <Words>3840</Words>
  <Application>Microsoft Office PowerPoint</Application>
  <PresentationFormat>On-screen Show (4:3)</PresentationFormat>
  <Paragraphs>261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Franklin Gothic Book</vt:lpstr>
      <vt:lpstr>Franklin Gothic Medium</vt:lpstr>
      <vt:lpstr>Impact</vt:lpstr>
      <vt:lpstr>Wingdings 2</vt:lpstr>
      <vt:lpstr>Trek</vt:lpstr>
      <vt:lpstr> pioneer: biblical perspective</vt:lpstr>
      <vt:lpstr>Pioneer: biblical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Pioneer: biblical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Pioneer: biblical perspective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232</cp:revision>
  <dcterms:created xsi:type="dcterms:W3CDTF">2009-07-22T00:00:56Z</dcterms:created>
  <dcterms:modified xsi:type="dcterms:W3CDTF">2023-07-26T19:14:48Z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