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sldIdLst>
    <p:sldId id="256" r:id="rId2"/>
    <p:sldId id="266" r:id="rId3"/>
    <p:sldId id="265" r:id="rId4"/>
    <p:sldId id="260" r:id="rId5"/>
    <p:sldId id="278" r:id="rId6"/>
    <p:sldId id="303" r:id="rId7"/>
    <p:sldId id="304" r:id="rId8"/>
    <p:sldId id="314" r:id="rId9"/>
    <p:sldId id="305" r:id="rId10"/>
    <p:sldId id="315" r:id="rId11"/>
    <p:sldId id="294" r:id="rId12"/>
    <p:sldId id="316" r:id="rId13"/>
    <p:sldId id="306" r:id="rId14"/>
    <p:sldId id="274" r:id="rId15"/>
    <p:sldId id="290" r:id="rId16"/>
    <p:sldId id="269" r:id="rId17"/>
    <p:sldId id="27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7F7"/>
    <a:srgbClr val="EBF7FF"/>
    <a:srgbClr val="EAF8E8"/>
    <a:srgbClr val="C6EAC0"/>
    <a:srgbClr val="CCECFF"/>
    <a:srgbClr val="FFCCCC"/>
    <a:srgbClr val="FFEB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CF7360-423C-4A28-84A3-CEBBF2C7299D}" v="19" dt="2020-05-18T19:24:43.3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718" autoAdjust="0"/>
  </p:normalViewPr>
  <p:slideViewPr>
    <p:cSldViewPr>
      <p:cViewPr varScale="1">
        <p:scale>
          <a:sx n="105" d="100"/>
          <a:sy n="105" d="100"/>
        </p:scale>
        <p:origin x="1794" y="-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131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 Hughes" userId="effa051925f1405f" providerId="LiveId" clId="{F0CF7360-423C-4A28-84A3-CEBBF2C7299D}"/>
    <pc:docChg chg="undo custSel addSld delSld modSld sldOrd">
      <pc:chgData name="Jo Hughes" userId="effa051925f1405f" providerId="LiveId" clId="{F0CF7360-423C-4A28-84A3-CEBBF2C7299D}" dt="2020-05-18T19:25:35.502" v="603" actId="1076"/>
      <pc:docMkLst>
        <pc:docMk/>
      </pc:docMkLst>
      <pc:sldChg chg="modSp mod">
        <pc:chgData name="Jo Hughes" userId="effa051925f1405f" providerId="LiveId" clId="{F0CF7360-423C-4A28-84A3-CEBBF2C7299D}" dt="2020-05-18T16:41:30.588" v="28" actId="20577"/>
        <pc:sldMkLst>
          <pc:docMk/>
          <pc:sldMk cId="0" sldId="257"/>
        </pc:sldMkLst>
        <pc:spChg chg="mod">
          <ac:chgData name="Jo Hughes" userId="effa051925f1405f" providerId="LiveId" clId="{F0CF7360-423C-4A28-84A3-CEBBF2C7299D}" dt="2020-05-18T16:41:30.588" v="28" actId="20577"/>
          <ac:spMkLst>
            <pc:docMk/>
            <pc:sldMk cId="0" sldId="257"/>
            <ac:spMk id="11" creationId="{00000000-0000-0000-0000-000000000000}"/>
          </ac:spMkLst>
        </pc:spChg>
        <pc:picChg chg="mod">
          <ac:chgData name="Jo Hughes" userId="effa051925f1405f" providerId="LiveId" clId="{F0CF7360-423C-4A28-84A3-CEBBF2C7299D}" dt="2020-05-18T16:41:29.922" v="27" actId="1076"/>
          <ac:picMkLst>
            <pc:docMk/>
            <pc:sldMk cId="0" sldId="257"/>
            <ac:picMk id="1026" creationId="{00000000-0000-0000-0000-000000000000}"/>
          </ac:picMkLst>
        </pc:picChg>
      </pc:sldChg>
      <pc:sldChg chg="modSp mod">
        <pc:chgData name="Jo Hughes" userId="effa051925f1405f" providerId="LiveId" clId="{F0CF7360-423C-4A28-84A3-CEBBF2C7299D}" dt="2020-05-18T16:38:50.400" v="8" actId="20577"/>
        <pc:sldMkLst>
          <pc:docMk/>
          <pc:sldMk cId="0" sldId="259"/>
        </pc:sldMkLst>
        <pc:spChg chg="mod">
          <ac:chgData name="Jo Hughes" userId="effa051925f1405f" providerId="LiveId" clId="{F0CF7360-423C-4A28-84A3-CEBBF2C7299D}" dt="2020-05-18T16:38:50.400" v="8" actId="20577"/>
          <ac:spMkLst>
            <pc:docMk/>
            <pc:sldMk cId="0" sldId="259"/>
            <ac:spMk id="16386" creationId="{00000000-0000-0000-0000-000000000000}"/>
          </ac:spMkLst>
        </pc:spChg>
      </pc:sldChg>
      <pc:sldChg chg="modSp mod">
        <pc:chgData name="Jo Hughes" userId="effa051925f1405f" providerId="LiveId" clId="{F0CF7360-423C-4A28-84A3-CEBBF2C7299D}" dt="2020-05-18T16:42:17.490" v="39" actId="20577"/>
        <pc:sldMkLst>
          <pc:docMk/>
          <pc:sldMk cId="0" sldId="260"/>
        </pc:sldMkLst>
        <pc:spChg chg="mod">
          <ac:chgData name="Jo Hughes" userId="effa051925f1405f" providerId="LiveId" clId="{F0CF7360-423C-4A28-84A3-CEBBF2C7299D}" dt="2020-05-18T16:42:16.165" v="37" actId="1076"/>
          <ac:spMkLst>
            <pc:docMk/>
            <pc:sldMk cId="0" sldId="260"/>
            <ac:spMk id="12" creationId="{00000000-0000-0000-0000-000000000000}"/>
          </ac:spMkLst>
        </pc:spChg>
        <pc:spChg chg="mod">
          <ac:chgData name="Jo Hughes" userId="effa051925f1405f" providerId="LiveId" clId="{F0CF7360-423C-4A28-84A3-CEBBF2C7299D}" dt="2020-05-18T16:42:17.490" v="39" actId="20577"/>
          <ac:spMkLst>
            <pc:docMk/>
            <pc:sldMk cId="0" sldId="260"/>
            <ac:spMk id="14" creationId="{00000000-0000-0000-0000-000000000000}"/>
          </ac:spMkLst>
        </pc:spChg>
      </pc:sldChg>
      <pc:sldChg chg="modSp mod">
        <pc:chgData name="Jo Hughes" userId="effa051925f1405f" providerId="LiveId" clId="{F0CF7360-423C-4A28-84A3-CEBBF2C7299D}" dt="2020-05-18T18:43:22.069" v="312" actId="20577"/>
        <pc:sldMkLst>
          <pc:docMk/>
          <pc:sldMk cId="0" sldId="261"/>
        </pc:sldMkLst>
        <pc:graphicFrameChg chg="modGraphic">
          <ac:chgData name="Jo Hughes" userId="effa051925f1405f" providerId="LiveId" clId="{F0CF7360-423C-4A28-84A3-CEBBF2C7299D}" dt="2020-05-18T18:43:22.069" v="312" actId="20577"/>
          <ac:graphicFrameMkLst>
            <pc:docMk/>
            <pc:sldMk cId="0" sldId="261"/>
            <ac:graphicFrameMk id="7" creationId="{00000000-0000-0000-0000-000000000000}"/>
          </ac:graphicFrameMkLst>
        </pc:graphicFrameChg>
      </pc:sldChg>
      <pc:sldChg chg="modSp mod">
        <pc:chgData name="Jo Hughes" userId="effa051925f1405f" providerId="LiveId" clId="{F0CF7360-423C-4A28-84A3-CEBBF2C7299D}" dt="2020-05-18T16:39:04.240" v="11" actId="14734"/>
        <pc:sldMkLst>
          <pc:docMk/>
          <pc:sldMk cId="0" sldId="263"/>
        </pc:sldMkLst>
        <pc:graphicFrameChg chg="modGraphic">
          <ac:chgData name="Jo Hughes" userId="effa051925f1405f" providerId="LiveId" clId="{F0CF7360-423C-4A28-84A3-CEBBF2C7299D}" dt="2020-05-18T16:39:04.240" v="11" actId="14734"/>
          <ac:graphicFrameMkLst>
            <pc:docMk/>
            <pc:sldMk cId="0" sldId="263"/>
            <ac:graphicFrameMk id="9" creationId="{00000000-0000-0000-0000-000000000000}"/>
          </ac:graphicFrameMkLst>
        </pc:graphicFrameChg>
      </pc:sldChg>
      <pc:sldChg chg="modSp mod">
        <pc:chgData name="Jo Hughes" userId="effa051925f1405f" providerId="LiveId" clId="{F0CF7360-423C-4A28-84A3-CEBBF2C7299D}" dt="2020-05-18T19:05:05.272" v="539" actId="20577"/>
        <pc:sldMkLst>
          <pc:docMk/>
          <pc:sldMk cId="0" sldId="264"/>
        </pc:sldMkLst>
        <pc:graphicFrameChg chg="mod modGraphic">
          <ac:chgData name="Jo Hughes" userId="effa051925f1405f" providerId="LiveId" clId="{F0CF7360-423C-4A28-84A3-CEBBF2C7299D}" dt="2020-05-18T19:05:05.272" v="539" actId="20577"/>
          <ac:graphicFrameMkLst>
            <pc:docMk/>
            <pc:sldMk cId="0" sldId="264"/>
            <ac:graphicFrameMk id="7" creationId="{00000000-0000-0000-0000-000000000000}"/>
          </ac:graphicFrameMkLst>
        </pc:graphicFrameChg>
      </pc:sldChg>
      <pc:sldChg chg="modSp add mod ord">
        <pc:chgData name="Jo Hughes" userId="effa051925f1405f" providerId="LiveId" clId="{F0CF7360-423C-4A28-84A3-CEBBF2C7299D}" dt="2020-05-18T18:25:36.815" v="95"/>
        <pc:sldMkLst>
          <pc:docMk/>
          <pc:sldMk cId="1480731593" sldId="265"/>
        </pc:sldMkLst>
        <pc:spChg chg="mod">
          <ac:chgData name="Jo Hughes" userId="effa051925f1405f" providerId="LiveId" clId="{F0CF7360-423C-4A28-84A3-CEBBF2C7299D}" dt="2020-05-18T18:24:03.879" v="90" actId="20577"/>
          <ac:spMkLst>
            <pc:docMk/>
            <pc:sldMk cId="1480731593" sldId="265"/>
            <ac:spMk id="12" creationId="{00000000-0000-0000-0000-000000000000}"/>
          </ac:spMkLst>
        </pc:spChg>
        <pc:spChg chg="mod">
          <ac:chgData name="Jo Hughes" userId="effa051925f1405f" providerId="LiveId" clId="{F0CF7360-423C-4A28-84A3-CEBBF2C7299D}" dt="2020-05-18T18:25:04.363" v="93" actId="20577"/>
          <ac:spMkLst>
            <pc:docMk/>
            <pc:sldMk cId="1480731593" sldId="265"/>
            <ac:spMk id="14" creationId="{00000000-0000-0000-0000-000000000000}"/>
          </ac:spMkLst>
        </pc:spChg>
      </pc:sldChg>
      <pc:sldChg chg="modSp add del mod">
        <pc:chgData name="Jo Hughes" userId="effa051925f1405f" providerId="LiveId" clId="{F0CF7360-423C-4A28-84A3-CEBBF2C7299D}" dt="2020-05-18T16:39:24.130" v="15" actId="2696"/>
        <pc:sldMkLst>
          <pc:docMk/>
          <pc:sldMk cId="2835197464" sldId="265"/>
        </pc:sldMkLst>
        <pc:graphicFrameChg chg="modGraphic">
          <ac:chgData name="Jo Hughes" userId="effa051925f1405f" providerId="LiveId" clId="{F0CF7360-423C-4A28-84A3-CEBBF2C7299D}" dt="2020-05-18T16:38:50.975" v="9" actId="20577"/>
          <ac:graphicFrameMkLst>
            <pc:docMk/>
            <pc:sldMk cId="2835197464" sldId="265"/>
            <ac:graphicFrameMk id="7" creationId="{00000000-0000-0000-0000-000000000000}"/>
          </ac:graphicFrameMkLst>
        </pc:graphicFrameChg>
      </pc:sldChg>
      <pc:sldChg chg="modSp add mod">
        <pc:chgData name="Jo Hughes" userId="effa051925f1405f" providerId="LiveId" clId="{F0CF7360-423C-4A28-84A3-CEBBF2C7299D}" dt="2020-05-18T18:41:27.060" v="306" actId="20577"/>
        <pc:sldMkLst>
          <pc:docMk/>
          <pc:sldMk cId="2501650710" sldId="266"/>
        </pc:sldMkLst>
        <pc:spChg chg="mod">
          <ac:chgData name="Jo Hughes" userId="effa051925f1405f" providerId="LiveId" clId="{F0CF7360-423C-4A28-84A3-CEBBF2C7299D}" dt="2020-05-18T18:27:52.852" v="136" actId="20577"/>
          <ac:spMkLst>
            <pc:docMk/>
            <pc:sldMk cId="2501650710" sldId="266"/>
            <ac:spMk id="12" creationId="{00000000-0000-0000-0000-000000000000}"/>
          </ac:spMkLst>
        </pc:spChg>
        <pc:spChg chg="mod">
          <ac:chgData name="Jo Hughes" userId="effa051925f1405f" providerId="LiveId" clId="{F0CF7360-423C-4A28-84A3-CEBBF2C7299D}" dt="2020-05-18T18:41:27.060" v="306" actId="20577"/>
          <ac:spMkLst>
            <pc:docMk/>
            <pc:sldMk cId="2501650710" sldId="266"/>
            <ac:spMk id="14" creationId="{00000000-0000-0000-0000-000000000000}"/>
          </ac:spMkLst>
        </pc:spChg>
      </pc:sldChg>
      <pc:sldChg chg="modSp add del mod ord">
        <pc:chgData name="Jo Hughes" userId="effa051925f1405f" providerId="LiveId" clId="{F0CF7360-423C-4A28-84A3-CEBBF2C7299D}" dt="2020-05-18T16:42:42.800" v="41" actId="2696"/>
        <pc:sldMkLst>
          <pc:docMk/>
          <pc:sldMk cId="3177704985" sldId="266"/>
        </pc:sldMkLst>
        <pc:spChg chg="mod">
          <ac:chgData name="Jo Hughes" userId="effa051925f1405f" providerId="LiveId" clId="{F0CF7360-423C-4A28-84A3-CEBBF2C7299D}" dt="2020-05-18T16:42:18.152" v="40" actId="14100"/>
          <ac:spMkLst>
            <pc:docMk/>
            <pc:sldMk cId="3177704985" sldId="266"/>
            <ac:spMk id="16386" creationId="{00000000-0000-0000-0000-000000000000}"/>
          </ac:spMkLst>
        </pc:spChg>
      </pc:sldChg>
      <pc:sldChg chg="modSp add del mod ord">
        <pc:chgData name="Jo Hughes" userId="effa051925f1405f" providerId="LiveId" clId="{F0CF7360-423C-4A28-84A3-CEBBF2C7299D}" dt="2020-05-18T18:53:10.295" v="451" actId="2696"/>
        <pc:sldMkLst>
          <pc:docMk/>
          <pc:sldMk cId="979227814" sldId="267"/>
        </pc:sldMkLst>
        <pc:spChg chg="mod">
          <ac:chgData name="Jo Hughes" userId="effa051925f1405f" providerId="LiveId" clId="{F0CF7360-423C-4A28-84A3-CEBBF2C7299D}" dt="2020-05-18T18:51:33.904" v="446" actId="404"/>
          <ac:spMkLst>
            <pc:docMk/>
            <pc:sldMk cId="979227814" sldId="267"/>
            <ac:spMk id="12" creationId="{00000000-0000-0000-0000-000000000000}"/>
          </ac:spMkLst>
        </pc:spChg>
        <pc:spChg chg="mod">
          <ac:chgData name="Jo Hughes" userId="effa051925f1405f" providerId="LiveId" clId="{F0CF7360-423C-4A28-84A3-CEBBF2C7299D}" dt="2020-05-18T18:52:14.563" v="448" actId="1076"/>
          <ac:spMkLst>
            <pc:docMk/>
            <pc:sldMk cId="979227814" sldId="267"/>
            <ac:spMk id="14" creationId="{00000000-0000-0000-0000-000000000000}"/>
          </ac:spMkLst>
        </pc:spChg>
        <pc:picChg chg="mod">
          <ac:chgData name="Jo Hughes" userId="effa051925f1405f" providerId="LiveId" clId="{F0CF7360-423C-4A28-84A3-CEBBF2C7299D}" dt="2020-05-18T18:52:27.978" v="449" actId="1076"/>
          <ac:picMkLst>
            <pc:docMk/>
            <pc:sldMk cId="979227814" sldId="267"/>
            <ac:picMk id="6" creationId="{00000000-0000-0000-0000-000000000000}"/>
          </ac:picMkLst>
        </pc:picChg>
      </pc:sldChg>
      <pc:sldChg chg="add del">
        <pc:chgData name="Jo Hughes" userId="effa051925f1405f" providerId="LiveId" clId="{F0CF7360-423C-4A28-84A3-CEBBF2C7299D}" dt="2020-05-18T16:42:15.149" v="35"/>
        <pc:sldMkLst>
          <pc:docMk/>
          <pc:sldMk cId="2413404428" sldId="267"/>
        </pc:sldMkLst>
      </pc:sldChg>
      <pc:sldChg chg="modSp add del mod">
        <pc:chgData name="Jo Hughes" userId="effa051925f1405f" providerId="LiveId" clId="{F0CF7360-423C-4A28-84A3-CEBBF2C7299D}" dt="2020-05-18T19:07:30.115" v="547" actId="2696"/>
        <pc:sldMkLst>
          <pc:docMk/>
          <pc:sldMk cId="1343107191" sldId="268"/>
        </pc:sldMkLst>
        <pc:spChg chg="mod">
          <ac:chgData name="Jo Hughes" userId="effa051925f1405f" providerId="LiveId" clId="{F0CF7360-423C-4A28-84A3-CEBBF2C7299D}" dt="2020-05-18T19:06:42.350" v="542" actId="1076"/>
          <ac:spMkLst>
            <pc:docMk/>
            <pc:sldMk cId="1343107191" sldId="268"/>
            <ac:spMk id="12" creationId="{00000000-0000-0000-0000-000000000000}"/>
          </ac:spMkLst>
        </pc:spChg>
        <pc:spChg chg="mod">
          <ac:chgData name="Jo Hughes" userId="effa051925f1405f" providerId="LiveId" clId="{F0CF7360-423C-4A28-84A3-CEBBF2C7299D}" dt="2020-05-18T19:07:08.483" v="545" actId="14100"/>
          <ac:spMkLst>
            <pc:docMk/>
            <pc:sldMk cId="1343107191" sldId="268"/>
            <ac:spMk id="14" creationId="{00000000-0000-0000-0000-000000000000}"/>
          </ac:spMkLst>
        </pc:spChg>
      </pc:sldChg>
      <pc:sldChg chg="add">
        <pc:chgData name="Jo Hughes" userId="effa051925f1405f" providerId="LiveId" clId="{F0CF7360-423C-4A28-84A3-CEBBF2C7299D}" dt="2020-05-18T19:06:24.049" v="540"/>
        <pc:sldMkLst>
          <pc:docMk/>
          <pc:sldMk cId="3504003213" sldId="269"/>
        </pc:sldMkLst>
      </pc:sldChg>
      <pc:sldChg chg="modSp add mod ord">
        <pc:chgData name="Jo Hughes" userId="effa051925f1405f" providerId="LiveId" clId="{F0CF7360-423C-4A28-84A3-CEBBF2C7299D}" dt="2020-05-18T19:08:44.868" v="576" actId="20577"/>
        <pc:sldMkLst>
          <pc:docMk/>
          <pc:sldMk cId="0" sldId="274"/>
        </pc:sldMkLst>
        <pc:spChg chg="mod">
          <ac:chgData name="Jo Hughes" userId="effa051925f1405f" providerId="LiveId" clId="{F0CF7360-423C-4A28-84A3-CEBBF2C7299D}" dt="2020-05-18T19:08:44.868" v="576" actId="20577"/>
          <ac:spMkLst>
            <pc:docMk/>
            <pc:sldMk cId="0" sldId="274"/>
            <ac:spMk id="11" creationId="{00000000-0000-0000-0000-000000000000}"/>
          </ac:spMkLst>
        </pc:spChg>
        <pc:grpChg chg="mod">
          <ac:chgData name="Jo Hughes" userId="effa051925f1405f" providerId="LiveId" clId="{F0CF7360-423C-4A28-84A3-CEBBF2C7299D}" dt="2020-05-18T19:08:12.846" v="551" actId="1076"/>
          <ac:grpSpMkLst>
            <pc:docMk/>
            <pc:sldMk cId="0" sldId="274"/>
            <ac:grpSpMk id="15" creationId="{00000000-0000-0000-0000-000000000000}"/>
          </ac:grpSpMkLst>
        </pc:grpChg>
      </pc:sldChg>
      <pc:sldChg chg="modSp mod ord">
        <pc:chgData name="Jo Hughes" userId="effa051925f1405f" providerId="LiveId" clId="{F0CF7360-423C-4A28-84A3-CEBBF2C7299D}" dt="2020-05-18T19:25:35.502" v="603" actId="1076"/>
        <pc:sldMkLst>
          <pc:docMk/>
          <pc:sldMk cId="0" sldId="275"/>
        </pc:sldMkLst>
        <pc:spChg chg="mod">
          <ac:chgData name="Jo Hughes" userId="effa051925f1405f" providerId="LiveId" clId="{F0CF7360-423C-4A28-84A3-CEBBF2C7299D}" dt="2020-05-18T19:25:35.502" v="603" actId="1076"/>
          <ac:spMkLst>
            <pc:docMk/>
            <pc:sldMk cId="0" sldId="275"/>
            <ac:spMk id="4"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7CB97365-EBCA-4027-87D5-99FC1D4DF0BB}" type="datetimeFigureOut">
              <a:rPr lang="en-US" smtClean="0"/>
              <a:pPr/>
              <a:t>7/10/2022</a:t>
            </a:fld>
            <a:endParaRPr lang="en-US"/>
          </a:p>
        </p:txBody>
      </p:sp>
      <p:sp>
        <p:nvSpPr>
          <p:cNvPr id="2" name="Footer Placeholder 1"/>
          <p:cNvSpPr>
            <a:spLocks noGrp="1"/>
          </p:cNvSpPr>
          <p:nvPr>
            <p:ph type="ftr" sz="quarter" idx="11"/>
          </p:nvPr>
        </p:nvSpPr>
        <p:spPr/>
        <p:txBody>
          <a:bodyPr/>
          <a:lstStyle/>
          <a:p>
            <a:endParaRPr kumimoji="0" lang="en-US"/>
          </a:p>
        </p:txBody>
      </p:sp>
      <p:sp>
        <p:nvSpPr>
          <p:cNvPr id="15" name="Slide Number Placeholder 14"/>
          <p:cNvSpPr>
            <a:spLocks noGrp="1"/>
          </p:cNvSpPr>
          <p:nvPr>
            <p:ph type="sldNum" sz="quarter" idx="12"/>
          </p:nvPr>
        </p:nvSpPr>
        <p:spPr>
          <a:xfrm>
            <a:off x="8229600" y="6473952"/>
            <a:ext cx="758952" cy="246888"/>
          </a:xfrm>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7/10/2022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7/10/2022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7CB97365-EBCA-4027-87D5-99FC1D4DF0BB}" type="datetimeFigureOut">
              <a:rPr lang="en-US" smtClean="0"/>
              <a:pPr/>
              <a:t>7/10/2022</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9CFA1C66-7F35-4C2B-A149-4061A2BD34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7CB97365-EBCA-4027-87D5-99FC1D4DF0BB}" type="datetimeFigureOut">
              <a:rPr lang="en-US" smtClean="0"/>
              <a:pPr/>
              <a:t>7/10/2022</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9CFA1C66-7F35-4C2B-A149-4061A2BD3423}"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7CB97365-EBCA-4027-87D5-99FC1D4DF0BB}" type="datetimeFigureOut">
              <a:rPr lang="en-US" smtClean="0"/>
              <a:pPr/>
              <a:t>7/10/2022</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7CB97365-EBCA-4027-87D5-99FC1D4DF0BB}" type="datetimeFigureOut">
              <a:rPr lang="en-US" smtClean="0"/>
              <a:pPr/>
              <a:t>7/10/2022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9CFA1C66-7F35-4C2B-A149-4061A2BD3423}"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7CB97365-EBCA-4027-87D5-99FC1D4DF0BB}" type="datetimeFigureOut">
              <a:rPr lang="en-US" smtClean="0"/>
              <a:pPr/>
              <a:t>7/10/2022</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CB97365-EBCA-4027-87D5-99FC1D4DF0BB}" type="datetimeFigureOut">
              <a:rPr lang="en-US" smtClean="0"/>
              <a:pPr/>
              <a:t>7/10/2022</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7CB97365-EBCA-4027-87D5-99FC1D4DF0BB}" type="datetimeFigureOut">
              <a:rPr lang="en-US" smtClean="0"/>
              <a:pPr/>
              <a:t>7/10/2022</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fld id="{7CB97365-EBCA-4027-87D5-99FC1D4DF0BB}" type="datetimeFigureOut">
              <a:rPr lang="en-US" smtClean="0"/>
              <a:pPr/>
              <a:t>7/10/2022</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CFA1C66-7F35-4C2B-A149-4061A2BD3423}"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CB97365-EBCA-4027-87D5-99FC1D4DF0BB}" type="datetimeFigureOut">
              <a:rPr lang="en-US" smtClean="0"/>
              <a:pPr/>
              <a:t>7/10/2022</a:t>
            </a:fld>
            <a:endParaRPr lang="en-US">
              <a:solidFill>
                <a:schemeClr val="tx1">
                  <a:shade val="50000"/>
                </a:scheme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CFA1C66-7F35-4C2B-A149-4061A2BD3423}"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dirty="0"/>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hyperlink" Target="https://freepngimg.com/png/15984-key-png-images"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Rot="1" noMove="1" noResize="1" noEditPoints="1" noAdjustHandles="1" noChangeArrowheads="1" noChangeShapeType="1"/>
          </p:cNvSpPr>
          <p:nvPr>
            <p:ph type="ctrTitle"/>
          </p:nvPr>
        </p:nvSpPr>
        <p:spPr>
          <a:xfrm>
            <a:off x="2362200" y="3581401"/>
            <a:ext cx="6172200" cy="1593574"/>
          </a:xfrm>
        </p:spPr>
        <p:txBody>
          <a:bodyPr>
            <a:noAutofit/>
          </a:bodyPr>
          <a:lstStyle/>
          <a:p>
            <a:br>
              <a:rPr lang="en-US" sz="4800" b="1" dirty="0">
                <a:latin typeface="Impact" pitchFamily="34" charset="0"/>
              </a:rPr>
            </a:br>
            <a:r>
              <a:rPr lang="en-US" sz="4800" b="1" dirty="0">
                <a:latin typeface="Impact" pitchFamily="34" charset="0"/>
              </a:rPr>
              <a:t>Jesus’ Resurrection</a:t>
            </a:r>
          </a:p>
        </p:txBody>
      </p:sp>
      <p:pic>
        <p:nvPicPr>
          <p:cNvPr id="7" name="Picture 6"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228600" y="2881312"/>
            <a:ext cx="1858199" cy="2909888"/>
          </a:xfrm>
          <a:prstGeom prst="rect">
            <a:avLst/>
          </a:prstGeom>
        </p:spPr>
      </p:pic>
      <p:sp>
        <p:nvSpPr>
          <p:cNvPr id="8" name="TextBox 7"/>
          <p:cNvSpPr txBox="1">
            <a:spLocks noGrp="1" noRot="1" noMove="1" noResize="1" noEditPoints="1" noAdjustHandles="1" noChangeArrowheads="1" noChangeShapeType="1"/>
          </p:cNvSpPr>
          <p:nvPr/>
        </p:nvSpPr>
        <p:spPr>
          <a:xfrm>
            <a:off x="4114800" y="2438400"/>
            <a:ext cx="25146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600" dirty="0">
                <a:solidFill>
                  <a:schemeClr val="accent6">
                    <a:lumMod val="75000"/>
                  </a:schemeClr>
                </a:solidFill>
                <a:latin typeface="Impact" pitchFamily="34" charset="0"/>
              </a:rPr>
              <a:t>Lesson- 8</a:t>
            </a:r>
          </a:p>
        </p:txBody>
      </p:sp>
      <p:grpSp>
        <p:nvGrpSpPr>
          <p:cNvPr id="11" name="Group 10"/>
          <p:cNvGrpSpPr>
            <a:grpSpLocks noGrp="1" noUngrp="1" noRot="1" noMove="1" noResize="1"/>
          </p:cNvGrpSpPr>
          <p:nvPr/>
        </p:nvGrpSpPr>
        <p:grpSpPr>
          <a:xfrm>
            <a:off x="0" y="0"/>
            <a:ext cx="9144000" cy="1881626"/>
            <a:chOff x="0" y="116274"/>
            <a:chExt cx="9144000" cy="1881626"/>
          </a:xfrm>
        </p:grpSpPr>
        <p:pic>
          <p:nvPicPr>
            <p:cNvPr id="3" name="Picture 2"/>
            <p:cNvPicPr>
              <a:picLocks noGrp="1" noRot="1" noChangeAspect="1" noMove="1" noResize="1" noEditPoints="1" noAdjustHandles="1" noChangeArrowheads="1" noChangeShapeType="1" noCrop="1"/>
            </p:cNvPicPr>
            <p:nvPr/>
          </p:nvPicPr>
          <p:blipFill rotWithShape="1">
            <a:blip r:embed="rId3"/>
            <a:srcRect t="50689"/>
            <a:stretch/>
          </p:blipFill>
          <p:spPr>
            <a:xfrm>
              <a:off x="0" y="381000"/>
              <a:ext cx="9144000" cy="1616900"/>
            </a:xfrm>
            <a:prstGeom prst="rect">
              <a:avLst/>
            </a:prstGeom>
          </p:spPr>
        </p:pic>
        <p:pic>
          <p:nvPicPr>
            <p:cNvPr id="10" name="Picture 9"/>
            <p:cNvPicPr>
              <a:picLocks noGrp="1" noRot="1" noChangeAspect="1" noMove="1" noResize="1" noEditPoints="1" noAdjustHandles="1" noChangeArrowheads="1" noChangeShapeType="1" noCrop="1"/>
            </p:cNvPicPr>
            <p:nvPr/>
          </p:nvPicPr>
          <p:blipFill rotWithShape="1">
            <a:blip r:embed="rId3"/>
            <a:srcRect t="6236" b="61709"/>
            <a:stretch/>
          </p:blipFill>
          <p:spPr>
            <a:xfrm>
              <a:off x="0" y="116274"/>
              <a:ext cx="9144000" cy="1051089"/>
            </a:xfrm>
            <a:prstGeom prst="rect">
              <a:avLst/>
            </a:prstGeom>
          </p:spPr>
        </p:pic>
      </p:grpSp>
      <p:pic>
        <p:nvPicPr>
          <p:cNvPr id="5" name="Picture 4">
            <a:extLst>
              <a:ext uri="{FF2B5EF4-FFF2-40B4-BE49-F238E27FC236}">
                <a16:creationId xmlns:a16="http://schemas.microsoft.com/office/drawing/2014/main" id="{652C2457-0057-86C0-F530-0FF2BDDE1921}"/>
              </a:ext>
            </a:extLst>
          </p:cNvPr>
          <p:cNvPicPr>
            <a:picLocks noChangeAspect="1"/>
          </p:cNvPicPr>
          <p:nvPr/>
        </p:nvPicPr>
        <p:blipFill rotWithShape="1">
          <a:blip r:embed="rId4"/>
          <a:srcRect b="90527"/>
          <a:stretch/>
        </p:blipFill>
        <p:spPr>
          <a:xfrm>
            <a:off x="0" y="900197"/>
            <a:ext cx="9144000" cy="166603"/>
          </a:xfrm>
          <a:prstGeom prst="rect">
            <a:avLst/>
          </a:prstGeom>
        </p:spPr>
      </p:pic>
      <p:pic>
        <p:nvPicPr>
          <p:cNvPr id="13" name="Picture 12">
            <a:extLst>
              <a:ext uri="{FF2B5EF4-FFF2-40B4-BE49-F238E27FC236}">
                <a16:creationId xmlns:a16="http://schemas.microsoft.com/office/drawing/2014/main" id="{C853BBA9-5AE1-57B1-B11D-8EF887759EBF}"/>
              </a:ext>
            </a:extLst>
          </p:cNvPr>
          <p:cNvPicPr>
            <a:picLocks noChangeAspect="1"/>
          </p:cNvPicPr>
          <p:nvPr/>
        </p:nvPicPr>
        <p:blipFill rotWithShape="1">
          <a:blip r:embed="rId4"/>
          <a:srcRect t="51530"/>
          <a:stretch/>
        </p:blipFill>
        <p:spPr>
          <a:xfrm>
            <a:off x="0" y="1073176"/>
            <a:ext cx="9144000" cy="852488"/>
          </a:xfrm>
          <a:prstGeom prst="rect">
            <a:avLst/>
          </a:prstGeom>
        </p:spPr>
      </p:pic>
      <p:pic>
        <p:nvPicPr>
          <p:cNvPr id="14" name="Picture 13">
            <a:extLst>
              <a:ext uri="{FF2B5EF4-FFF2-40B4-BE49-F238E27FC236}">
                <a16:creationId xmlns:a16="http://schemas.microsoft.com/office/drawing/2014/main" id="{9B76395E-E468-1732-3742-F54175FC2994}"/>
              </a:ext>
            </a:extLst>
          </p:cNvPr>
          <p:cNvPicPr>
            <a:picLocks noChangeAspect="1"/>
          </p:cNvPicPr>
          <p:nvPr/>
        </p:nvPicPr>
        <p:blipFill rotWithShape="1">
          <a:blip r:embed="rId5"/>
          <a:srcRect t="-2014"/>
          <a:stretch/>
        </p:blipFill>
        <p:spPr>
          <a:xfrm>
            <a:off x="0" y="6056387"/>
            <a:ext cx="9144000" cy="99060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4" name="TextBox 13"/>
          <p:cNvSpPr txBox="1">
            <a:spLocks/>
          </p:cNvSpPr>
          <p:nvPr/>
        </p:nvSpPr>
        <p:spPr>
          <a:xfrm>
            <a:off x="297180" y="1661265"/>
            <a:ext cx="8610600" cy="2385268"/>
          </a:xfrm>
          <a:prstGeom prst="rect">
            <a:avLst/>
          </a:prstGeom>
          <a:solidFill>
            <a:srgbClr val="FFF7F7"/>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dirty="0">
                <a:solidFill>
                  <a:schemeClr val="accent2"/>
                </a:solidFill>
              </a:rPr>
              <a:t>In the OT Israelites were commanded to observe the Sabbath (7</a:t>
            </a:r>
            <a:r>
              <a:rPr lang="en-US" sz="2000" baseline="30000" dirty="0">
                <a:solidFill>
                  <a:schemeClr val="accent2"/>
                </a:solidFill>
              </a:rPr>
              <a:t>th</a:t>
            </a:r>
            <a:r>
              <a:rPr lang="en-US" sz="2000" dirty="0">
                <a:solidFill>
                  <a:schemeClr val="accent2"/>
                </a:solidFill>
              </a:rPr>
              <a:t> day or Saturday) to remember and worship God. This day was chosen because it was the day God rested during creation. Most Christians now honor the resurrection by observing a Sabbath on Sunday—the day he arose.</a:t>
            </a:r>
          </a:p>
          <a:p>
            <a:endParaRPr lang="en-US" sz="900" dirty="0">
              <a:solidFill>
                <a:schemeClr val="accent2"/>
              </a:solidFill>
            </a:endParaRPr>
          </a:p>
          <a:p>
            <a:r>
              <a:rPr lang="en-US" sz="2000" i="1" dirty="0">
                <a:solidFill>
                  <a:schemeClr val="accent2"/>
                </a:solidFill>
              </a:rPr>
              <a:t>On the first day of the week we came together to break bread… (Acts. 20:7)</a:t>
            </a:r>
          </a:p>
          <a:p>
            <a:endParaRPr lang="en-US" sz="2000" i="1" dirty="0">
              <a:solidFill>
                <a:schemeClr val="accent2"/>
              </a:solidFill>
            </a:endParaRPr>
          </a:p>
          <a:p>
            <a:r>
              <a:rPr lang="en-US" sz="2000" dirty="0">
                <a:solidFill>
                  <a:schemeClr val="accent2"/>
                </a:solidFill>
              </a:rPr>
              <a:t>See also Ex. 20:8-11, 31: 12-18, Mk. 16:9, Jn. 20:19</a:t>
            </a: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Jesus’ Resurrection</a:t>
            </a:r>
          </a:p>
        </p:txBody>
      </p:sp>
      <p:pic>
        <p:nvPicPr>
          <p:cNvPr id="10" name="Picture 9">
            <a:extLst>
              <a:ext uri="{FF2B5EF4-FFF2-40B4-BE49-F238E27FC236}">
                <a16:creationId xmlns:a16="http://schemas.microsoft.com/office/drawing/2014/main" id="{CAA89A41-2EBD-DA55-1537-5D4DEFF32F93}"/>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9" name="TextBox 8">
            <a:extLst>
              <a:ext uri="{FF2B5EF4-FFF2-40B4-BE49-F238E27FC236}">
                <a16:creationId xmlns:a16="http://schemas.microsoft.com/office/drawing/2014/main" id="{9D9E7C04-DA26-8259-1E13-3EE31E7C4431}"/>
              </a:ext>
            </a:extLst>
          </p:cNvPr>
          <p:cNvSpPr txBox="1">
            <a:spLocks/>
          </p:cNvSpPr>
          <p:nvPr/>
        </p:nvSpPr>
        <p:spPr>
          <a:xfrm>
            <a:off x="1143000" y="1085552"/>
            <a:ext cx="6441141"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Significance of the resurrection of Jesus</a:t>
            </a:r>
          </a:p>
        </p:txBody>
      </p:sp>
      <p:pic>
        <p:nvPicPr>
          <p:cNvPr id="6146" name="Picture 2">
            <a:extLst>
              <a:ext uri="{FF2B5EF4-FFF2-40B4-BE49-F238E27FC236}">
                <a16:creationId xmlns:a16="http://schemas.microsoft.com/office/drawing/2014/main" id="{BFCF30D6-A9DD-36D7-79C6-C8B417316AB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070" y="4099026"/>
            <a:ext cx="3429000" cy="1928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3245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0"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Jesus’ Resurrection</a:t>
            </a:r>
          </a:p>
        </p:txBody>
      </p:sp>
      <p:pic>
        <p:nvPicPr>
          <p:cNvPr id="11" name="Picture 10">
            <a:extLst>
              <a:ext uri="{FF2B5EF4-FFF2-40B4-BE49-F238E27FC236}">
                <a16:creationId xmlns:a16="http://schemas.microsoft.com/office/drawing/2014/main" id="{56F5FA1B-3762-DCCA-8802-F1E41ABD0F90}"/>
              </a:ext>
            </a:extLst>
          </p:cNvPr>
          <p:cNvPicPr>
            <a:picLocks noChangeAspect="1"/>
          </p:cNvPicPr>
          <p:nvPr/>
        </p:nvPicPr>
        <p:blipFill rotWithShape="1">
          <a:blip r:embed="rId3"/>
          <a:srcRect t="-2014"/>
          <a:stretch/>
        </p:blipFill>
        <p:spPr>
          <a:xfrm>
            <a:off x="0" y="6056387"/>
            <a:ext cx="9144000" cy="990601"/>
          </a:xfrm>
          <a:prstGeom prst="rect">
            <a:avLst/>
          </a:prstGeom>
        </p:spPr>
      </p:pic>
      <p:graphicFrame>
        <p:nvGraphicFramePr>
          <p:cNvPr id="2" name="Table 2">
            <a:extLst>
              <a:ext uri="{FF2B5EF4-FFF2-40B4-BE49-F238E27FC236}">
                <a16:creationId xmlns:a16="http://schemas.microsoft.com/office/drawing/2014/main" id="{4AEAF80E-E107-F58C-F62C-C2AE1142AE5C}"/>
              </a:ext>
            </a:extLst>
          </p:cNvPr>
          <p:cNvGraphicFramePr>
            <a:graphicFrameLocks noGrp="1"/>
          </p:cNvGraphicFramePr>
          <p:nvPr>
            <p:extLst>
              <p:ext uri="{D42A27DB-BD31-4B8C-83A1-F6EECF244321}">
                <p14:modId xmlns:p14="http://schemas.microsoft.com/office/powerpoint/2010/main" val="4014305039"/>
              </p:ext>
            </p:extLst>
          </p:nvPr>
        </p:nvGraphicFramePr>
        <p:xfrm>
          <a:off x="200024" y="1608772"/>
          <a:ext cx="8743951" cy="4458840"/>
        </p:xfrm>
        <a:graphic>
          <a:graphicData uri="http://schemas.openxmlformats.org/drawingml/2006/table">
            <a:tbl>
              <a:tblPr firstRow="1" bandRow="1">
                <a:tableStyleId>{5C22544A-7EE6-4342-B048-85BDC9FD1C3A}</a:tableStyleId>
              </a:tblPr>
              <a:tblGrid>
                <a:gridCol w="1400176">
                  <a:extLst>
                    <a:ext uri="{9D8B030D-6E8A-4147-A177-3AD203B41FA5}">
                      <a16:colId xmlns:a16="http://schemas.microsoft.com/office/drawing/2014/main" val="2643551257"/>
                    </a:ext>
                  </a:extLst>
                </a:gridCol>
                <a:gridCol w="3124200">
                  <a:extLst>
                    <a:ext uri="{9D8B030D-6E8A-4147-A177-3AD203B41FA5}">
                      <a16:colId xmlns:a16="http://schemas.microsoft.com/office/drawing/2014/main" val="254945273"/>
                    </a:ext>
                  </a:extLst>
                </a:gridCol>
                <a:gridCol w="1484682">
                  <a:extLst>
                    <a:ext uri="{9D8B030D-6E8A-4147-A177-3AD203B41FA5}">
                      <a16:colId xmlns:a16="http://schemas.microsoft.com/office/drawing/2014/main" val="176269415"/>
                    </a:ext>
                  </a:extLst>
                </a:gridCol>
                <a:gridCol w="2734893">
                  <a:extLst>
                    <a:ext uri="{9D8B030D-6E8A-4147-A177-3AD203B41FA5}">
                      <a16:colId xmlns:a16="http://schemas.microsoft.com/office/drawing/2014/main" val="721627541"/>
                    </a:ext>
                  </a:extLst>
                </a:gridCol>
              </a:tblGrid>
              <a:tr h="369514">
                <a:tc gridSpan="4">
                  <a:txBody>
                    <a:bodyPr/>
                    <a:lstStyle/>
                    <a:p>
                      <a:pPr algn="ctr"/>
                      <a:r>
                        <a:rPr lang="en-US" dirty="0"/>
                        <a:t>Reasons for the resurrection of Jesus</a:t>
                      </a:r>
                    </a:p>
                  </a:txBody>
                  <a:tcPr>
                    <a:solidFill>
                      <a:schemeClr val="accent2">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57527545"/>
                  </a:ext>
                </a:extLst>
              </a:tr>
              <a:tr h="985371">
                <a:tc rowSpan="2">
                  <a:txBody>
                    <a:bodyPr/>
                    <a:lstStyle/>
                    <a:p>
                      <a:r>
                        <a:rPr lang="en-US" sz="1600" b="0" dirty="0"/>
                        <a:t>Jesus arose because of who He is</a:t>
                      </a:r>
                    </a:p>
                  </a:txBody>
                  <a:tcPr>
                    <a:solidFill>
                      <a:schemeClr val="accent2">
                        <a:lumMod val="40000"/>
                        <a:lumOff val="60000"/>
                      </a:schemeClr>
                    </a:solidFill>
                  </a:tcPr>
                </a:tc>
                <a:tc rowSpan="2">
                  <a:txBody>
                    <a:bodyPr/>
                    <a:lstStyle/>
                    <a:p>
                      <a:r>
                        <a:rPr lang="en-US" sz="1200" b="0" i="1" dirty="0"/>
                        <a:t>But God raised him from the dead, freeing him from the agony of death, because it was impossible for death to keep its hold on him.</a:t>
                      </a:r>
                    </a:p>
                    <a:p>
                      <a:r>
                        <a:rPr lang="en-US" sz="1000" b="0" i="1" dirty="0"/>
                        <a:t>(Acts 2:24)</a:t>
                      </a:r>
                    </a:p>
                  </a:txBody>
                  <a:tcPr>
                    <a:solidFill>
                      <a:schemeClr val="accent2">
                        <a:lumMod val="40000"/>
                        <a:lumOff val="60000"/>
                      </a:schemeClr>
                    </a:solidFill>
                  </a:tcPr>
                </a:tc>
                <a:tc rowSpan="2">
                  <a:txBody>
                    <a:bodyPr/>
                    <a:lstStyle/>
                    <a:p>
                      <a:r>
                        <a:rPr lang="en-US" sz="1600" b="0" dirty="0"/>
                        <a:t>To become head of the church</a:t>
                      </a:r>
                      <a:endParaRPr lang="en-US" sz="1400" b="0" dirty="0"/>
                    </a:p>
                  </a:txBody>
                  <a:tcPr>
                    <a:solidFill>
                      <a:schemeClr val="accent2">
                        <a:lumMod val="40000"/>
                        <a:lumOff val="60000"/>
                      </a:schemeClr>
                    </a:solidFill>
                  </a:tcPr>
                </a:tc>
                <a:tc>
                  <a:txBody>
                    <a:bodyPr/>
                    <a:lstStyle/>
                    <a:p>
                      <a:r>
                        <a:rPr lang="en-US" sz="1200" b="0" i="1" dirty="0"/>
                        <a:t>And God placed all things under his feet and appointed him to be head over everything for the church, which is his body, and the fullness of him who fills everything in every way. </a:t>
                      </a:r>
                    </a:p>
                    <a:p>
                      <a:r>
                        <a:rPr lang="en-US" sz="1000" b="0" i="1" dirty="0"/>
                        <a:t>(Eph. 1:22-23)</a:t>
                      </a:r>
                    </a:p>
                  </a:txBody>
                  <a:tcPr>
                    <a:solidFill>
                      <a:schemeClr val="accent2">
                        <a:lumMod val="40000"/>
                        <a:lumOff val="60000"/>
                      </a:schemeClr>
                    </a:solidFill>
                  </a:tcPr>
                </a:tc>
                <a:extLst>
                  <a:ext uri="{0D108BD9-81ED-4DB2-BD59-A6C34878D82A}">
                    <a16:rowId xmlns:a16="http://schemas.microsoft.com/office/drawing/2014/main" val="4113187424"/>
                  </a:ext>
                </a:extLst>
              </a:tr>
              <a:tr h="246343">
                <a:tc vMerge="1">
                  <a:txBody>
                    <a:bodyPr/>
                    <a:lstStyle/>
                    <a:p>
                      <a:endParaRPr lang="en-US"/>
                    </a:p>
                  </a:txBody>
                  <a:tcPr/>
                </a:tc>
                <a:tc vMerge="1">
                  <a:txBody>
                    <a:bodyPr/>
                    <a:lstStyle/>
                    <a:p>
                      <a:endParaRPr lang="en-US" sz="1000" b="0" dirty="0"/>
                    </a:p>
                  </a:txBody>
                  <a:tcPr>
                    <a:solidFill>
                      <a:schemeClr val="accent2">
                        <a:lumMod val="40000"/>
                        <a:lumOff val="60000"/>
                      </a:schemeClr>
                    </a:solidFill>
                  </a:tcPr>
                </a:tc>
                <a:tc vMerge="1">
                  <a:txBody>
                    <a:bodyPr/>
                    <a:lstStyle/>
                    <a:p>
                      <a:endParaRPr lang="en-US" dirty="0"/>
                    </a:p>
                  </a:txBody>
                  <a:tcPr/>
                </a:tc>
                <a:tc>
                  <a:txBody>
                    <a:bodyPr/>
                    <a:lstStyle/>
                    <a:p>
                      <a:r>
                        <a:rPr lang="en-US" sz="1000" b="0" dirty="0"/>
                        <a:t>Eph. 1:19-23</a:t>
                      </a:r>
                    </a:p>
                  </a:txBody>
                  <a:tcPr>
                    <a:solidFill>
                      <a:schemeClr val="accent2">
                        <a:lumMod val="40000"/>
                        <a:lumOff val="60000"/>
                      </a:schemeClr>
                    </a:solidFill>
                  </a:tcPr>
                </a:tc>
                <a:extLst>
                  <a:ext uri="{0D108BD9-81ED-4DB2-BD59-A6C34878D82A}">
                    <a16:rowId xmlns:a16="http://schemas.microsoft.com/office/drawing/2014/main" val="709996420"/>
                  </a:ext>
                </a:extLst>
              </a:tr>
              <a:tr h="1170128">
                <a:tc rowSpan="2">
                  <a:txBody>
                    <a:bodyPr/>
                    <a:lstStyle/>
                    <a:p>
                      <a:r>
                        <a:rPr lang="en-US" sz="1600" b="0" dirty="0"/>
                        <a:t>To fulfill the covenant God made with David</a:t>
                      </a:r>
                      <a:endParaRPr lang="en-US" sz="1400" b="0" dirty="0"/>
                    </a:p>
                  </a:txBody>
                  <a:tcPr>
                    <a:solidFill>
                      <a:schemeClr val="accent2">
                        <a:lumMod val="20000"/>
                        <a:lumOff val="80000"/>
                      </a:schemeClr>
                    </a:solidFill>
                  </a:tcPr>
                </a:tc>
                <a:tc>
                  <a:txBody>
                    <a:bodyPr/>
                    <a:lstStyle/>
                    <a:p>
                      <a:r>
                        <a:rPr lang="en-US" sz="1200" b="0" i="1" dirty="0"/>
                        <a:t>You will be with child and give birth to a son, and you are to give him the name Jesus. He will be great and will be called the Son of the Most High. The Lord God will give him the throne of his father David, and he will reign over the house of Jacob forever; his kingdom will never end. </a:t>
                      </a:r>
                      <a:r>
                        <a:rPr lang="en-US" sz="1000" b="0" i="1" dirty="0"/>
                        <a:t>(Luke 1:31-33)</a:t>
                      </a:r>
                    </a:p>
                  </a:txBody>
                  <a:tcPr>
                    <a:solidFill>
                      <a:schemeClr val="accent2">
                        <a:lumMod val="20000"/>
                        <a:lumOff val="80000"/>
                      </a:schemeClr>
                    </a:solidFill>
                  </a:tcPr>
                </a:tc>
                <a:tc rowSpan="2">
                  <a:txBody>
                    <a:bodyPr/>
                    <a:lstStyle/>
                    <a:p>
                      <a:r>
                        <a:rPr lang="en-US" sz="1600" b="0" dirty="0"/>
                        <a:t>To be the firstfruits of the resurrection</a:t>
                      </a:r>
                    </a:p>
                  </a:txBody>
                  <a:tcPr>
                    <a:solidFill>
                      <a:schemeClr val="accent2">
                        <a:lumMod val="20000"/>
                        <a:lumOff val="80000"/>
                      </a:schemeClr>
                    </a:solidFill>
                  </a:tcPr>
                </a:tc>
                <a:tc>
                  <a:txBody>
                    <a:bodyPr/>
                    <a:lstStyle/>
                    <a:p>
                      <a:r>
                        <a:rPr lang="en-US" sz="1200" b="0" i="1" dirty="0"/>
                        <a:t>But Christ has indeed been raised from the dead, the firstfruits of those who have fallen asleep. For since death came through a man, the resurrection of the dead comes also through a man. </a:t>
                      </a:r>
                    </a:p>
                    <a:p>
                      <a:r>
                        <a:rPr lang="en-US" sz="1000" b="0" i="1" dirty="0"/>
                        <a:t>(1 Cor. 15:20-21)</a:t>
                      </a:r>
                    </a:p>
                  </a:txBody>
                  <a:tcPr>
                    <a:solidFill>
                      <a:schemeClr val="accent2">
                        <a:lumMod val="20000"/>
                        <a:lumOff val="80000"/>
                      </a:schemeClr>
                    </a:solidFill>
                  </a:tcPr>
                </a:tc>
                <a:extLst>
                  <a:ext uri="{0D108BD9-81ED-4DB2-BD59-A6C34878D82A}">
                    <a16:rowId xmlns:a16="http://schemas.microsoft.com/office/drawing/2014/main" val="1884515119"/>
                  </a:ext>
                </a:extLst>
              </a:tr>
              <a:tr h="246343">
                <a:tc vMerge="1">
                  <a:txBody>
                    <a:bodyPr/>
                    <a:lstStyle/>
                    <a:p>
                      <a:endParaRPr lang="en-US"/>
                    </a:p>
                  </a:txBody>
                  <a:tcPr/>
                </a:tc>
                <a:tc>
                  <a:txBody>
                    <a:bodyPr/>
                    <a:lstStyle/>
                    <a:p>
                      <a:r>
                        <a:rPr lang="en-US" sz="1000" b="0" dirty="0"/>
                        <a:t>Ps. 89:20-37, Isa. 9:6-7, Acts 2:25-31</a:t>
                      </a:r>
                    </a:p>
                  </a:txBody>
                  <a:tcPr>
                    <a:solidFill>
                      <a:schemeClr val="accent2">
                        <a:lumMod val="20000"/>
                        <a:lumOff val="80000"/>
                      </a:schemeClr>
                    </a:solidFill>
                  </a:tcPr>
                </a:tc>
                <a:tc vMerge="1">
                  <a:txBody>
                    <a:bodyPr/>
                    <a:lstStyle/>
                    <a:p>
                      <a:endParaRPr lang="en-US"/>
                    </a:p>
                  </a:txBody>
                  <a:tcPr/>
                </a:tc>
                <a:tc>
                  <a:txBody>
                    <a:bodyPr/>
                    <a:lstStyle/>
                    <a:p>
                      <a:r>
                        <a:rPr lang="en-US" sz="1000" b="0" dirty="0"/>
                        <a:t>Col. 1:18</a:t>
                      </a:r>
                    </a:p>
                  </a:txBody>
                  <a:tcPr>
                    <a:solidFill>
                      <a:schemeClr val="accent2">
                        <a:lumMod val="20000"/>
                        <a:lumOff val="80000"/>
                      </a:schemeClr>
                    </a:solidFill>
                  </a:tcPr>
                </a:tc>
                <a:extLst>
                  <a:ext uri="{0D108BD9-81ED-4DB2-BD59-A6C34878D82A}">
                    <a16:rowId xmlns:a16="http://schemas.microsoft.com/office/drawing/2014/main" val="1708304078"/>
                  </a:ext>
                </a:extLst>
              </a:tr>
              <a:tr h="714188">
                <a:tc rowSpan="2">
                  <a:txBody>
                    <a:bodyPr/>
                    <a:lstStyle/>
                    <a:p>
                      <a:r>
                        <a:rPr lang="en-US" sz="1600" b="0" dirty="0"/>
                        <a:t>To be the giver of resurrection life</a:t>
                      </a:r>
                    </a:p>
                  </a:txBody>
                  <a:tcPr>
                    <a:solidFill>
                      <a:schemeClr val="accent2">
                        <a:lumMod val="40000"/>
                        <a:lumOff val="60000"/>
                      </a:schemeClr>
                    </a:solidFill>
                  </a:tcPr>
                </a:tc>
                <a:tc gridSpan="3">
                  <a:txBody>
                    <a:bodyPr/>
                    <a:lstStyle/>
                    <a:p>
                      <a:r>
                        <a:rPr lang="en-US" sz="1200" b="0" dirty="0"/>
                        <a:t>Since, then, you have been raised with Christ, set your hearts on things above, where Christ is seated at the right hand of God. Set your minds on things above, not on earthly things. For you died, and your life is now hidden with Christ in God. When Christ, who is your life, appears, then you also will appear with him in glory. </a:t>
                      </a:r>
                    </a:p>
                    <a:p>
                      <a:r>
                        <a:rPr lang="en-US" sz="1000" b="0" dirty="0"/>
                        <a:t>(Col. 3:1-4)</a:t>
                      </a:r>
                      <a:endParaRPr lang="en-US" sz="1200" b="0" dirty="0"/>
                    </a:p>
                  </a:txBody>
                  <a:tcPr>
                    <a:solidFill>
                      <a:schemeClr val="accent2">
                        <a:lumMod val="40000"/>
                        <a:lumOff val="60000"/>
                      </a:schemeClr>
                    </a:solidFill>
                  </a:tcPr>
                </a:tc>
                <a:tc hMerge="1">
                  <a:txBody>
                    <a:bodyPr/>
                    <a:lstStyle/>
                    <a:p>
                      <a:endParaRPr lang="en-US" sz="1600" b="0" dirty="0"/>
                    </a:p>
                  </a:txBody>
                  <a:tcPr>
                    <a:solidFill>
                      <a:schemeClr val="accent2">
                        <a:lumMod val="20000"/>
                        <a:lumOff val="80000"/>
                      </a:schemeClr>
                    </a:solidFill>
                  </a:tcPr>
                </a:tc>
                <a:tc hMerge="1">
                  <a:txBody>
                    <a:bodyPr/>
                    <a:lstStyle/>
                    <a:p>
                      <a:endParaRPr lang="en-US" sz="1200" b="0" dirty="0"/>
                    </a:p>
                  </a:txBody>
                  <a:tcPr>
                    <a:solidFill>
                      <a:schemeClr val="accent2">
                        <a:lumMod val="20000"/>
                        <a:lumOff val="80000"/>
                      </a:schemeClr>
                    </a:solidFill>
                  </a:tcPr>
                </a:tc>
                <a:extLst>
                  <a:ext uri="{0D108BD9-81ED-4DB2-BD59-A6C34878D82A}">
                    <a16:rowId xmlns:a16="http://schemas.microsoft.com/office/drawing/2014/main" val="2298389102"/>
                  </a:ext>
                </a:extLst>
              </a:tr>
              <a:tr h="157258">
                <a:tc vMerge="1">
                  <a:txBody>
                    <a:bodyPr/>
                    <a:lstStyle/>
                    <a:p>
                      <a:endParaRPr lang="en-US"/>
                    </a:p>
                  </a:txBody>
                  <a:tcPr/>
                </a:tc>
                <a:tc gridSpan="3">
                  <a:txBody>
                    <a:bodyPr/>
                    <a:lstStyle/>
                    <a:p>
                      <a:r>
                        <a:rPr lang="en-US" sz="1000" b="0" dirty="0"/>
                        <a:t>Jn. 11:25, Eph. 2:6</a:t>
                      </a:r>
                    </a:p>
                  </a:txBody>
                  <a:tcPr>
                    <a:solidFill>
                      <a:schemeClr val="accent2">
                        <a:lumMod val="40000"/>
                        <a:lumOff val="60000"/>
                      </a:schemeClr>
                    </a:solidFill>
                  </a:tcPr>
                </a:tc>
                <a:tc hMerge="1">
                  <a:txBody>
                    <a:bodyPr/>
                    <a:lstStyle/>
                    <a:p>
                      <a:endParaRPr lang="en-US" dirty="0"/>
                    </a:p>
                  </a:txBody>
                  <a:tcPr>
                    <a:solidFill>
                      <a:schemeClr val="accent2">
                        <a:lumMod val="20000"/>
                        <a:lumOff val="80000"/>
                      </a:schemeClr>
                    </a:solidFill>
                  </a:tcPr>
                </a:tc>
                <a:tc hMerge="1">
                  <a:txBody>
                    <a:bodyPr/>
                    <a:lstStyle/>
                    <a:p>
                      <a:endParaRPr lang="en-US" sz="1000" b="0" dirty="0"/>
                    </a:p>
                  </a:txBody>
                  <a:tcPr>
                    <a:solidFill>
                      <a:schemeClr val="accent2">
                        <a:lumMod val="20000"/>
                        <a:lumOff val="80000"/>
                      </a:schemeClr>
                    </a:solidFill>
                  </a:tcPr>
                </a:tc>
                <a:extLst>
                  <a:ext uri="{0D108BD9-81ED-4DB2-BD59-A6C34878D82A}">
                    <a16:rowId xmlns:a16="http://schemas.microsoft.com/office/drawing/2014/main" val="3397093371"/>
                  </a:ext>
                </a:extLst>
              </a:tr>
            </a:tbl>
          </a:graphicData>
        </a:graphic>
      </p:graphicFrame>
      <p:sp>
        <p:nvSpPr>
          <p:cNvPr id="7" name="TextBox 6">
            <a:extLst>
              <a:ext uri="{FF2B5EF4-FFF2-40B4-BE49-F238E27FC236}">
                <a16:creationId xmlns:a16="http://schemas.microsoft.com/office/drawing/2014/main" id="{DB9BCDD8-0727-D6F8-645A-0A81E3192D36}"/>
              </a:ext>
            </a:extLst>
          </p:cNvPr>
          <p:cNvSpPr txBox="1">
            <a:spLocks/>
          </p:cNvSpPr>
          <p:nvPr/>
        </p:nvSpPr>
        <p:spPr>
          <a:xfrm>
            <a:off x="1143000" y="1085552"/>
            <a:ext cx="6441141"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Significance of the resurrection of Jesus</a:t>
            </a:r>
          </a:p>
        </p:txBody>
      </p:sp>
    </p:spTree>
    <p:extLst>
      <p:ext uri="{BB962C8B-B14F-4D97-AF65-F5344CB8AC3E}">
        <p14:creationId xmlns:p14="http://schemas.microsoft.com/office/powerpoint/2010/main" val="165884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0"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Jesus’ Resurrection</a:t>
            </a:r>
          </a:p>
        </p:txBody>
      </p:sp>
      <p:pic>
        <p:nvPicPr>
          <p:cNvPr id="11" name="Picture 10">
            <a:extLst>
              <a:ext uri="{FF2B5EF4-FFF2-40B4-BE49-F238E27FC236}">
                <a16:creationId xmlns:a16="http://schemas.microsoft.com/office/drawing/2014/main" id="{56F5FA1B-3762-DCCA-8802-F1E41ABD0F90}"/>
              </a:ext>
            </a:extLst>
          </p:cNvPr>
          <p:cNvPicPr>
            <a:picLocks noChangeAspect="1"/>
          </p:cNvPicPr>
          <p:nvPr/>
        </p:nvPicPr>
        <p:blipFill rotWithShape="1">
          <a:blip r:embed="rId3"/>
          <a:srcRect t="-2014"/>
          <a:stretch/>
        </p:blipFill>
        <p:spPr>
          <a:xfrm>
            <a:off x="0" y="6056387"/>
            <a:ext cx="9144000" cy="990601"/>
          </a:xfrm>
          <a:prstGeom prst="rect">
            <a:avLst/>
          </a:prstGeom>
        </p:spPr>
      </p:pic>
      <p:graphicFrame>
        <p:nvGraphicFramePr>
          <p:cNvPr id="2" name="Table 2">
            <a:extLst>
              <a:ext uri="{FF2B5EF4-FFF2-40B4-BE49-F238E27FC236}">
                <a16:creationId xmlns:a16="http://schemas.microsoft.com/office/drawing/2014/main" id="{4AEAF80E-E107-F58C-F62C-C2AE1142AE5C}"/>
              </a:ext>
            </a:extLst>
          </p:cNvPr>
          <p:cNvGraphicFramePr>
            <a:graphicFrameLocks noGrp="1"/>
          </p:cNvGraphicFramePr>
          <p:nvPr>
            <p:extLst>
              <p:ext uri="{D42A27DB-BD31-4B8C-83A1-F6EECF244321}">
                <p14:modId xmlns:p14="http://schemas.microsoft.com/office/powerpoint/2010/main" val="3849257560"/>
              </p:ext>
            </p:extLst>
          </p:nvPr>
        </p:nvGraphicFramePr>
        <p:xfrm>
          <a:off x="200024" y="1585249"/>
          <a:ext cx="8743951" cy="4358640"/>
        </p:xfrm>
        <a:graphic>
          <a:graphicData uri="http://schemas.openxmlformats.org/drawingml/2006/table">
            <a:tbl>
              <a:tblPr firstRow="1" bandRow="1">
                <a:tableStyleId>{5C22544A-7EE6-4342-B048-85BDC9FD1C3A}</a:tableStyleId>
              </a:tblPr>
              <a:tblGrid>
                <a:gridCol w="1400176">
                  <a:extLst>
                    <a:ext uri="{9D8B030D-6E8A-4147-A177-3AD203B41FA5}">
                      <a16:colId xmlns:a16="http://schemas.microsoft.com/office/drawing/2014/main" val="2643551257"/>
                    </a:ext>
                  </a:extLst>
                </a:gridCol>
                <a:gridCol w="3124200">
                  <a:extLst>
                    <a:ext uri="{9D8B030D-6E8A-4147-A177-3AD203B41FA5}">
                      <a16:colId xmlns:a16="http://schemas.microsoft.com/office/drawing/2014/main" val="254945273"/>
                    </a:ext>
                  </a:extLst>
                </a:gridCol>
                <a:gridCol w="1484682">
                  <a:extLst>
                    <a:ext uri="{9D8B030D-6E8A-4147-A177-3AD203B41FA5}">
                      <a16:colId xmlns:a16="http://schemas.microsoft.com/office/drawing/2014/main" val="176269415"/>
                    </a:ext>
                  </a:extLst>
                </a:gridCol>
                <a:gridCol w="2734893">
                  <a:extLst>
                    <a:ext uri="{9D8B030D-6E8A-4147-A177-3AD203B41FA5}">
                      <a16:colId xmlns:a16="http://schemas.microsoft.com/office/drawing/2014/main" val="721627541"/>
                    </a:ext>
                  </a:extLst>
                </a:gridCol>
              </a:tblGrid>
              <a:tr h="336115">
                <a:tc gridSpan="4">
                  <a:txBody>
                    <a:bodyPr/>
                    <a:lstStyle/>
                    <a:p>
                      <a:pPr algn="ctr"/>
                      <a:r>
                        <a:rPr lang="en-US" dirty="0"/>
                        <a:t>Reasons for the resurrection of Jesus</a:t>
                      </a:r>
                    </a:p>
                  </a:txBody>
                  <a:tcPr>
                    <a:solidFill>
                      <a:schemeClr val="accent2">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57527545"/>
                  </a:ext>
                </a:extLst>
              </a:tr>
              <a:tr h="2240764">
                <a:tc rowSpan="2">
                  <a:txBody>
                    <a:bodyPr/>
                    <a:lstStyle/>
                    <a:p>
                      <a:r>
                        <a:rPr lang="en-US" sz="1600" b="0" dirty="0"/>
                        <a:t>To become the source of resurrection power</a:t>
                      </a:r>
                    </a:p>
                  </a:txBody>
                  <a:tcPr>
                    <a:solidFill>
                      <a:schemeClr val="accent2">
                        <a:lumMod val="40000"/>
                        <a:lumOff val="60000"/>
                      </a:schemeClr>
                    </a:solidFill>
                  </a:tcPr>
                </a:tc>
                <a:tc>
                  <a:txBody>
                    <a:bodyPr/>
                    <a:lstStyle/>
                    <a:p>
                      <a:r>
                        <a:rPr lang="en-US" sz="1200" b="0" i="1" dirty="0"/>
                        <a:t>I pray also that the eyes of your heart may be enlightened in order that you may know the hope to which he has called you, the riches of his glorious inheritance in the saints, and his incomparably great power for us who believe. That power is like the working of his mighty strength, which he exerted in Christ when he raised him from the dead and seated him at his right hand in the heavenly realm</a:t>
                      </a:r>
                    </a:p>
                    <a:p>
                      <a:r>
                        <a:rPr lang="en-US" sz="1000" b="0" i="1" dirty="0"/>
                        <a:t>(Eph. 1:18-20)</a:t>
                      </a:r>
                    </a:p>
                  </a:txBody>
                  <a:tcPr>
                    <a:solidFill>
                      <a:schemeClr val="accent2">
                        <a:lumMod val="40000"/>
                        <a:lumOff val="60000"/>
                      </a:schemeClr>
                    </a:solidFill>
                  </a:tcPr>
                </a:tc>
                <a:tc rowSpan="2">
                  <a:txBody>
                    <a:bodyPr/>
                    <a:lstStyle/>
                    <a:p>
                      <a:r>
                        <a:rPr lang="en-US" sz="1600" b="0" dirty="0"/>
                        <a:t>To seat us in heavenly places</a:t>
                      </a:r>
                    </a:p>
                  </a:txBody>
                  <a:tcPr>
                    <a:solidFill>
                      <a:schemeClr val="accent2">
                        <a:lumMod val="40000"/>
                        <a:lumOff val="60000"/>
                      </a:schemeClr>
                    </a:solidFill>
                  </a:tcPr>
                </a:tc>
                <a:tc>
                  <a:txBody>
                    <a:bodyPr/>
                    <a:lstStyle/>
                    <a:p>
                      <a:r>
                        <a:rPr lang="en-US" sz="1200" b="0" i="1" dirty="0"/>
                        <a:t>As for you, you were dead in your transgression and sins, in which you used to live when you followed the ways of this world and of the ruler of the kingdom the air,…But because of his great love for us, God who is rich in mercy, made us alive with Christ even when we were dead in transgressions—it is by grace you have been saved. And God raised us up with Christ and seated us with him in the heavenly realms in Christ Jesus.</a:t>
                      </a:r>
                    </a:p>
                    <a:p>
                      <a:r>
                        <a:rPr lang="en-US" sz="1000" b="0" i="1" dirty="0"/>
                        <a:t>(Eph. 2:1-2, 4-6)</a:t>
                      </a:r>
                    </a:p>
                  </a:txBody>
                  <a:tcPr>
                    <a:solidFill>
                      <a:schemeClr val="accent2">
                        <a:lumMod val="40000"/>
                        <a:lumOff val="60000"/>
                      </a:schemeClr>
                    </a:solidFill>
                  </a:tcPr>
                </a:tc>
                <a:extLst>
                  <a:ext uri="{0D108BD9-81ED-4DB2-BD59-A6C34878D82A}">
                    <a16:rowId xmlns:a16="http://schemas.microsoft.com/office/drawing/2014/main" val="4113187424"/>
                  </a:ext>
                </a:extLst>
              </a:tr>
              <a:tr h="224076">
                <a:tc vMerge="1">
                  <a:txBody>
                    <a:bodyPr/>
                    <a:lstStyle/>
                    <a:p>
                      <a:endParaRPr lang="en-US"/>
                    </a:p>
                  </a:txBody>
                  <a:tcPr/>
                </a:tc>
                <a:tc>
                  <a:txBody>
                    <a:bodyPr/>
                    <a:lstStyle/>
                    <a:p>
                      <a:r>
                        <a:rPr lang="en-US" sz="1000" b="0" dirty="0"/>
                        <a:t>Matt. 28:18, Eph. 1:19-21, Phil. 4:13</a:t>
                      </a:r>
                      <a:endParaRPr lang="en-US" sz="1000" b="0" i="1" dirty="0"/>
                    </a:p>
                  </a:txBody>
                  <a:tcPr>
                    <a:solidFill>
                      <a:schemeClr val="accent2">
                        <a:lumMod val="40000"/>
                        <a:lumOff val="60000"/>
                      </a:schemeClr>
                    </a:solidFill>
                  </a:tcPr>
                </a:tc>
                <a:tc vMerge="1">
                  <a:txBody>
                    <a:bodyPr/>
                    <a:lstStyle/>
                    <a:p>
                      <a:endParaRPr lang="en-US"/>
                    </a:p>
                  </a:txBody>
                  <a:tcPr/>
                </a:tc>
                <a:tc>
                  <a:txBody>
                    <a:bodyPr/>
                    <a:lstStyle/>
                    <a:p>
                      <a:r>
                        <a:rPr lang="en-US" sz="1000" b="0" dirty="0"/>
                        <a:t>Col. 3:1-3</a:t>
                      </a:r>
                      <a:endParaRPr lang="en-US" sz="1000" b="0" i="1" dirty="0"/>
                    </a:p>
                  </a:txBody>
                  <a:tcPr>
                    <a:solidFill>
                      <a:schemeClr val="accent2">
                        <a:lumMod val="40000"/>
                        <a:lumOff val="60000"/>
                      </a:schemeClr>
                    </a:solidFill>
                  </a:tcPr>
                </a:tc>
                <a:extLst>
                  <a:ext uri="{0D108BD9-81ED-4DB2-BD59-A6C34878D82A}">
                    <a16:rowId xmlns:a16="http://schemas.microsoft.com/office/drawing/2014/main" val="818012115"/>
                  </a:ext>
                </a:extLst>
              </a:tr>
              <a:tr h="1204411">
                <a:tc>
                  <a:txBody>
                    <a:bodyPr/>
                    <a:lstStyle/>
                    <a:p>
                      <a:r>
                        <a:rPr lang="en-US" sz="1600" b="0" dirty="0"/>
                        <a:t>So our justification would be accomplished</a:t>
                      </a:r>
                      <a:endParaRPr lang="en-US" sz="1400" b="0" dirty="0"/>
                    </a:p>
                  </a:txBody>
                  <a:tcPr>
                    <a:solidFill>
                      <a:schemeClr val="accent2">
                        <a:lumMod val="20000"/>
                        <a:lumOff val="80000"/>
                      </a:schemeClr>
                    </a:solidFill>
                  </a:tcPr>
                </a:tc>
                <a:tc>
                  <a:txBody>
                    <a:bodyPr/>
                    <a:lstStyle/>
                    <a:p>
                      <a:r>
                        <a:rPr lang="en-US" sz="1200" b="0" i="1" dirty="0"/>
                        <a:t>He was delivered over to death for our sins and was raised to life for our justification. </a:t>
                      </a:r>
                    </a:p>
                    <a:p>
                      <a:r>
                        <a:rPr lang="en-US" sz="1000" b="0" i="1" dirty="0"/>
                        <a:t>(Rom. 4:25)</a:t>
                      </a:r>
                    </a:p>
                  </a:txBody>
                  <a:tcPr>
                    <a:solidFill>
                      <a:schemeClr val="accent2">
                        <a:lumMod val="20000"/>
                        <a:lumOff val="80000"/>
                      </a:schemeClr>
                    </a:solidFill>
                  </a:tcPr>
                </a:tc>
                <a:tc>
                  <a:txBody>
                    <a:bodyPr/>
                    <a:lstStyle/>
                    <a:p>
                      <a:r>
                        <a:rPr lang="en-US" sz="1600" b="0" dirty="0"/>
                        <a:t>To give us new birth</a:t>
                      </a:r>
                    </a:p>
                  </a:txBody>
                  <a:tcPr>
                    <a:solidFill>
                      <a:schemeClr val="accent2">
                        <a:lumMod val="20000"/>
                        <a:lumOff val="80000"/>
                      </a:schemeClr>
                    </a:solidFill>
                  </a:tcPr>
                </a:tc>
                <a:tc>
                  <a:txBody>
                    <a:bodyPr/>
                    <a:lstStyle/>
                    <a:p>
                      <a:r>
                        <a:rPr lang="en-US" sz="1200" b="0" i="1" dirty="0"/>
                        <a:t>Praise be to the God and Father of our Lord Jesus Christ! In his great mercy he has given us new birth into a living hope through the resurrection of Jesus Christ from the dead.</a:t>
                      </a:r>
                    </a:p>
                    <a:p>
                      <a:r>
                        <a:rPr lang="en-US" sz="1000" b="0" i="1" dirty="0"/>
                        <a:t>(1 Pet. 1:3)</a:t>
                      </a:r>
                    </a:p>
                    <a:p>
                      <a:endParaRPr lang="en-US" sz="1000" b="0" i="1" dirty="0"/>
                    </a:p>
                  </a:txBody>
                  <a:tcPr>
                    <a:solidFill>
                      <a:schemeClr val="accent2">
                        <a:lumMod val="20000"/>
                        <a:lumOff val="80000"/>
                      </a:schemeClr>
                    </a:solidFill>
                  </a:tcPr>
                </a:tc>
                <a:extLst>
                  <a:ext uri="{0D108BD9-81ED-4DB2-BD59-A6C34878D82A}">
                    <a16:rowId xmlns:a16="http://schemas.microsoft.com/office/drawing/2014/main" val="1884515119"/>
                  </a:ext>
                </a:extLst>
              </a:tr>
            </a:tbl>
          </a:graphicData>
        </a:graphic>
      </p:graphicFrame>
      <p:sp>
        <p:nvSpPr>
          <p:cNvPr id="7" name="TextBox 6">
            <a:extLst>
              <a:ext uri="{FF2B5EF4-FFF2-40B4-BE49-F238E27FC236}">
                <a16:creationId xmlns:a16="http://schemas.microsoft.com/office/drawing/2014/main" id="{DB9BCDD8-0727-D6F8-645A-0A81E3192D36}"/>
              </a:ext>
            </a:extLst>
          </p:cNvPr>
          <p:cNvSpPr txBox="1">
            <a:spLocks/>
          </p:cNvSpPr>
          <p:nvPr/>
        </p:nvSpPr>
        <p:spPr>
          <a:xfrm>
            <a:off x="1143000" y="1085552"/>
            <a:ext cx="6441141"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Significance of the resurrection of Jesus</a:t>
            </a:r>
          </a:p>
        </p:txBody>
      </p:sp>
    </p:spTree>
    <p:extLst>
      <p:ext uri="{BB962C8B-B14F-4D97-AF65-F5344CB8AC3E}">
        <p14:creationId xmlns:p14="http://schemas.microsoft.com/office/powerpoint/2010/main" val="789203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Jesus’ Resurrection</a:t>
            </a:r>
          </a:p>
        </p:txBody>
      </p:sp>
      <p:pic>
        <p:nvPicPr>
          <p:cNvPr id="10" name="Picture 9">
            <a:extLst>
              <a:ext uri="{FF2B5EF4-FFF2-40B4-BE49-F238E27FC236}">
                <a16:creationId xmlns:a16="http://schemas.microsoft.com/office/drawing/2014/main" id="{CAA89A41-2EBD-DA55-1537-5D4DEFF32F93}"/>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9" name="TextBox 8">
            <a:extLst>
              <a:ext uri="{FF2B5EF4-FFF2-40B4-BE49-F238E27FC236}">
                <a16:creationId xmlns:a16="http://schemas.microsoft.com/office/drawing/2014/main" id="{9D9E7C04-DA26-8259-1E13-3EE31E7C4431}"/>
              </a:ext>
            </a:extLst>
          </p:cNvPr>
          <p:cNvSpPr txBox="1">
            <a:spLocks/>
          </p:cNvSpPr>
          <p:nvPr/>
        </p:nvSpPr>
        <p:spPr>
          <a:xfrm>
            <a:off x="1143000" y="1085552"/>
            <a:ext cx="6441141"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Response to the resurrection of Jesus</a:t>
            </a:r>
          </a:p>
        </p:txBody>
      </p:sp>
      <p:graphicFrame>
        <p:nvGraphicFramePr>
          <p:cNvPr id="2" name="Table 2">
            <a:extLst>
              <a:ext uri="{FF2B5EF4-FFF2-40B4-BE49-F238E27FC236}">
                <a16:creationId xmlns:a16="http://schemas.microsoft.com/office/drawing/2014/main" id="{FCF7AF36-B880-7CD0-4F34-EF4A3DB5F074}"/>
              </a:ext>
            </a:extLst>
          </p:cNvPr>
          <p:cNvGraphicFramePr>
            <a:graphicFrameLocks noGrp="1"/>
          </p:cNvGraphicFramePr>
          <p:nvPr>
            <p:extLst>
              <p:ext uri="{D42A27DB-BD31-4B8C-83A1-F6EECF244321}">
                <p14:modId xmlns:p14="http://schemas.microsoft.com/office/powerpoint/2010/main" val="1171577694"/>
              </p:ext>
            </p:extLst>
          </p:nvPr>
        </p:nvGraphicFramePr>
        <p:xfrm>
          <a:off x="304800" y="1647844"/>
          <a:ext cx="8572500" cy="4409440"/>
        </p:xfrm>
        <a:graphic>
          <a:graphicData uri="http://schemas.openxmlformats.org/drawingml/2006/table">
            <a:tbl>
              <a:tblPr firstRow="1" bandRow="1">
                <a:tableStyleId>{5C22544A-7EE6-4342-B048-85BDC9FD1C3A}</a:tableStyleId>
              </a:tblPr>
              <a:tblGrid>
                <a:gridCol w="4099891">
                  <a:extLst>
                    <a:ext uri="{9D8B030D-6E8A-4147-A177-3AD203B41FA5}">
                      <a16:colId xmlns:a16="http://schemas.microsoft.com/office/drawing/2014/main" val="1271473447"/>
                    </a:ext>
                  </a:extLst>
                </a:gridCol>
                <a:gridCol w="4472609">
                  <a:extLst>
                    <a:ext uri="{9D8B030D-6E8A-4147-A177-3AD203B41FA5}">
                      <a16:colId xmlns:a16="http://schemas.microsoft.com/office/drawing/2014/main" val="1780202125"/>
                    </a:ext>
                  </a:extLst>
                </a:gridCol>
              </a:tblGrid>
              <a:tr h="370840">
                <a:tc>
                  <a:txBody>
                    <a:bodyPr/>
                    <a:lstStyle/>
                    <a:p>
                      <a:pPr algn="ctr"/>
                      <a:r>
                        <a:rPr lang="en-US" sz="1600" dirty="0"/>
                        <a:t>Believe It</a:t>
                      </a:r>
                    </a:p>
                  </a:txBody>
                  <a:tcPr/>
                </a:tc>
                <a:tc>
                  <a:txBody>
                    <a:bodyPr/>
                    <a:lstStyle/>
                    <a:p>
                      <a:pPr algn="ctr"/>
                      <a:r>
                        <a:rPr lang="en-US" sz="1600" dirty="0"/>
                        <a:t>Think About It</a:t>
                      </a:r>
                    </a:p>
                  </a:txBody>
                  <a:tcPr/>
                </a:tc>
                <a:extLst>
                  <a:ext uri="{0D108BD9-81ED-4DB2-BD59-A6C34878D82A}">
                    <a16:rowId xmlns:a16="http://schemas.microsoft.com/office/drawing/2014/main" val="1347815090"/>
                  </a:ext>
                </a:extLst>
              </a:tr>
              <a:tr h="953116">
                <a:tc>
                  <a:txBody>
                    <a:bodyPr/>
                    <a:lstStyle/>
                    <a:p>
                      <a:r>
                        <a:rPr lang="en-US" sz="1200" dirty="0"/>
                        <a:t>That if you confess with your mouth, “Jesus is Lord,” and believe in your heart that God raised him from the dead, you will be saved.</a:t>
                      </a:r>
                    </a:p>
                    <a:p>
                      <a:r>
                        <a:rPr lang="en-US" sz="1100" dirty="0"/>
                        <a:t>(Rom. 10:9)</a:t>
                      </a:r>
                    </a:p>
                  </a:txBody>
                  <a:tcPr>
                    <a:lnB w="28575" cap="flat" cmpd="sng" algn="ctr">
                      <a:solidFill>
                        <a:schemeClr val="bg1"/>
                      </a:solidFill>
                      <a:prstDash val="solid"/>
                      <a:round/>
                      <a:headEnd type="none" w="med" len="med"/>
                      <a:tailEnd type="none" w="med" len="med"/>
                    </a:lnB>
                  </a:tcPr>
                </a:tc>
                <a:tc>
                  <a:txBody>
                    <a:bodyPr/>
                    <a:lstStyle/>
                    <a:p>
                      <a:r>
                        <a:rPr lang="en-US" sz="1200" dirty="0"/>
                        <a:t>Since, then, you have been raised with Christ, set your hearts on things above where Christ is seated at the right hand of God. Set your minds on things above, not on earthly things. For you died and your life is now hidden with Christ in God. </a:t>
                      </a:r>
                    </a:p>
                    <a:p>
                      <a:r>
                        <a:rPr lang="en-US" sz="1100" dirty="0"/>
                        <a:t>(Col. 3:1-3)</a:t>
                      </a:r>
                    </a:p>
                  </a:txBody>
                  <a:tcPr>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34963157"/>
                  </a:ext>
                </a:extLst>
              </a:tr>
              <a:tr h="0">
                <a:tc>
                  <a:txBody>
                    <a:bodyPr/>
                    <a:lstStyle/>
                    <a:p>
                      <a:pPr algn="ctr"/>
                      <a:r>
                        <a:rPr lang="en-US" sz="1600" b="1" dirty="0">
                          <a:solidFill>
                            <a:schemeClr val="bg1"/>
                          </a:solidFill>
                        </a:rPr>
                        <a:t>Live It</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en-US" sz="1600" b="1" dirty="0">
                          <a:solidFill>
                            <a:schemeClr val="bg1"/>
                          </a:solidFill>
                        </a:rPr>
                        <a:t>Preach It</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393273261"/>
                  </a:ext>
                </a:extLst>
              </a:tr>
              <a:tr h="297796">
                <a:tc>
                  <a:txBody>
                    <a:bodyPr/>
                    <a:lstStyle/>
                    <a:p>
                      <a:r>
                        <a:rPr lang="en-US" sz="1200" dirty="0"/>
                        <a:t>But whatever was to my profit I now consider loss for the sake of Christ. What is more, I consider everything a loss compared to the surpassing greatness of knowing Christ Jesus my Lord, for whose sake I have lost all things. I consider them rubbish that I may gain Christ and be found in him, not having a righteousness of my own that comes from the law, but that which is through faith in Christ—the righteousness that comes from God and is by faith. I was to know Christ and the power of his resurrection and the fellowship of sharing in his sufferings, becoming like him in his death, and so, somehow, to attain to the resurrection from the dead. </a:t>
                      </a:r>
                    </a:p>
                    <a:p>
                      <a:r>
                        <a:rPr lang="en-US" sz="1100" dirty="0"/>
                        <a:t>(Phil. 3:7-11)</a:t>
                      </a:r>
                    </a:p>
                  </a:txBody>
                  <a:tcPr>
                    <a:lnT w="28575" cap="flat" cmpd="sng" algn="ctr">
                      <a:solidFill>
                        <a:schemeClr val="bg1"/>
                      </a:solidFill>
                      <a:prstDash val="solid"/>
                      <a:round/>
                      <a:headEnd type="none" w="med" len="med"/>
                      <a:tailEnd type="none" w="med" len="med"/>
                    </a:lnT>
                  </a:tcPr>
                </a:tc>
                <a:tc>
                  <a:txBody>
                    <a:bodyPr/>
                    <a:lstStyle/>
                    <a:p>
                      <a:r>
                        <a:rPr lang="en-US" sz="1200" dirty="0"/>
                        <a:t>With great power the apostles continued to testify to the resurrection of the Lord Jesus and much grace was upon then all.</a:t>
                      </a:r>
                    </a:p>
                    <a:p>
                      <a:r>
                        <a:rPr lang="en-US" sz="1100" dirty="0"/>
                        <a:t>(Acts 4:33)</a:t>
                      </a:r>
                    </a:p>
                    <a:p>
                      <a:endParaRPr lang="en-US" sz="600" dirty="0"/>
                    </a:p>
                    <a:p>
                      <a:r>
                        <a:rPr lang="en-US" sz="1200" dirty="0"/>
                        <a:t>We are witnesses of everything he did in the country of the Jews and in Jerusalem. They killed him by hanging him on a tree, but God raised him from the dead on the third day and caused him to be seen. He was not seen by all the people, but by witnesses whom God had already chosen—by us who ate and drank with him after he rose from the dead. He commanded us to preach to the people and the testify that he is the one whom God appointed as judge of the living and the dead. All the prophets testify about him that everyone who believes in him receives forgiveness of sins through his name. </a:t>
                      </a:r>
                    </a:p>
                    <a:p>
                      <a:r>
                        <a:rPr lang="en-US" sz="1100" dirty="0"/>
                        <a:t>(Acts 10:39-43)</a:t>
                      </a:r>
                    </a:p>
                  </a:txBody>
                  <a:tcPr>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11557528"/>
                  </a:ext>
                </a:extLst>
              </a:tr>
            </a:tbl>
          </a:graphicData>
        </a:graphic>
      </p:graphicFrame>
    </p:spTree>
    <p:extLst>
      <p:ext uri="{BB962C8B-B14F-4D97-AF65-F5344CB8AC3E}">
        <p14:creationId xmlns:p14="http://schemas.microsoft.com/office/powerpoint/2010/main" val="3402732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a:grpSpLocks noGrp="1" noUngrp="1" noRot="1" noMove="1" noResize="1"/>
          </p:cNvGrpSpPr>
          <p:nvPr/>
        </p:nvGrpSpPr>
        <p:grpSpPr>
          <a:xfrm>
            <a:off x="-67962" y="228600"/>
            <a:ext cx="9144000" cy="4943058"/>
            <a:chOff x="0" y="0"/>
            <a:chExt cx="9144000" cy="4943058"/>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26629" name="Rectangle 5"/>
            <p:cNvSpPr>
              <a:spLocks noGrp="1" noRot="1" noMove="1" noResize="1" noEditPoints="1" noAdjustHandles="1" noChangeArrowheads="1" noChangeShapeType="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6635" name="Rectangle 11"/>
            <p:cNvSpPr>
              <a:spLocks noGrp="1" noRot="1" noMove="1" noResize="1" noEditPoints="1" noAdjustHandles="1" noChangeArrowheads="1" noChangeShapeType="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 name="TextBox 18"/>
            <p:cNvSpPr txBox="1">
              <a:spLocks noGrp="1" noRot="1" noMove="1" noResize="1" noEditPoints="1" noAdjustHandles="1" noChangeArrowheads="1" noChangeShapeType="1"/>
            </p:cNvSpPr>
            <p:nvPr/>
          </p:nvSpPr>
          <p:spPr>
            <a:xfrm>
              <a:off x="685800" y="2819400"/>
              <a:ext cx="4792362" cy="2123658"/>
            </a:xfrm>
            <a:prstGeom prst="rect">
              <a:avLst/>
            </a:prstGeom>
            <a:noFill/>
            <a:effectLst>
              <a:glow rad="228600">
                <a:schemeClr val="accent6">
                  <a:satMod val="175000"/>
                  <a:alpha val="40000"/>
                </a:schemeClr>
              </a:glow>
            </a:effectLst>
          </p:spPr>
          <p:txBody>
            <a:bodyPr wrap="square" rtlCol="0">
              <a:spAutoFit/>
            </a:bodyPr>
            <a:lstStyle/>
            <a:p>
              <a:pPr lvl="0" algn="ct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Times New Roman" pitchFamily="18" charset="0"/>
                  <a:cs typeface="Arial" pitchFamily="34" charset="0"/>
                </a:rPr>
                <a:t>DISCUSSION</a:t>
              </a:r>
            </a:p>
            <a:p>
              <a:pPr lvl="0" algn="ct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Times New Roman" pitchFamily="18" charset="0"/>
                  <a:cs typeface="Arial" pitchFamily="34" charset="0"/>
                </a:rPr>
                <a:t>QUESTIONS</a:t>
              </a:r>
            </a:p>
          </p:txBody>
        </p:sp>
        <p:sp>
          <p:nvSpPr>
            <p:cNvPr id="30725" name="Rectangle 5"/>
            <p:cNvSpPr>
              <a:spLocks noGrp="1" noRot="1" noMove="1" noResize="1" noEditPoints="1" noAdjustHandles="1" noChangeArrowheads="1" noChangeShapeType="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2773" name="Rectangle 5"/>
            <p:cNvSpPr>
              <a:spLocks noGrp="1" noRot="1" noMove="1" noResize="1" noEditPoints="1" noAdjustHandles="1" noChangeArrowheads="1" noChangeShapeType="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pSp>
      <p:pic>
        <p:nvPicPr>
          <p:cNvPr id="2" name="Picture 1" descr="Discussion clipart - Hurca!"/>
          <p:cNvPicPr>
            <a:picLocks noGrp="1" noRot="1" noChangeAspect="1" noMove="1" noResize="1" noEditPoints="1" noAdjustHandles="1" noChangeArrowheads="1" noChangeShapeType="1" noCrop="1"/>
          </p:cNvPicPr>
          <p:nvPr/>
        </p:nvPicPr>
        <p:blipFill rotWithShape="1">
          <a:blip r:embed="rId3">
            <a:extLst>
              <a:ext uri="{BEBA8EAE-BF5A-486C-A8C5-ECC9F3942E4B}">
                <a14:imgProps xmlns:a14="http://schemas.microsoft.com/office/drawing/2010/main">
                  <a14:imgLayer r:embed="rId4">
                    <a14:imgEffect>
                      <a14:backgroundRemoval t="51500" b="90000" l="53375" r="89875">
                        <a14:foregroundMark x1="60125" y1="60000" x2="60125" y2="60000"/>
                        <a14:foregroundMark x1="65750" y1="71875" x2="65750" y2="71875"/>
                      </a14:backgroundRemoval>
                    </a14:imgEffect>
                  </a14:imgLayer>
                </a14:imgProps>
              </a:ext>
              <a:ext uri="{28A0092B-C50C-407E-A947-70E740481C1C}">
                <a14:useLocalDpi xmlns:a14="http://schemas.microsoft.com/office/drawing/2010/main" val="0"/>
              </a:ext>
            </a:extLst>
          </a:blip>
          <a:srcRect l="48888" t="50000" r="5556" b="5556"/>
          <a:stretch/>
        </p:blipFill>
        <p:spPr>
          <a:xfrm>
            <a:off x="4879150" y="1530711"/>
            <a:ext cx="4217670" cy="4114800"/>
          </a:xfrm>
          <a:prstGeom prst="rect">
            <a:avLst/>
          </a:prstGeom>
        </p:spPr>
      </p:pic>
      <p:sp>
        <p:nvSpPr>
          <p:cNvPr id="13"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Jesus’ Resurrection</a:t>
            </a:r>
          </a:p>
        </p:txBody>
      </p:sp>
      <p:pic>
        <p:nvPicPr>
          <p:cNvPr id="12" name="Picture 11">
            <a:extLst>
              <a:ext uri="{FF2B5EF4-FFF2-40B4-BE49-F238E27FC236}">
                <a16:creationId xmlns:a16="http://schemas.microsoft.com/office/drawing/2014/main" id="{D7B644F5-3BEF-0E42-7766-F651DF1613AC}"/>
              </a:ext>
            </a:extLst>
          </p:cNvPr>
          <p:cNvPicPr>
            <a:picLocks noChangeAspect="1"/>
          </p:cNvPicPr>
          <p:nvPr/>
        </p:nvPicPr>
        <p:blipFill rotWithShape="1">
          <a:blip r:embed="rId5"/>
          <a:srcRect t="-2014"/>
          <a:stretch/>
        </p:blipFill>
        <p:spPr>
          <a:xfrm>
            <a:off x="0" y="6056387"/>
            <a:ext cx="9144000" cy="99060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304800" y="1706867"/>
            <a:ext cx="8572500" cy="2893100"/>
          </a:xfrm>
          <a:prstGeom prst="rect">
            <a:avLst/>
          </a:prstGeom>
          <a:noFill/>
        </p:spPr>
        <p:txBody>
          <a:bodyPr wrap="square" rtlCol="0">
            <a:spAutoFit/>
          </a:bodyPr>
          <a:lstStyle/>
          <a:p>
            <a:pPr marL="514350" indent="-514350">
              <a:buFont typeface="+mj-lt"/>
              <a:buAutoNum type="arabicPeriod"/>
            </a:pPr>
            <a:r>
              <a:rPr lang="en-US" sz="2600" dirty="0">
                <a:solidFill>
                  <a:srgbClr val="0070C0"/>
                </a:solidFill>
              </a:rPr>
              <a:t>Why did Jesus appear to man after His resurrection?</a:t>
            </a:r>
          </a:p>
          <a:p>
            <a:pPr marL="514350" indent="-514350">
              <a:buFont typeface="+mj-lt"/>
              <a:buAutoNum type="arabicPeriod"/>
            </a:pPr>
            <a:endParaRPr lang="en-US" sz="2600" dirty="0">
              <a:solidFill>
                <a:srgbClr val="0070C0"/>
              </a:solidFill>
            </a:endParaRPr>
          </a:p>
          <a:p>
            <a:pPr marL="514350" indent="-514350">
              <a:buFont typeface="+mj-lt"/>
              <a:buAutoNum type="arabicPeriod"/>
            </a:pPr>
            <a:r>
              <a:rPr lang="en-US" sz="2600" dirty="0">
                <a:solidFill>
                  <a:srgbClr val="0070C0"/>
                </a:solidFill>
              </a:rPr>
              <a:t>Discuss the reasons why Jesus arose from the dead. </a:t>
            </a:r>
          </a:p>
          <a:p>
            <a:pPr marL="514350" indent="-514350">
              <a:buFont typeface="+mj-lt"/>
              <a:buAutoNum type="arabicPeriod"/>
            </a:pPr>
            <a:endParaRPr lang="en-US" sz="2600" dirty="0">
              <a:solidFill>
                <a:srgbClr val="0070C0"/>
              </a:solidFill>
            </a:endParaRPr>
          </a:p>
          <a:p>
            <a:pPr marL="514350" indent="-514350">
              <a:buFont typeface="+mj-lt"/>
              <a:buAutoNum type="arabicPeriod"/>
            </a:pPr>
            <a:r>
              <a:rPr lang="en-US" sz="2600" dirty="0">
                <a:solidFill>
                  <a:srgbClr val="0070C0"/>
                </a:solidFill>
              </a:rPr>
              <a:t>How does one become saved?</a:t>
            </a:r>
          </a:p>
          <a:p>
            <a:pPr marL="514350" indent="-514350">
              <a:buFont typeface="+mj-lt"/>
              <a:buAutoNum type="arabicPeriod"/>
            </a:pPr>
            <a:endParaRPr lang="en-US" sz="2600" dirty="0">
              <a:solidFill>
                <a:srgbClr val="0070C0"/>
              </a:solidFill>
            </a:endParaRPr>
          </a:p>
          <a:p>
            <a:pPr marL="514350" indent="-514350">
              <a:buFont typeface="+mj-lt"/>
              <a:buAutoNum type="arabicPeriod"/>
            </a:pPr>
            <a:r>
              <a:rPr lang="en-US" sz="2600" dirty="0">
                <a:solidFill>
                  <a:srgbClr val="0070C0"/>
                </a:solidFill>
              </a:rPr>
              <a:t>What benefits do we realize from Jesus’ resurrection?</a:t>
            </a: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Jesus’ Resurrection</a:t>
            </a:r>
          </a:p>
        </p:txBody>
      </p:sp>
      <p:pic>
        <p:nvPicPr>
          <p:cNvPr id="7" name="Picture 6">
            <a:extLst>
              <a:ext uri="{FF2B5EF4-FFF2-40B4-BE49-F238E27FC236}">
                <a16:creationId xmlns:a16="http://schemas.microsoft.com/office/drawing/2014/main" id="{97F0CCC6-D897-D410-D730-44D16A03D5E9}"/>
              </a:ext>
            </a:extLst>
          </p:cNvPr>
          <p:cNvPicPr>
            <a:picLocks noChangeAspect="1"/>
          </p:cNvPicPr>
          <p:nvPr/>
        </p:nvPicPr>
        <p:blipFill rotWithShape="1">
          <a:blip r:embed="rId3"/>
          <a:srcRect t="-2014"/>
          <a:stretch/>
        </p:blipFill>
        <p:spPr>
          <a:xfrm>
            <a:off x="0" y="6056387"/>
            <a:ext cx="9144000" cy="990601"/>
          </a:xfrm>
          <a:prstGeom prst="rect">
            <a:avLst/>
          </a:prstGeom>
        </p:spPr>
      </p:pic>
    </p:spTree>
    <p:extLst>
      <p:ext uri="{BB962C8B-B14F-4D97-AF65-F5344CB8AC3E}">
        <p14:creationId xmlns:p14="http://schemas.microsoft.com/office/powerpoint/2010/main" val="3655090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442720" y="1469419"/>
            <a:ext cx="6172200" cy="523220"/>
          </a:xfrm>
          <a:prstGeom prst="rect">
            <a:avLst/>
          </a:prstGeom>
          <a:noFill/>
        </p:spPr>
        <p:txBody>
          <a:bodyPr wrap="square" rtlCol="0">
            <a:spAutoFit/>
          </a:bodyPr>
          <a:lstStyle/>
          <a:p>
            <a:pPr algn="ctr"/>
            <a:r>
              <a:rPr lang="en-US" sz="2000" b="1" dirty="0">
                <a:solidFill>
                  <a:srgbClr val="0070C0"/>
                </a:solidFill>
                <a:effectLst>
                  <a:outerShdw blurRad="38100" dist="38100" dir="2700000" algn="tl">
                    <a:srgbClr val="000000">
                      <a:alpha val="43137"/>
                    </a:srgbClr>
                  </a:outerShdw>
                </a:effectLst>
              </a:rPr>
              <a:t> </a:t>
            </a:r>
            <a:r>
              <a:rPr lang="en-US" sz="2800" b="1" dirty="0">
                <a:solidFill>
                  <a:srgbClr val="0070C0"/>
                </a:solidFill>
                <a:effectLst>
                  <a:outerShdw blurRad="38100" dist="38100" dir="2700000" algn="tl">
                    <a:srgbClr val="000000">
                      <a:alpha val="43137"/>
                    </a:srgbClr>
                  </a:outerShdw>
                </a:effectLst>
              </a:rPr>
              <a:t>APPLICATION</a:t>
            </a:r>
            <a:endParaRPr lang="en-US" sz="2000" b="1" dirty="0">
              <a:solidFill>
                <a:srgbClr val="0070C0"/>
              </a:solidFill>
              <a:effectLst>
                <a:outerShdw blurRad="38100" dist="38100" dir="2700000" algn="tl">
                  <a:srgbClr val="000000">
                    <a:alpha val="43137"/>
                  </a:srgbClr>
                </a:outerShdw>
              </a:effectLst>
            </a:endParaRPr>
          </a:p>
        </p:txBody>
      </p:sp>
      <p:sp>
        <p:nvSpPr>
          <p:cNvPr id="14" name="TextBox 13"/>
          <p:cNvSpPr txBox="1">
            <a:spLocks/>
          </p:cNvSpPr>
          <p:nvPr/>
        </p:nvSpPr>
        <p:spPr>
          <a:xfrm>
            <a:off x="452120" y="1980447"/>
            <a:ext cx="8153400" cy="35394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514350" indent="-514350">
              <a:buFont typeface="+mj-lt"/>
              <a:buAutoNum type="arabicPeriod"/>
            </a:pPr>
            <a:r>
              <a:rPr lang="en-US" sz="2800" b="1" dirty="0"/>
              <a:t>Memorize 1 Peter 1-3</a:t>
            </a:r>
          </a:p>
          <a:p>
            <a:pPr marL="514350" indent="-514350">
              <a:buFont typeface="+mj-lt"/>
              <a:buAutoNum type="arabicPeriod"/>
            </a:pPr>
            <a:endParaRPr lang="en-US" sz="2800" b="1" dirty="0"/>
          </a:p>
          <a:p>
            <a:pPr marL="514350" indent="-514350">
              <a:buFont typeface="+mj-lt"/>
              <a:buAutoNum type="arabicPeriod"/>
            </a:pPr>
            <a:r>
              <a:rPr lang="en-US" sz="2800" b="1" dirty="0"/>
              <a:t>Read 1 Corinthians 15 to understand just how important Jesus’ resurrection is to His believers.</a:t>
            </a:r>
          </a:p>
          <a:p>
            <a:pPr marL="514350" indent="-514350">
              <a:buFont typeface="+mj-lt"/>
              <a:buAutoNum type="arabicPeriod"/>
            </a:pPr>
            <a:endParaRPr lang="en-US" sz="2800" b="1" dirty="0"/>
          </a:p>
          <a:p>
            <a:pPr marL="514350" indent="-514350">
              <a:buFont typeface="+mj-lt"/>
              <a:buAutoNum type="arabicPeriod"/>
            </a:pPr>
            <a:r>
              <a:rPr lang="en-US" sz="2800" b="1" dirty="0"/>
              <a:t>Pray about what your response to the resurrection should be and make it a point to obey these commands.</a:t>
            </a:r>
            <a:endParaRPr lang="en-US" sz="2800" dirty="0"/>
          </a:p>
        </p:txBody>
      </p:sp>
      <p:sp>
        <p:nvSpPr>
          <p:cNvPr id="9"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Jesus’ Resurrection</a:t>
            </a:r>
          </a:p>
        </p:txBody>
      </p:sp>
      <p:pic>
        <p:nvPicPr>
          <p:cNvPr id="3" name="Picture 2">
            <a:extLst>
              <a:ext uri="{FF2B5EF4-FFF2-40B4-BE49-F238E27FC236}">
                <a16:creationId xmlns:a16="http://schemas.microsoft.com/office/drawing/2014/main" id="{17796BD4-806A-3795-3227-CCF661AADFA7}"/>
              </a:ext>
            </a:extLst>
          </p:cNvPr>
          <p:cNvPicPr>
            <a:picLocks noChangeAspect="1"/>
          </p:cNvPicPr>
          <p:nvPr/>
        </p:nvPicPr>
        <p:blipFill rotWithShape="1">
          <a:blip r:embed="rId3"/>
          <a:srcRect t="-2014"/>
          <a:stretch/>
        </p:blipFill>
        <p:spPr>
          <a:xfrm>
            <a:off x="0" y="6056387"/>
            <a:ext cx="9144000" cy="990601"/>
          </a:xfrm>
          <a:prstGeom prst="rect">
            <a:avLst/>
          </a:prstGeom>
        </p:spPr>
      </p:pic>
    </p:spTree>
    <p:extLst>
      <p:ext uri="{BB962C8B-B14F-4D97-AF65-F5344CB8AC3E}">
        <p14:creationId xmlns:p14="http://schemas.microsoft.com/office/powerpoint/2010/main" val="3504003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9" name="Rounded Rectangle 8"/>
          <p:cNvSpPr>
            <a:spLocks noGrp="1" noRot="1" noMove="1" noResize="1" noEditPoints="1" noAdjustHandles="1" noChangeArrowheads="1" noChangeShapeType="1"/>
          </p:cNvSpPr>
          <p:nvPr/>
        </p:nvSpPr>
        <p:spPr>
          <a:xfrm>
            <a:off x="0" y="6236208"/>
            <a:ext cx="9144000" cy="6096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Contact: Info@Equippersgroup.org</a:t>
            </a:r>
            <a:endParaRPr lang="en-US" dirty="0"/>
          </a:p>
        </p:txBody>
      </p:sp>
      <p:sp>
        <p:nvSpPr>
          <p:cNvPr id="7"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Jesus’ Resurrection</a:t>
            </a:r>
          </a:p>
        </p:txBody>
      </p:sp>
      <p:pic>
        <p:nvPicPr>
          <p:cNvPr id="4" name="Picture 3">
            <a:extLst>
              <a:ext uri="{FF2B5EF4-FFF2-40B4-BE49-F238E27FC236}">
                <a16:creationId xmlns:a16="http://schemas.microsoft.com/office/drawing/2014/main" id="{0933F34D-D873-CCC5-535B-3809D1650A28}"/>
              </a:ext>
            </a:extLst>
          </p:cNvPr>
          <p:cNvPicPr>
            <a:picLocks noChangeAspect="1"/>
          </p:cNvPicPr>
          <p:nvPr/>
        </p:nvPicPr>
        <p:blipFill>
          <a:blip r:embed="rId3"/>
          <a:stretch>
            <a:fillRect/>
          </a:stretch>
        </p:blipFill>
        <p:spPr>
          <a:xfrm>
            <a:off x="2872856" y="1319557"/>
            <a:ext cx="3398287" cy="469132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Jesus’ Resurrection</a:t>
            </a:r>
            <a:endParaRPr lang="en-US" sz="4800" dirty="0">
              <a:latin typeface="Impact" pitchFamily="34" charset="0"/>
            </a:endParaRP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424940" y="1449099"/>
            <a:ext cx="6172200"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OBJECTIVES OF THE LESSON</a:t>
            </a:r>
          </a:p>
        </p:txBody>
      </p:sp>
      <p:sp>
        <p:nvSpPr>
          <p:cNvPr id="14" name="TextBox 13"/>
          <p:cNvSpPr txBox="1">
            <a:spLocks noGrp="1" noRot="1" noMove="1" noResize="1" noEditPoints="1" noAdjustHandles="1" noChangeArrowheads="1" noChangeShapeType="1"/>
          </p:cNvSpPr>
          <p:nvPr/>
        </p:nvSpPr>
        <p:spPr>
          <a:xfrm>
            <a:off x="266700" y="2065780"/>
            <a:ext cx="8610600" cy="39703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514350" indent="-514350">
              <a:buFont typeface="+mj-lt"/>
              <a:buAutoNum type="arabicPeriod"/>
            </a:pPr>
            <a:r>
              <a:rPr lang="en-US" sz="2800" dirty="0"/>
              <a:t>To know what the resurrection makes available to believers</a:t>
            </a:r>
          </a:p>
          <a:p>
            <a:pPr marL="514350" indent="-514350">
              <a:buFont typeface="+mj-lt"/>
              <a:buAutoNum type="arabicPeriod"/>
            </a:pPr>
            <a:r>
              <a:rPr lang="en-US" sz="2800" dirty="0"/>
              <a:t>To understand Jesus’ resurrection</a:t>
            </a:r>
          </a:p>
          <a:p>
            <a:pPr marL="514350" indent="-514350">
              <a:buFont typeface="+mj-lt"/>
              <a:buAutoNum type="arabicPeriod"/>
            </a:pPr>
            <a:r>
              <a:rPr lang="en-US" sz="2800" dirty="0"/>
              <a:t>To understand that the resurrection is important for salvation</a:t>
            </a:r>
          </a:p>
          <a:p>
            <a:pPr marL="514350" indent="-514350">
              <a:buFont typeface="+mj-lt"/>
              <a:buAutoNum type="arabicPeriod"/>
            </a:pPr>
            <a:r>
              <a:rPr lang="en-US" sz="2800" dirty="0"/>
              <a:t>Respond to Jesus’ resurrection by obeying the Scriptures</a:t>
            </a:r>
          </a:p>
          <a:p>
            <a:endParaRPr lang="en-US" sz="2800" dirty="0"/>
          </a:p>
          <a:p>
            <a:pPr algn="ctr"/>
            <a:r>
              <a:rPr lang="en-US" sz="2800" b="1" dirty="0"/>
              <a:t>DISCUSSION QUESTIONS AT END</a:t>
            </a:r>
            <a:endParaRPr lang="en-US" b="1" dirty="0"/>
          </a:p>
        </p:txBody>
      </p:sp>
      <p:pic>
        <p:nvPicPr>
          <p:cNvPr id="8" name="Picture 7">
            <a:extLst>
              <a:ext uri="{FF2B5EF4-FFF2-40B4-BE49-F238E27FC236}">
                <a16:creationId xmlns:a16="http://schemas.microsoft.com/office/drawing/2014/main" id="{E7AE74BB-A035-3FBC-DC9E-F8BEB73E971C}"/>
              </a:ext>
            </a:extLst>
          </p:cNvPr>
          <p:cNvPicPr>
            <a:picLocks noChangeAspect="1"/>
          </p:cNvPicPr>
          <p:nvPr/>
        </p:nvPicPr>
        <p:blipFill rotWithShape="1">
          <a:blip r:embed="rId3"/>
          <a:srcRect t="-2014"/>
          <a:stretch/>
        </p:blipFill>
        <p:spPr>
          <a:xfrm>
            <a:off x="0" y="6056387"/>
            <a:ext cx="9144000" cy="990601"/>
          </a:xfrm>
          <a:prstGeom prst="rect">
            <a:avLst/>
          </a:prstGeom>
        </p:spPr>
      </p:pic>
    </p:spTree>
    <p:extLst>
      <p:ext uri="{BB962C8B-B14F-4D97-AF65-F5344CB8AC3E}">
        <p14:creationId xmlns:p14="http://schemas.microsoft.com/office/powerpoint/2010/main" val="2501650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4800" b="1" dirty="0">
                <a:latin typeface="Impact" pitchFamily="34" charset="0"/>
              </a:rPr>
              <a:t>Jesus’ Resurrection</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407459" y="1143000"/>
            <a:ext cx="6172200"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KEY VERSES</a:t>
            </a:r>
          </a:p>
        </p:txBody>
      </p:sp>
      <p:sp>
        <p:nvSpPr>
          <p:cNvPr id="14" name="TextBox 13"/>
          <p:cNvSpPr txBox="1">
            <a:spLocks/>
          </p:cNvSpPr>
          <p:nvPr/>
        </p:nvSpPr>
        <p:spPr>
          <a:xfrm>
            <a:off x="258237" y="1665179"/>
            <a:ext cx="8580963" cy="144655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200" i="1" dirty="0"/>
              <a:t>Praise be to the God and Father or our Lord Jesus Christ! In his great mercy he has given us new birth into ta living hope through the resurrection of Jesus Christ form the dead.</a:t>
            </a:r>
          </a:p>
          <a:p>
            <a:r>
              <a:rPr lang="en-US" sz="2200" dirty="0"/>
              <a:t>1 Peter 1:3</a:t>
            </a:r>
          </a:p>
        </p:txBody>
      </p:sp>
      <p:pic>
        <p:nvPicPr>
          <p:cNvPr id="13" name="Picture 12">
            <a:extLst>
              <a:ext uri="{FF2B5EF4-FFF2-40B4-BE49-F238E27FC236}">
                <a16:creationId xmlns:a16="http://schemas.microsoft.com/office/drawing/2014/main" id="{EDD0F738-7C40-7D44-6176-242CB58DCEC6}"/>
              </a:ext>
            </a:extLst>
          </p:cNvPr>
          <p:cNvPicPr>
            <a:picLocks noChangeAspect="1"/>
          </p:cNvPicPr>
          <p:nvPr/>
        </p:nvPicPr>
        <p:blipFill rotWithShape="1">
          <a:blip r:embed="rId3"/>
          <a:srcRect t="-2014"/>
          <a:stretch/>
        </p:blipFill>
        <p:spPr>
          <a:xfrm>
            <a:off x="0" y="6056387"/>
            <a:ext cx="9144000" cy="990601"/>
          </a:xfrm>
          <a:prstGeom prst="rect">
            <a:avLst/>
          </a:prstGeom>
        </p:spPr>
      </p:pic>
      <p:grpSp>
        <p:nvGrpSpPr>
          <p:cNvPr id="9" name="Group 8">
            <a:extLst>
              <a:ext uri="{FF2B5EF4-FFF2-40B4-BE49-F238E27FC236}">
                <a16:creationId xmlns:a16="http://schemas.microsoft.com/office/drawing/2014/main" id="{357FA8F5-769A-42F6-0875-692777EFFCF6}"/>
              </a:ext>
            </a:extLst>
          </p:cNvPr>
          <p:cNvGrpSpPr/>
          <p:nvPr/>
        </p:nvGrpSpPr>
        <p:grpSpPr>
          <a:xfrm>
            <a:off x="2812255" y="4127392"/>
            <a:ext cx="3519489" cy="2022819"/>
            <a:chOff x="2638425" y="4117777"/>
            <a:chExt cx="3867150" cy="2158678"/>
          </a:xfrm>
        </p:grpSpPr>
        <p:pic>
          <p:nvPicPr>
            <p:cNvPr id="10" name="Picture 2" descr="Open Bible transparent PNG - StickPNG">
              <a:extLst>
                <a:ext uri="{FF2B5EF4-FFF2-40B4-BE49-F238E27FC236}">
                  <a16:creationId xmlns:a16="http://schemas.microsoft.com/office/drawing/2014/main" id="{12B39D70-B334-05BC-6BE5-6A987056D2A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638425" y="4117777"/>
              <a:ext cx="3867150" cy="215867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picture containing text, weapon&#10;&#10;Description automatically generated">
              <a:extLst>
                <a:ext uri="{FF2B5EF4-FFF2-40B4-BE49-F238E27FC236}">
                  <a16:creationId xmlns:a16="http://schemas.microsoft.com/office/drawing/2014/main" id="{B97946B0-32C3-CFDB-2822-67A9EBE5B779}"/>
                </a:ext>
              </a:extLst>
            </p:cNvPr>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304394" y="4566767"/>
              <a:ext cx="2378330" cy="756629"/>
            </a:xfrm>
            <a:prstGeom prst="rect">
              <a:avLst/>
            </a:prstGeom>
          </p:spPr>
        </p:pic>
      </p:grpSp>
    </p:spTree>
    <p:extLst>
      <p:ext uri="{BB962C8B-B14F-4D97-AF65-F5344CB8AC3E}">
        <p14:creationId xmlns:p14="http://schemas.microsoft.com/office/powerpoint/2010/main" val="1480731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298448" y="1159743"/>
            <a:ext cx="6172200"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What is “the resurrection?”</a:t>
            </a:r>
            <a:endParaRPr lang="en-US" sz="3200" b="1" u="sng" dirty="0">
              <a:solidFill>
                <a:srgbClr val="0070C0"/>
              </a:solidFill>
              <a:effectLst>
                <a:outerShdw blurRad="38100" dist="38100" dir="2700000" algn="tl">
                  <a:srgbClr val="000000">
                    <a:alpha val="43137"/>
                  </a:srgbClr>
                </a:outerShdw>
              </a:effectLst>
            </a:endParaRPr>
          </a:p>
        </p:txBody>
      </p:sp>
      <p:sp>
        <p:nvSpPr>
          <p:cNvPr id="14" name="TextBox 13"/>
          <p:cNvSpPr txBox="1">
            <a:spLocks/>
          </p:cNvSpPr>
          <p:nvPr/>
        </p:nvSpPr>
        <p:spPr>
          <a:xfrm>
            <a:off x="285750" y="1768419"/>
            <a:ext cx="8572500" cy="4262705"/>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a:solidFill>
                  <a:schemeClr val="accent2"/>
                </a:solidFill>
              </a:rPr>
              <a:t>Resurrection</a:t>
            </a:r>
            <a:r>
              <a:rPr lang="en-US" sz="2400" dirty="0">
                <a:solidFill>
                  <a:schemeClr val="accent2"/>
                </a:solidFill>
              </a:rPr>
              <a:t>—</a:t>
            </a:r>
            <a:r>
              <a:rPr lang="en-US" sz="2000" dirty="0">
                <a:solidFill>
                  <a:schemeClr val="accent2"/>
                </a:solidFill>
              </a:rPr>
              <a:t>a person who was dead becomes alive again, or to raise up</a:t>
            </a:r>
          </a:p>
          <a:p>
            <a:endParaRPr lang="en-US" sz="900" dirty="0">
              <a:solidFill>
                <a:schemeClr val="accent2"/>
              </a:solidFill>
            </a:endParaRPr>
          </a:p>
          <a:p>
            <a:r>
              <a:rPr lang="en-US" dirty="0">
                <a:solidFill>
                  <a:schemeClr val="accent2"/>
                </a:solidFill>
              </a:rPr>
              <a:t>Examples of people resurrected in the Bible:</a:t>
            </a:r>
          </a:p>
          <a:p>
            <a:pPr marL="342900" indent="-342900">
              <a:buFont typeface="Arial" panose="020B0604020202020204" pitchFamily="34" charset="0"/>
              <a:buChar char="•"/>
            </a:pPr>
            <a:r>
              <a:rPr lang="en-US" dirty="0">
                <a:solidFill>
                  <a:schemeClr val="accent2"/>
                </a:solidFill>
              </a:rPr>
              <a:t>Widow of Zarephath’s son—1 Kings 17:17-24*</a:t>
            </a:r>
          </a:p>
          <a:p>
            <a:pPr marL="342900" indent="-342900">
              <a:buFont typeface="Arial" panose="020B0604020202020204" pitchFamily="34" charset="0"/>
              <a:buChar char="•"/>
            </a:pPr>
            <a:r>
              <a:rPr lang="en-US" dirty="0">
                <a:solidFill>
                  <a:schemeClr val="accent2"/>
                </a:solidFill>
              </a:rPr>
              <a:t>Shunammite woman’s son—2 Kings 4:18-37*</a:t>
            </a:r>
          </a:p>
          <a:p>
            <a:pPr marL="342900" indent="-342900">
              <a:buFont typeface="Arial" panose="020B0604020202020204" pitchFamily="34" charset="0"/>
              <a:buChar char="•"/>
            </a:pPr>
            <a:r>
              <a:rPr lang="en-US" dirty="0">
                <a:solidFill>
                  <a:schemeClr val="accent2"/>
                </a:solidFill>
              </a:rPr>
              <a:t>Various saints at Jesus’ death—Matthew 27:50-53*</a:t>
            </a:r>
          </a:p>
          <a:p>
            <a:pPr marL="342900" indent="-342900">
              <a:buFont typeface="Arial" panose="020B0604020202020204" pitchFamily="34" charset="0"/>
              <a:buChar char="•"/>
            </a:pPr>
            <a:r>
              <a:rPr lang="en-US" dirty="0">
                <a:solidFill>
                  <a:schemeClr val="accent2"/>
                </a:solidFill>
              </a:rPr>
              <a:t>Jairus’ daughter—Mark 5:22-43*</a:t>
            </a:r>
          </a:p>
          <a:p>
            <a:pPr marL="342900" indent="-342900">
              <a:buFont typeface="Arial" panose="020B0604020202020204" pitchFamily="34" charset="0"/>
              <a:buChar char="•"/>
            </a:pPr>
            <a:r>
              <a:rPr lang="en-US" b="1" dirty="0">
                <a:solidFill>
                  <a:schemeClr val="accent2"/>
                </a:solidFill>
              </a:rPr>
              <a:t>Jesus—Mark 16:1-8</a:t>
            </a:r>
          </a:p>
          <a:p>
            <a:pPr marL="342900" indent="-342900">
              <a:buFont typeface="Arial" panose="020B0604020202020204" pitchFamily="34" charset="0"/>
              <a:buChar char="•"/>
            </a:pPr>
            <a:r>
              <a:rPr lang="en-US" dirty="0">
                <a:solidFill>
                  <a:schemeClr val="accent2"/>
                </a:solidFill>
              </a:rPr>
              <a:t>Widow of Nain’s son—Luke 7:11-17*</a:t>
            </a:r>
          </a:p>
          <a:p>
            <a:pPr marL="342900" indent="-342900">
              <a:buFont typeface="Arial" panose="020B0604020202020204" pitchFamily="34" charset="0"/>
              <a:buChar char="•"/>
            </a:pPr>
            <a:r>
              <a:rPr lang="en-US" dirty="0">
                <a:solidFill>
                  <a:schemeClr val="accent2"/>
                </a:solidFill>
              </a:rPr>
              <a:t>Lazarus—John 11:17-44*</a:t>
            </a:r>
          </a:p>
          <a:p>
            <a:pPr marL="342900" indent="-342900">
              <a:buFont typeface="Arial" panose="020B0604020202020204" pitchFamily="34" charset="0"/>
              <a:buChar char="•"/>
            </a:pPr>
            <a:r>
              <a:rPr lang="en-US" dirty="0">
                <a:solidFill>
                  <a:schemeClr val="accent2"/>
                </a:solidFill>
              </a:rPr>
              <a:t>Eutychus—Acts 20:7-12*</a:t>
            </a:r>
          </a:p>
          <a:p>
            <a:pPr marL="342900" indent="-342900">
              <a:buFont typeface="Arial" panose="020B0604020202020204" pitchFamily="34" charset="0"/>
              <a:buChar char="•"/>
            </a:pPr>
            <a:r>
              <a:rPr lang="en-US" dirty="0">
                <a:solidFill>
                  <a:schemeClr val="accent2"/>
                </a:solidFill>
              </a:rPr>
              <a:t>Tabitha—Acts 9:36-43*</a:t>
            </a:r>
          </a:p>
          <a:p>
            <a:endParaRPr lang="en-US" dirty="0">
              <a:solidFill>
                <a:schemeClr val="accent2"/>
              </a:solidFill>
            </a:endParaRPr>
          </a:p>
          <a:p>
            <a:r>
              <a:rPr lang="en-US" sz="2000" dirty="0">
                <a:solidFill>
                  <a:schemeClr val="accent2"/>
                </a:solidFill>
              </a:rPr>
              <a:t>*These resurrections were followed by a second physical death, whereas Jesus was resurrected and ascended to heaven to never die again.</a:t>
            </a: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Jesus’ Resurrection</a:t>
            </a:r>
          </a:p>
        </p:txBody>
      </p:sp>
      <p:pic>
        <p:nvPicPr>
          <p:cNvPr id="7" name="Picture 6">
            <a:extLst>
              <a:ext uri="{FF2B5EF4-FFF2-40B4-BE49-F238E27FC236}">
                <a16:creationId xmlns:a16="http://schemas.microsoft.com/office/drawing/2014/main" id="{2405D4D3-B5B5-F084-DD48-623E1BCED048}"/>
              </a:ext>
            </a:extLst>
          </p:cNvPr>
          <p:cNvPicPr>
            <a:picLocks noChangeAspect="1"/>
          </p:cNvPicPr>
          <p:nvPr/>
        </p:nvPicPr>
        <p:blipFill rotWithShape="1">
          <a:blip r:embed="rId3"/>
          <a:srcRect t="-2014"/>
          <a:stretch/>
        </p:blipFill>
        <p:spPr>
          <a:xfrm>
            <a:off x="0" y="6056387"/>
            <a:ext cx="9144000" cy="990601"/>
          </a:xfrm>
          <a:prstGeom prst="rect">
            <a:avLst/>
          </a:prstGeom>
        </p:spPr>
      </p:pic>
      <p:pic>
        <p:nvPicPr>
          <p:cNvPr id="2050" name="Picture 2">
            <a:extLst>
              <a:ext uri="{FF2B5EF4-FFF2-40B4-BE49-F238E27FC236}">
                <a16:creationId xmlns:a16="http://schemas.microsoft.com/office/drawing/2014/main" id="{8A938AB6-93DD-98A5-1B03-6B174C8CCE7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3124200"/>
            <a:ext cx="2849581" cy="1892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4" name="TextBox 13"/>
          <p:cNvSpPr txBox="1">
            <a:spLocks/>
          </p:cNvSpPr>
          <p:nvPr/>
        </p:nvSpPr>
        <p:spPr>
          <a:xfrm>
            <a:off x="304800" y="1673681"/>
            <a:ext cx="8610600" cy="3108543"/>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b="1" dirty="0">
                <a:solidFill>
                  <a:schemeClr val="accent2"/>
                </a:solidFill>
              </a:rPr>
              <a:t>Jesus’ resurrection was different—he became the “firstfruits” of a new kind of human life. </a:t>
            </a:r>
            <a:r>
              <a:rPr lang="en-US" sz="2000" dirty="0">
                <a:solidFill>
                  <a:schemeClr val="accent2"/>
                </a:solidFill>
              </a:rPr>
              <a:t>After He rose, he had a physical body that could be touched, He ate, He walked and talked. His new body was perfect, no longer subject to weakness, aging or death. His new body was different—He was not just a spirit. His new body was eternal.</a:t>
            </a:r>
          </a:p>
          <a:p>
            <a:endParaRPr lang="en-US" sz="2000" dirty="0">
              <a:solidFill>
                <a:schemeClr val="accent2"/>
              </a:solidFill>
            </a:endParaRPr>
          </a:p>
          <a:p>
            <a:r>
              <a:rPr lang="en-US" sz="2000" i="1" dirty="0">
                <a:solidFill>
                  <a:schemeClr val="accent2"/>
                </a:solidFill>
              </a:rPr>
              <a:t>Look at my hands and my feet. It is I myself! Touch me and see, a ghost does not have flesh and bones, as you see I have.</a:t>
            </a:r>
            <a:r>
              <a:rPr lang="en-US" sz="1600" i="1" dirty="0">
                <a:solidFill>
                  <a:schemeClr val="accent2"/>
                </a:solidFill>
              </a:rPr>
              <a:t> (Luke 24: 39)</a:t>
            </a:r>
          </a:p>
          <a:p>
            <a:endParaRPr lang="en-US" sz="1600" i="1" dirty="0">
              <a:solidFill>
                <a:schemeClr val="accent2"/>
              </a:solidFill>
            </a:endParaRPr>
          </a:p>
          <a:p>
            <a:r>
              <a:rPr lang="en-US" sz="1600" i="1" dirty="0">
                <a:solidFill>
                  <a:schemeClr val="accent2"/>
                </a:solidFill>
              </a:rPr>
              <a:t>See also Matt. 28:9, Lk. 24:15-18, 28-30, Jn. 20:20, 21:12-13</a:t>
            </a:r>
            <a:endParaRPr lang="en-US" sz="2000" i="1" dirty="0">
              <a:solidFill>
                <a:schemeClr val="accent2"/>
              </a:solidFill>
            </a:endParaRP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Jesus’ Resurrection</a:t>
            </a:r>
          </a:p>
        </p:txBody>
      </p:sp>
      <p:pic>
        <p:nvPicPr>
          <p:cNvPr id="10" name="Picture 9">
            <a:extLst>
              <a:ext uri="{FF2B5EF4-FFF2-40B4-BE49-F238E27FC236}">
                <a16:creationId xmlns:a16="http://schemas.microsoft.com/office/drawing/2014/main" id="{CAA89A41-2EBD-DA55-1537-5D4DEFF32F93}"/>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9" name="TextBox 8">
            <a:extLst>
              <a:ext uri="{FF2B5EF4-FFF2-40B4-BE49-F238E27FC236}">
                <a16:creationId xmlns:a16="http://schemas.microsoft.com/office/drawing/2014/main" id="{9D9E7C04-DA26-8259-1E13-3EE31E7C4431}"/>
              </a:ext>
            </a:extLst>
          </p:cNvPr>
          <p:cNvSpPr txBox="1">
            <a:spLocks/>
          </p:cNvSpPr>
          <p:nvPr/>
        </p:nvSpPr>
        <p:spPr>
          <a:xfrm>
            <a:off x="1143000" y="1085552"/>
            <a:ext cx="6441141"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What is “the resurrection?”</a:t>
            </a:r>
            <a:endParaRPr lang="en-US" sz="2800" b="1" u="sng" dirty="0">
              <a:solidFill>
                <a:srgbClr val="0070C0"/>
              </a:solidFill>
              <a:effectLst>
                <a:outerShdw blurRad="38100" dist="38100" dir="2700000" algn="tl">
                  <a:srgbClr val="000000">
                    <a:alpha val="43137"/>
                  </a:srgbClr>
                </a:outerShdw>
              </a:effectLst>
            </a:endParaRPr>
          </a:p>
        </p:txBody>
      </p:sp>
      <p:pic>
        <p:nvPicPr>
          <p:cNvPr id="1026" name="Picture 2">
            <a:extLst>
              <a:ext uri="{FF2B5EF4-FFF2-40B4-BE49-F238E27FC236}">
                <a16:creationId xmlns:a16="http://schemas.microsoft.com/office/drawing/2014/main" id="{C9FA2D6A-B4C2-94CF-EE5F-1774D127081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68574" y="4267200"/>
            <a:ext cx="2870626" cy="1674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625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4" name="TextBox 13"/>
          <p:cNvSpPr txBox="1">
            <a:spLocks/>
          </p:cNvSpPr>
          <p:nvPr/>
        </p:nvSpPr>
        <p:spPr>
          <a:xfrm>
            <a:off x="304800" y="1711969"/>
            <a:ext cx="8610600" cy="4247317"/>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b="1" dirty="0">
                <a:solidFill>
                  <a:schemeClr val="accent2"/>
                </a:solidFill>
              </a:rPr>
              <a:t>The principle (or teaching) of the resurrection of Jesus is the foundation of our faith. </a:t>
            </a:r>
            <a:r>
              <a:rPr lang="en-US" sz="2000" dirty="0">
                <a:solidFill>
                  <a:schemeClr val="accent2"/>
                </a:solidFill>
              </a:rPr>
              <a:t>His resurrection was prophesied in the Old Testament (Job 19:25-27) and Jesus talked about the resurrection of the saints (Christians) during His ministry on earth (Matt. 24:31, 27:52). </a:t>
            </a:r>
          </a:p>
          <a:p>
            <a:endParaRPr lang="en-US" sz="1100" i="1" dirty="0">
              <a:solidFill>
                <a:schemeClr val="accent2"/>
              </a:solidFill>
            </a:endParaRPr>
          </a:p>
          <a:p>
            <a:r>
              <a:rPr lang="en-US" sz="2000" dirty="0">
                <a:solidFill>
                  <a:schemeClr val="accent2"/>
                </a:solidFill>
              </a:rPr>
              <a:t>The resurrection sets the Christian faith apart from all other religions. Three days after Jesus was placed in the tomb God raised Him from the dead! This is why Christians celebrate Easter. (Rom. 1:4)</a:t>
            </a:r>
          </a:p>
          <a:p>
            <a:endParaRPr lang="en-US" sz="1100" dirty="0">
              <a:solidFill>
                <a:schemeClr val="accent2"/>
              </a:solidFill>
            </a:endParaRPr>
          </a:p>
          <a:p>
            <a:r>
              <a:rPr lang="en-US" sz="2000" dirty="0">
                <a:solidFill>
                  <a:schemeClr val="accent2"/>
                </a:solidFill>
              </a:rPr>
              <a:t>Important evidence of Jesus’ resurrection is recorded in the Scriptures relating to people who saw Him after His death—over 500 people. He also met with the disciples. </a:t>
            </a:r>
          </a:p>
          <a:p>
            <a:endParaRPr lang="en-US" sz="1100" dirty="0">
              <a:solidFill>
                <a:schemeClr val="accent2"/>
              </a:solidFill>
            </a:endParaRPr>
          </a:p>
          <a:p>
            <a:r>
              <a:rPr lang="en-US" dirty="0">
                <a:solidFill>
                  <a:schemeClr val="accent2"/>
                </a:solidFill>
              </a:rPr>
              <a:t>Read the following passages about the resurrection: Matt. 26-28, Mk. 14-16, Lk. 22-24, Jn. 20-21, and 1 Cor. 15:3-6</a:t>
            </a:r>
            <a:endParaRPr lang="en-US" sz="1400" dirty="0">
              <a:solidFill>
                <a:schemeClr val="accent2"/>
              </a:solidFill>
            </a:endParaRP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Jesus’ Resurrection</a:t>
            </a:r>
          </a:p>
        </p:txBody>
      </p:sp>
      <p:pic>
        <p:nvPicPr>
          <p:cNvPr id="10" name="Picture 9">
            <a:extLst>
              <a:ext uri="{FF2B5EF4-FFF2-40B4-BE49-F238E27FC236}">
                <a16:creationId xmlns:a16="http://schemas.microsoft.com/office/drawing/2014/main" id="{CAA89A41-2EBD-DA55-1537-5D4DEFF32F93}"/>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9" name="TextBox 8">
            <a:extLst>
              <a:ext uri="{FF2B5EF4-FFF2-40B4-BE49-F238E27FC236}">
                <a16:creationId xmlns:a16="http://schemas.microsoft.com/office/drawing/2014/main" id="{9D9E7C04-DA26-8259-1E13-3EE31E7C4431}"/>
              </a:ext>
            </a:extLst>
          </p:cNvPr>
          <p:cNvSpPr txBox="1">
            <a:spLocks/>
          </p:cNvSpPr>
          <p:nvPr/>
        </p:nvSpPr>
        <p:spPr>
          <a:xfrm>
            <a:off x="1143000" y="1085552"/>
            <a:ext cx="6441141"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What is “the resurrection?”</a:t>
            </a:r>
            <a:endParaRPr lang="en-US" sz="2800" b="1" u="sng" dirty="0">
              <a:solidFill>
                <a:srgbClr val="0070C0"/>
              </a:solidFill>
              <a:effectLst>
                <a:outerShdw blurRad="38100" dist="38100" dir="2700000" algn="tl">
                  <a:srgbClr val="000000">
                    <a:alpha val="43137"/>
                  </a:srgbClr>
                </a:outerShdw>
              </a:effectLst>
            </a:endParaRPr>
          </a:p>
        </p:txBody>
      </p:sp>
      <p:pic>
        <p:nvPicPr>
          <p:cNvPr id="3074" name="Picture 2">
            <a:extLst>
              <a:ext uri="{FF2B5EF4-FFF2-40B4-BE49-F238E27FC236}">
                <a16:creationId xmlns:a16="http://schemas.microsoft.com/office/drawing/2014/main" id="{3E186EB8-3824-9497-1B02-DEDAF1C8E0C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273" r="12271"/>
          <a:stretch/>
        </p:blipFill>
        <p:spPr bwMode="auto">
          <a:xfrm>
            <a:off x="7091650" y="458412"/>
            <a:ext cx="1785650" cy="1128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661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4" name="TextBox 13"/>
          <p:cNvSpPr txBox="1">
            <a:spLocks/>
          </p:cNvSpPr>
          <p:nvPr/>
        </p:nvSpPr>
        <p:spPr>
          <a:xfrm>
            <a:off x="303276" y="1730515"/>
            <a:ext cx="8610600" cy="4093428"/>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dirty="0">
                <a:solidFill>
                  <a:schemeClr val="accent2"/>
                </a:solidFill>
              </a:rPr>
              <a:t>We learned earlier that Jesus provided redemption (to buy back), justification (substitution of Himself for sin), and atonement (reconciliation with God) through His blood. </a:t>
            </a:r>
            <a:r>
              <a:rPr lang="en-US" sz="2000" b="1" dirty="0">
                <a:solidFill>
                  <a:schemeClr val="accent2"/>
                </a:solidFill>
              </a:rPr>
              <a:t>After Jesus died on the cross and was resurrected, the way for man’s salvation was complete!</a:t>
            </a:r>
            <a:r>
              <a:rPr lang="en-US" sz="2000" dirty="0">
                <a:solidFill>
                  <a:schemeClr val="accent2"/>
                </a:solidFill>
              </a:rPr>
              <a:t> It is only through the grace of God and the death of and resurrection of Jesus that we can be saved from our sin. </a:t>
            </a:r>
          </a:p>
          <a:p>
            <a:endParaRPr lang="en-US" sz="2000" b="1" i="1" dirty="0">
              <a:solidFill>
                <a:schemeClr val="accent2"/>
              </a:solidFill>
            </a:endParaRPr>
          </a:p>
          <a:p>
            <a:r>
              <a:rPr lang="en-US" sz="2000" i="1" dirty="0">
                <a:solidFill>
                  <a:schemeClr val="accent2"/>
                </a:solidFill>
              </a:rPr>
              <a:t>That if you confess with your mouth, “Jesus is Lord,” and believe in your heart that God raised him from the dead, you will be saved. For it is with your heart that you believe and are justified, and it is with your mouth that you confess and are saved. (Rom. 10:9-10)</a:t>
            </a:r>
          </a:p>
          <a:p>
            <a:endParaRPr lang="en-US" sz="2000" i="1" dirty="0">
              <a:solidFill>
                <a:schemeClr val="accent2"/>
              </a:solidFill>
            </a:endParaRPr>
          </a:p>
          <a:p>
            <a:r>
              <a:rPr lang="en-US" sz="2000" i="1" dirty="0">
                <a:solidFill>
                  <a:schemeClr val="accent2"/>
                </a:solidFill>
              </a:rPr>
              <a:t>Salvation is found in no one else, for there is no other name under heaven given to men by which we must be saved. (Acts 4:12)</a:t>
            </a:r>
            <a:endParaRPr lang="en-US" sz="1200" i="1" dirty="0">
              <a:solidFill>
                <a:schemeClr val="accent2"/>
              </a:solidFill>
            </a:endParaRP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Jesus’ Resurrection</a:t>
            </a:r>
          </a:p>
        </p:txBody>
      </p:sp>
      <p:pic>
        <p:nvPicPr>
          <p:cNvPr id="10" name="Picture 9">
            <a:extLst>
              <a:ext uri="{FF2B5EF4-FFF2-40B4-BE49-F238E27FC236}">
                <a16:creationId xmlns:a16="http://schemas.microsoft.com/office/drawing/2014/main" id="{CAA89A41-2EBD-DA55-1537-5D4DEFF32F93}"/>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9" name="TextBox 8">
            <a:extLst>
              <a:ext uri="{FF2B5EF4-FFF2-40B4-BE49-F238E27FC236}">
                <a16:creationId xmlns:a16="http://schemas.microsoft.com/office/drawing/2014/main" id="{9D9E7C04-DA26-8259-1E13-3EE31E7C4431}"/>
              </a:ext>
            </a:extLst>
          </p:cNvPr>
          <p:cNvSpPr txBox="1">
            <a:spLocks/>
          </p:cNvSpPr>
          <p:nvPr/>
        </p:nvSpPr>
        <p:spPr>
          <a:xfrm>
            <a:off x="1143000" y="1085552"/>
            <a:ext cx="6441141"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The resurrection and salvation</a:t>
            </a:r>
          </a:p>
        </p:txBody>
      </p:sp>
      <p:pic>
        <p:nvPicPr>
          <p:cNvPr id="4098" name="Picture 2">
            <a:extLst>
              <a:ext uri="{FF2B5EF4-FFF2-40B4-BE49-F238E27FC236}">
                <a16:creationId xmlns:a16="http://schemas.microsoft.com/office/drawing/2014/main" id="{26ACD7E5-EB38-6D2A-BAAA-097DA98867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2217" y="381001"/>
            <a:ext cx="1841659" cy="1227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230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Jesus’ Resurrection</a:t>
            </a:r>
          </a:p>
        </p:txBody>
      </p:sp>
      <p:pic>
        <p:nvPicPr>
          <p:cNvPr id="10" name="Picture 9">
            <a:extLst>
              <a:ext uri="{FF2B5EF4-FFF2-40B4-BE49-F238E27FC236}">
                <a16:creationId xmlns:a16="http://schemas.microsoft.com/office/drawing/2014/main" id="{CAA89A41-2EBD-DA55-1537-5D4DEFF32F93}"/>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9" name="TextBox 8">
            <a:extLst>
              <a:ext uri="{FF2B5EF4-FFF2-40B4-BE49-F238E27FC236}">
                <a16:creationId xmlns:a16="http://schemas.microsoft.com/office/drawing/2014/main" id="{9D9E7C04-DA26-8259-1E13-3EE31E7C4431}"/>
              </a:ext>
            </a:extLst>
          </p:cNvPr>
          <p:cNvSpPr txBox="1">
            <a:spLocks/>
          </p:cNvSpPr>
          <p:nvPr/>
        </p:nvSpPr>
        <p:spPr>
          <a:xfrm>
            <a:off x="1143000" y="1085552"/>
            <a:ext cx="6441141"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The resurrection and salvation</a:t>
            </a:r>
          </a:p>
        </p:txBody>
      </p:sp>
      <p:pic>
        <p:nvPicPr>
          <p:cNvPr id="3" name="Picture 2">
            <a:extLst>
              <a:ext uri="{FF2B5EF4-FFF2-40B4-BE49-F238E27FC236}">
                <a16:creationId xmlns:a16="http://schemas.microsoft.com/office/drawing/2014/main" id="{E6D33DB3-9188-2F89-E2F9-F28617F36871}"/>
              </a:ext>
            </a:extLst>
          </p:cNvPr>
          <p:cNvPicPr>
            <a:picLocks noChangeAspect="1"/>
          </p:cNvPicPr>
          <p:nvPr/>
        </p:nvPicPr>
        <p:blipFill>
          <a:blip r:embed="rId4"/>
          <a:stretch>
            <a:fillRect/>
          </a:stretch>
        </p:blipFill>
        <p:spPr>
          <a:xfrm>
            <a:off x="304800" y="1560387"/>
            <a:ext cx="4086562" cy="4458067"/>
          </a:xfrm>
          <a:prstGeom prst="rect">
            <a:avLst/>
          </a:prstGeom>
        </p:spPr>
      </p:pic>
      <p:sp>
        <p:nvSpPr>
          <p:cNvPr id="11" name="TextBox 10">
            <a:extLst>
              <a:ext uri="{FF2B5EF4-FFF2-40B4-BE49-F238E27FC236}">
                <a16:creationId xmlns:a16="http://schemas.microsoft.com/office/drawing/2014/main" id="{0C09A1B8-EF84-D30B-E538-0C56477072D0}"/>
              </a:ext>
            </a:extLst>
          </p:cNvPr>
          <p:cNvSpPr txBox="1">
            <a:spLocks/>
          </p:cNvSpPr>
          <p:nvPr/>
        </p:nvSpPr>
        <p:spPr>
          <a:xfrm>
            <a:off x="4497324" y="1560387"/>
            <a:ext cx="4372356" cy="4462760"/>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b="1" dirty="0">
                <a:solidFill>
                  <a:schemeClr val="accent2"/>
                </a:solidFill>
              </a:rPr>
              <a:t>Salvation has two requirements for a man to be saved: confess that Jesus is Lord and believe in your heart that God raised Jesus from the dead. </a:t>
            </a:r>
            <a:r>
              <a:rPr lang="en-US" sz="2000" dirty="0">
                <a:solidFill>
                  <a:schemeClr val="accent2"/>
                </a:solidFill>
              </a:rPr>
              <a:t>After this, the Holy Spirit comes to live in the new Christian to lead him in living a life that is pleasing to God. </a:t>
            </a:r>
          </a:p>
          <a:p>
            <a:endParaRPr lang="en-US" sz="2400" dirty="0">
              <a:solidFill>
                <a:schemeClr val="accent2"/>
              </a:solidFill>
            </a:endParaRPr>
          </a:p>
          <a:p>
            <a:r>
              <a:rPr lang="en-US" sz="2000" i="1" dirty="0">
                <a:solidFill>
                  <a:schemeClr val="accent2"/>
                </a:solidFill>
              </a:rPr>
              <a:t>Jesus said to her, “I am the resurrection and the life. He who believes in me will live, even though he dies; and whoever lives and believes in me will never die. Do you believe this?”</a:t>
            </a:r>
          </a:p>
          <a:p>
            <a:r>
              <a:rPr lang="en-US" sz="2000" i="1" dirty="0">
                <a:solidFill>
                  <a:schemeClr val="accent2"/>
                </a:solidFill>
              </a:rPr>
              <a:t>(John 11:25-26)</a:t>
            </a:r>
          </a:p>
        </p:txBody>
      </p:sp>
    </p:spTree>
    <p:extLst>
      <p:ext uri="{BB962C8B-B14F-4D97-AF65-F5344CB8AC3E}">
        <p14:creationId xmlns:p14="http://schemas.microsoft.com/office/powerpoint/2010/main" val="2248005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4" name="TextBox 13"/>
          <p:cNvSpPr txBox="1">
            <a:spLocks/>
          </p:cNvSpPr>
          <p:nvPr/>
        </p:nvSpPr>
        <p:spPr>
          <a:xfrm>
            <a:off x="297180" y="1661265"/>
            <a:ext cx="8610600" cy="2862322"/>
          </a:xfrm>
          <a:prstGeom prst="rect">
            <a:avLst/>
          </a:prstGeom>
          <a:solidFill>
            <a:srgbClr val="FFF7F7"/>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b="1" dirty="0">
                <a:solidFill>
                  <a:schemeClr val="accent2"/>
                </a:solidFill>
              </a:rPr>
              <a:t>The resurrection of Jesus is said to be the most important proof for His deity. </a:t>
            </a:r>
            <a:r>
              <a:rPr lang="en-US" sz="2000" dirty="0">
                <a:solidFill>
                  <a:schemeClr val="accent2"/>
                </a:solidFill>
              </a:rPr>
              <a:t>The fulfillment of the prophesied resurrection is the fulfillment of God’s Word.</a:t>
            </a:r>
          </a:p>
          <a:p>
            <a:r>
              <a:rPr lang="en-US" sz="2000" i="1" dirty="0">
                <a:solidFill>
                  <a:schemeClr val="accent2"/>
                </a:solidFill>
              </a:rPr>
              <a:t>       </a:t>
            </a:r>
            <a:r>
              <a:rPr lang="en-US" sz="1600" i="1" dirty="0">
                <a:solidFill>
                  <a:schemeClr val="accent2"/>
                </a:solidFill>
              </a:rPr>
              <a:t>And if Christ has not been raised, your faith is futile; you are still in your sins. (1 Cor. 15:17)</a:t>
            </a:r>
          </a:p>
          <a:p>
            <a:endParaRPr lang="en-US" sz="1100" dirty="0">
              <a:solidFill>
                <a:schemeClr val="accent2"/>
              </a:solidFill>
            </a:endParaRPr>
          </a:p>
          <a:p>
            <a:r>
              <a:rPr lang="en-US" sz="2000" dirty="0">
                <a:solidFill>
                  <a:schemeClr val="accent2"/>
                </a:solidFill>
              </a:rPr>
              <a:t>Significance of the resurrection in the Christian life:</a:t>
            </a:r>
          </a:p>
          <a:p>
            <a:pPr marL="342900" indent="-342900">
              <a:buFont typeface="Arial" panose="020B0604020202020204" pitchFamily="34" charset="0"/>
              <a:buChar char="•"/>
            </a:pPr>
            <a:r>
              <a:rPr lang="en-US" sz="2000" dirty="0">
                <a:solidFill>
                  <a:schemeClr val="accent2"/>
                </a:solidFill>
              </a:rPr>
              <a:t>Cornerstone of our faith—1 Cor. 15:14, Eph. 2:18-20, 2 Pet. 2:6-7</a:t>
            </a:r>
          </a:p>
          <a:p>
            <a:pPr marL="342900" indent="-342900">
              <a:buFont typeface="Arial" panose="020B0604020202020204" pitchFamily="34" charset="0"/>
              <a:buChar char="•"/>
            </a:pPr>
            <a:r>
              <a:rPr lang="en-US" sz="2000" dirty="0">
                <a:solidFill>
                  <a:schemeClr val="accent2"/>
                </a:solidFill>
              </a:rPr>
              <a:t>Salvation is dependent on the resurrection—Rom. 6:4, 10:9</a:t>
            </a:r>
          </a:p>
          <a:p>
            <a:pPr marL="342900" indent="-342900">
              <a:buFont typeface="Arial" panose="020B0604020202020204" pitchFamily="34" charset="0"/>
              <a:buChar char="•"/>
            </a:pPr>
            <a:r>
              <a:rPr lang="en-US" sz="2000" dirty="0">
                <a:solidFill>
                  <a:schemeClr val="accent2"/>
                </a:solidFill>
              </a:rPr>
              <a:t>Proves Jesus is God—Rom. 1:4, 1 Tim. 3:16</a:t>
            </a:r>
          </a:p>
          <a:p>
            <a:pPr marL="342900" indent="-342900">
              <a:buFont typeface="Arial" panose="020B0604020202020204" pitchFamily="34" charset="0"/>
              <a:buChar char="•"/>
            </a:pPr>
            <a:r>
              <a:rPr lang="en-US" sz="2000" dirty="0">
                <a:solidFill>
                  <a:schemeClr val="accent2"/>
                </a:solidFill>
              </a:rPr>
              <a:t>The end goal of Christian life—1 Cor. 15:19-20, Phil. 3:10-12</a:t>
            </a:r>
          </a:p>
          <a:p>
            <a:endParaRPr lang="en-US" sz="900" dirty="0">
              <a:solidFill>
                <a:schemeClr val="accent2"/>
              </a:solidFill>
            </a:endParaRP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Jesus’ Resurrection</a:t>
            </a:r>
          </a:p>
        </p:txBody>
      </p:sp>
      <p:pic>
        <p:nvPicPr>
          <p:cNvPr id="10" name="Picture 9">
            <a:extLst>
              <a:ext uri="{FF2B5EF4-FFF2-40B4-BE49-F238E27FC236}">
                <a16:creationId xmlns:a16="http://schemas.microsoft.com/office/drawing/2014/main" id="{CAA89A41-2EBD-DA55-1537-5D4DEFF32F93}"/>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9" name="TextBox 8">
            <a:extLst>
              <a:ext uri="{FF2B5EF4-FFF2-40B4-BE49-F238E27FC236}">
                <a16:creationId xmlns:a16="http://schemas.microsoft.com/office/drawing/2014/main" id="{9D9E7C04-DA26-8259-1E13-3EE31E7C4431}"/>
              </a:ext>
            </a:extLst>
          </p:cNvPr>
          <p:cNvSpPr txBox="1">
            <a:spLocks/>
          </p:cNvSpPr>
          <p:nvPr/>
        </p:nvSpPr>
        <p:spPr>
          <a:xfrm>
            <a:off x="1143000" y="1085552"/>
            <a:ext cx="6441141"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Significance of the resurrection of Jesus</a:t>
            </a:r>
          </a:p>
        </p:txBody>
      </p:sp>
      <p:pic>
        <p:nvPicPr>
          <p:cNvPr id="5122" name="Picture 2">
            <a:extLst>
              <a:ext uri="{FF2B5EF4-FFF2-40B4-BE49-F238E27FC236}">
                <a16:creationId xmlns:a16="http://schemas.microsoft.com/office/drawing/2014/main" id="{F0C18881-5499-3BDE-80A6-AECFF384906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87170" y="4358535"/>
            <a:ext cx="33528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729507"/>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blipFill>
          <a:blip xmlns:r="http://schemas.openxmlformats.org/officeDocument/2006/relationships" r:embed="rId2">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3">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7876</TotalTime>
  <Words>2191</Words>
  <Application>Microsoft Office PowerPoint</Application>
  <PresentationFormat>On-screen Show (4:3)</PresentationFormat>
  <Paragraphs>151</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Franklin Gothic Book</vt:lpstr>
      <vt:lpstr>Franklin Gothic Medium</vt:lpstr>
      <vt:lpstr>Impact</vt:lpstr>
      <vt:lpstr>Wingdings 2</vt:lpstr>
      <vt:lpstr>Trek</vt:lpstr>
      <vt:lpstr> Jesus’ Resurrection</vt:lpstr>
      <vt:lpstr>Jesus’ Resurrection</vt:lpstr>
      <vt:lpstr>Jesus’ Resurrection</vt:lpstr>
      <vt:lpstr>Jesus’ Resurrection</vt:lpstr>
      <vt:lpstr>Jesus’ Resurrection</vt:lpstr>
      <vt:lpstr>Jesus’ Resurrection</vt:lpstr>
      <vt:lpstr>Jesus’ Resurrection</vt:lpstr>
      <vt:lpstr>Jesus’ Resurrection</vt:lpstr>
      <vt:lpstr>Jesus’ Resurrection</vt:lpstr>
      <vt:lpstr>Jesus’ Resurrection</vt:lpstr>
      <vt:lpstr>Jesus’ Resurrection</vt:lpstr>
      <vt:lpstr>Jesus’ Resurrection</vt:lpstr>
      <vt:lpstr>Jesus’ Resurrection</vt:lpstr>
      <vt:lpstr>Jesus’ Resurrection</vt:lpstr>
      <vt:lpstr>Jesus’ Resurrection</vt:lpstr>
      <vt:lpstr>Jesus’ Resurrection</vt:lpstr>
      <vt:lpstr>Jesus’ Resurrection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athomas</dc:creator>
  <cp:lastModifiedBy>Nathan Fink</cp:lastModifiedBy>
  <cp:revision>227</cp:revision>
  <dcterms:created xsi:type="dcterms:W3CDTF">2009-07-22T00:00:56Z</dcterms:created>
  <dcterms:modified xsi:type="dcterms:W3CDTF">2022-07-11T06:14:24Z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TC300005141033</vt:lpwstr>
  </property>
</Properties>
</file>