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66" r:id="rId3"/>
    <p:sldId id="265" r:id="rId4"/>
    <p:sldId id="260" r:id="rId5"/>
    <p:sldId id="276" r:id="rId6"/>
    <p:sldId id="278" r:id="rId7"/>
    <p:sldId id="303" r:id="rId8"/>
    <p:sldId id="304" r:id="rId9"/>
    <p:sldId id="305" r:id="rId10"/>
    <p:sldId id="306" r:id="rId11"/>
    <p:sldId id="307" r:id="rId12"/>
    <p:sldId id="308" r:id="rId13"/>
    <p:sldId id="311" r:id="rId14"/>
    <p:sldId id="309" r:id="rId15"/>
    <p:sldId id="262" r:id="rId16"/>
    <p:sldId id="277" r:id="rId17"/>
    <p:sldId id="312" r:id="rId18"/>
    <p:sldId id="294" r:id="rId19"/>
    <p:sldId id="298" r:id="rId20"/>
    <p:sldId id="313" r:id="rId21"/>
    <p:sldId id="274" r:id="rId22"/>
    <p:sldId id="290" r:id="rId23"/>
    <p:sldId id="269"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F7"/>
    <a:srgbClr val="EBF7FF"/>
    <a:srgbClr val="EAF8E8"/>
    <a:srgbClr val="C6EAC0"/>
    <a:srgbClr val="CCECFF"/>
    <a:srgbClr val="FFCCCC"/>
    <a:srgbClr val="FF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F7360-423C-4A28-84A3-CEBBF2C7299D}" v="19" dt="2020-05-18T19:24:43.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p:cViewPr varScale="1">
        <p:scale>
          <a:sx n="105" d="100"/>
          <a:sy n="105"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Hughes" userId="effa051925f1405f" providerId="LiveId" clId="{F0CF7360-423C-4A28-84A3-CEBBF2C7299D}"/>
    <pc:docChg chg="undo custSel addSld delSld modSld sldOrd">
      <pc:chgData name="Jo Hughes" userId="effa051925f1405f" providerId="LiveId" clId="{F0CF7360-423C-4A28-84A3-CEBBF2C7299D}" dt="2020-05-18T19:25:35.502" v="603" actId="1076"/>
      <pc:docMkLst>
        <pc:docMk/>
      </pc:docMkLst>
      <pc:sldChg chg="modSp mod">
        <pc:chgData name="Jo Hughes" userId="effa051925f1405f" providerId="LiveId" clId="{F0CF7360-423C-4A28-84A3-CEBBF2C7299D}" dt="2020-05-18T16:41:30.588" v="28" actId="20577"/>
        <pc:sldMkLst>
          <pc:docMk/>
          <pc:sldMk cId="0" sldId="257"/>
        </pc:sldMkLst>
        <pc:spChg chg="mod">
          <ac:chgData name="Jo Hughes" userId="effa051925f1405f" providerId="LiveId" clId="{F0CF7360-423C-4A28-84A3-CEBBF2C7299D}" dt="2020-05-18T16:41:30.588" v="28" actId="20577"/>
          <ac:spMkLst>
            <pc:docMk/>
            <pc:sldMk cId="0" sldId="257"/>
            <ac:spMk id="11" creationId="{00000000-0000-0000-0000-000000000000}"/>
          </ac:spMkLst>
        </pc:spChg>
        <pc:picChg chg="mod">
          <ac:chgData name="Jo Hughes" userId="effa051925f1405f" providerId="LiveId" clId="{F0CF7360-423C-4A28-84A3-CEBBF2C7299D}" dt="2020-05-18T16:41:29.922" v="27" actId="1076"/>
          <ac:picMkLst>
            <pc:docMk/>
            <pc:sldMk cId="0" sldId="257"/>
            <ac:picMk id="1026" creationId="{00000000-0000-0000-0000-000000000000}"/>
          </ac:picMkLst>
        </pc:picChg>
      </pc:sldChg>
      <pc:sldChg chg="modSp mod">
        <pc:chgData name="Jo Hughes" userId="effa051925f1405f" providerId="LiveId" clId="{F0CF7360-423C-4A28-84A3-CEBBF2C7299D}" dt="2020-05-18T16:38:50.400" v="8" actId="20577"/>
        <pc:sldMkLst>
          <pc:docMk/>
          <pc:sldMk cId="0" sldId="259"/>
        </pc:sldMkLst>
        <pc:spChg chg="mod">
          <ac:chgData name="Jo Hughes" userId="effa051925f1405f" providerId="LiveId" clId="{F0CF7360-423C-4A28-84A3-CEBBF2C7299D}" dt="2020-05-18T16:38:50.400" v="8" actId="20577"/>
          <ac:spMkLst>
            <pc:docMk/>
            <pc:sldMk cId="0" sldId="259"/>
            <ac:spMk id="16386" creationId="{00000000-0000-0000-0000-000000000000}"/>
          </ac:spMkLst>
        </pc:spChg>
      </pc:sldChg>
      <pc:sldChg chg="modSp mod">
        <pc:chgData name="Jo Hughes" userId="effa051925f1405f" providerId="LiveId" clId="{F0CF7360-423C-4A28-84A3-CEBBF2C7299D}" dt="2020-05-18T16:42:17.490" v="39" actId="20577"/>
        <pc:sldMkLst>
          <pc:docMk/>
          <pc:sldMk cId="0" sldId="260"/>
        </pc:sldMkLst>
        <pc:spChg chg="mod">
          <ac:chgData name="Jo Hughes" userId="effa051925f1405f" providerId="LiveId" clId="{F0CF7360-423C-4A28-84A3-CEBBF2C7299D}" dt="2020-05-18T16:42:16.165" v="37" actId="1076"/>
          <ac:spMkLst>
            <pc:docMk/>
            <pc:sldMk cId="0" sldId="260"/>
            <ac:spMk id="12" creationId="{00000000-0000-0000-0000-000000000000}"/>
          </ac:spMkLst>
        </pc:spChg>
        <pc:spChg chg="mod">
          <ac:chgData name="Jo Hughes" userId="effa051925f1405f" providerId="LiveId" clId="{F0CF7360-423C-4A28-84A3-CEBBF2C7299D}" dt="2020-05-18T16:42:17.490" v="39" actId="20577"/>
          <ac:spMkLst>
            <pc:docMk/>
            <pc:sldMk cId="0" sldId="260"/>
            <ac:spMk id="14" creationId="{00000000-0000-0000-0000-000000000000}"/>
          </ac:spMkLst>
        </pc:spChg>
      </pc:sldChg>
      <pc:sldChg chg="modSp mod">
        <pc:chgData name="Jo Hughes" userId="effa051925f1405f" providerId="LiveId" clId="{F0CF7360-423C-4A28-84A3-CEBBF2C7299D}" dt="2020-05-18T18:43:22.069" v="312" actId="20577"/>
        <pc:sldMkLst>
          <pc:docMk/>
          <pc:sldMk cId="0" sldId="261"/>
        </pc:sldMkLst>
        <pc:graphicFrameChg chg="modGraphic">
          <ac:chgData name="Jo Hughes" userId="effa051925f1405f" providerId="LiveId" clId="{F0CF7360-423C-4A28-84A3-CEBBF2C7299D}" dt="2020-05-18T18:43:22.069" v="312" actId="20577"/>
          <ac:graphicFrameMkLst>
            <pc:docMk/>
            <pc:sldMk cId="0" sldId="261"/>
            <ac:graphicFrameMk id="7" creationId="{00000000-0000-0000-0000-000000000000}"/>
          </ac:graphicFrameMkLst>
        </pc:graphicFrameChg>
      </pc:sldChg>
      <pc:sldChg chg="modSp mod">
        <pc:chgData name="Jo Hughes" userId="effa051925f1405f" providerId="LiveId" clId="{F0CF7360-423C-4A28-84A3-CEBBF2C7299D}" dt="2020-05-18T16:39:04.240" v="11" actId="14734"/>
        <pc:sldMkLst>
          <pc:docMk/>
          <pc:sldMk cId="0" sldId="263"/>
        </pc:sldMkLst>
        <pc:graphicFrameChg chg="modGraphic">
          <ac:chgData name="Jo Hughes" userId="effa051925f1405f" providerId="LiveId" clId="{F0CF7360-423C-4A28-84A3-CEBBF2C7299D}" dt="2020-05-18T16:39:04.240" v="11" actId="14734"/>
          <ac:graphicFrameMkLst>
            <pc:docMk/>
            <pc:sldMk cId="0" sldId="263"/>
            <ac:graphicFrameMk id="9" creationId="{00000000-0000-0000-0000-000000000000}"/>
          </ac:graphicFrameMkLst>
        </pc:graphicFrameChg>
      </pc:sldChg>
      <pc:sldChg chg="modSp mod">
        <pc:chgData name="Jo Hughes" userId="effa051925f1405f" providerId="LiveId" clId="{F0CF7360-423C-4A28-84A3-CEBBF2C7299D}" dt="2020-05-18T19:05:05.272" v="539" actId="20577"/>
        <pc:sldMkLst>
          <pc:docMk/>
          <pc:sldMk cId="0" sldId="264"/>
        </pc:sldMkLst>
        <pc:graphicFrameChg chg="mod modGraphic">
          <ac:chgData name="Jo Hughes" userId="effa051925f1405f" providerId="LiveId" clId="{F0CF7360-423C-4A28-84A3-CEBBF2C7299D}" dt="2020-05-18T19:05:05.272" v="539" actId="20577"/>
          <ac:graphicFrameMkLst>
            <pc:docMk/>
            <pc:sldMk cId="0" sldId="264"/>
            <ac:graphicFrameMk id="7" creationId="{00000000-0000-0000-0000-000000000000}"/>
          </ac:graphicFrameMkLst>
        </pc:graphicFrameChg>
      </pc:sldChg>
      <pc:sldChg chg="modSp add mod ord">
        <pc:chgData name="Jo Hughes" userId="effa051925f1405f" providerId="LiveId" clId="{F0CF7360-423C-4A28-84A3-CEBBF2C7299D}" dt="2020-05-18T18:25:36.815" v="95"/>
        <pc:sldMkLst>
          <pc:docMk/>
          <pc:sldMk cId="1480731593" sldId="265"/>
        </pc:sldMkLst>
        <pc:spChg chg="mod">
          <ac:chgData name="Jo Hughes" userId="effa051925f1405f" providerId="LiveId" clId="{F0CF7360-423C-4A28-84A3-CEBBF2C7299D}" dt="2020-05-18T18:24:03.879" v="90" actId="20577"/>
          <ac:spMkLst>
            <pc:docMk/>
            <pc:sldMk cId="1480731593" sldId="265"/>
            <ac:spMk id="12" creationId="{00000000-0000-0000-0000-000000000000}"/>
          </ac:spMkLst>
        </pc:spChg>
        <pc:spChg chg="mod">
          <ac:chgData name="Jo Hughes" userId="effa051925f1405f" providerId="LiveId" clId="{F0CF7360-423C-4A28-84A3-CEBBF2C7299D}" dt="2020-05-18T18:25:04.363" v="93" actId="20577"/>
          <ac:spMkLst>
            <pc:docMk/>
            <pc:sldMk cId="1480731593" sldId="265"/>
            <ac:spMk id="14" creationId="{00000000-0000-0000-0000-000000000000}"/>
          </ac:spMkLst>
        </pc:spChg>
      </pc:sldChg>
      <pc:sldChg chg="modSp add del mod">
        <pc:chgData name="Jo Hughes" userId="effa051925f1405f" providerId="LiveId" clId="{F0CF7360-423C-4A28-84A3-CEBBF2C7299D}" dt="2020-05-18T16:39:24.130" v="15" actId="2696"/>
        <pc:sldMkLst>
          <pc:docMk/>
          <pc:sldMk cId="2835197464" sldId="265"/>
        </pc:sldMkLst>
        <pc:graphicFrameChg chg="modGraphic">
          <ac:chgData name="Jo Hughes" userId="effa051925f1405f" providerId="LiveId" clId="{F0CF7360-423C-4A28-84A3-CEBBF2C7299D}" dt="2020-05-18T16:38:50.975" v="9" actId="20577"/>
          <ac:graphicFrameMkLst>
            <pc:docMk/>
            <pc:sldMk cId="2835197464" sldId="265"/>
            <ac:graphicFrameMk id="7" creationId="{00000000-0000-0000-0000-000000000000}"/>
          </ac:graphicFrameMkLst>
        </pc:graphicFrameChg>
      </pc:sldChg>
      <pc:sldChg chg="modSp add mod">
        <pc:chgData name="Jo Hughes" userId="effa051925f1405f" providerId="LiveId" clId="{F0CF7360-423C-4A28-84A3-CEBBF2C7299D}" dt="2020-05-18T18:41:27.060" v="306" actId="20577"/>
        <pc:sldMkLst>
          <pc:docMk/>
          <pc:sldMk cId="2501650710" sldId="266"/>
        </pc:sldMkLst>
        <pc:spChg chg="mod">
          <ac:chgData name="Jo Hughes" userId="effa051925f1405f" providerId="LiveId" clId="{F0CF7360-423C-4A28-84A3-CEBBF2C7299D}" dt="2020-05-18T18:27:52.852" v="136" actId="20577"/>
          <ac:spMkLst>
            <pc:docMk/>
            <pc:sldMk cId="2501650710" sldId="266"/>
            <ac:spMk id="12" creationId="{00000000-0000-0000-0000-000000000000}"/>
          </ac:spMkLst>
        </pc:spChg>
        <pc:spChg chg="mod">
          <ac:chgData name="Jo Hughes" userId="effa051925f1405f" providerId="LiveId" clId="{F0CF7360-423C-4A28-84A3-CEBBF2C7299D}" dt="2020-05-18T18:41:27.060" v="306" actId="20577"/>
          <ac:spMkLst>
            <pc:docMk/>
            <pc:sldMk cId="2501650710" sldId="266"/>
            <ac:spMk id="14" creationId="{00000000-0000-0000-0000-000000000000}"/>
          </ac:spMkLst>
        </pc:spChg>
      </pc:sldChg>
      <pc:sldChg chg="modSp add del mod ord">
        <pc:chgData name="Jo Hughes" userId="effa051925f1405f" providerId="LiveId" clId="{F0CF7360-423C-4A28-84A3-CEBBF2C7299D}" dt="2020-05-18T16:42:42.800" v="41" actId="2696"/>
        <pc:sldMkLst>
          <pc:docMk/>
          <pc:sldMk cId="3177704985" sldId="266"/>
        </pc:sldMkLst>
        <pc:spChg chg="mod">
          <ac:chgData name="Jo Hughes" userId="effa051925f1405f" providerId="LiveId" clId="{F0CF7360-423C-4A28-84A3-CEBBF2C7299D}" dt="2020-05-18T16:42:18.152" v="40" actId="14100"/>
          <ac:spMkLst>
            <pc:docMk/>
            <pc:sldMk cId="3177704985" sldId="266"/>
            <ac:spMk id="16386" creationId="{00000000-0000-0000-0000-000000000000}"/>
          </ac:spMkLst>
        </pc:spChg>
      </pc:sldChg>
      <pc:sldChg chg="modSp add del mod ord">
        <pc:chgData name="Jo Hughes" userId="effa051925f1405f" providerId="LiveId" clId="{F0CF7360-423C-4A28-84A3-CEBBF2C7299D}" dt="2020-05-18T18:53:10.295" v="451" actId="2696"/>
        <pc:sldMkLst>
          <pc:docMk/>
          <pc:sldMk cId="979227814" sldId="267"/>
        </pc:sldMkLst>
        <pc:spChg chg="mod">
          <ac:chgData name="Jo Hughes" userId="effa051925f1405f" providerId="LiveId" clId="{F0CF7360-423C-4A28-84A3-CEBBF2C7299D}" dt="2020-05-18T18:51:33.904" v="446" actId="404"/>
          <ac:spMkLst>
            <pc:docMk/>
            <pc:sldMk cId="979227814" sldId="267"/>
            <ac:spMk id="12" creationId="{00000000-0000-0000-0000-000000000000}"/>
          </ac:spMkLst>
        </pc:spChg>
        <pc:spChg chg="mod">
          <ac:chgData name="Jo Hughes" userId="effa051925f1405f" providerId="LiveId" clId="{F0CF7360-423C-4A28-84A3-CEBBF2C7299D}" dt="2020-05-18T18:52:14.563" v="448" actId="1076"/>
          <ac:spMkLst>
            <pc:docMk/>
            <pc:sldMk cId="979227814" sldId="267"/>
            <ac:spMk id="14" creationId="{00000000-0000-0000-0000-000000000000}"/>
          </ac:spMkLst>
        </pc:spChg>
        <pc:picChg chg="mod">
          <ac:chgData name="Jo Hughes" userId="effa051925f1405f" providerId="LiveId" clId="{F0CF7360-423C-4A28-84A3-CEBBF2C7299D}" dt="2020-05-18T18:52:27.978" v="449" actId="1076"/>
          <ac:picMkLst>
            <pc:docMk/>
            <pc:sldMk cId="979227814" sldId="267"/>
            <ac:picMk id="6" creationId="{00000000-0000-0000-0000-000000000000}"/>
          </ac:picMkLst>
        </pc:picChg>
      </pc:sldChg>
      <pc:sldChg chg="add del">
        <pc:chgData name="Jo Hughes" userId="effa051925f1405f" providerId="LiveId" clId="{F0CF7360-423C-4A28-84A3-CEBBF2C7299D}" dt="2020-05-18T16:42:15.149" v="35"/>
        <pc:sldMkLst>
          <pc:docMk/>
          <pc:sldMk cId="2413404428" sldId="267"/>
        </pc:sldMkLst>
      </pc:sldChg>
      <pc:sldChg chg="modSp add del mod">
        <pc:chgData name="Jo Hughes" userId="effa051925f1405f" providerId="LiveId" clId="{F0CF7360-423C-4A28-84A3-CEBBF2C7299D}" dt="2020-05-18T19:07:30.115" v="547" actId="2696"/>
        <pc:sldMkLst>
          <pc:docMk/>
          <pc:sldMk cId="1343107191" sldId="268"/>
        </pc:sldMkLst>
        <pc:spChg chg="mod">
          <ac:chgData name="Jo Hughes" userId="effa051925f1405f" providerId="LiveId" clId="{F0CF7360-423C-4A28-84A3-CEBBF2C7299D}" dt="2020-05-18T19:06:42.350" v="542" actId="1076"/>
          <ac:spMkLst>
            <pc:docMk/>
            <pc:sldMk cId="1343107191" sldId="268"/>
            <ac:spMk id="12" creationId="{00000000-0000-0000-0000-000000000000}"/>
          </ac:spMkLst>
        </pc:spChg>
        <pc:spChg chg="mod">
          <ac:chgData name="Jo Hughes" userId="effa051925f1405f" providerId="LiveId" clId="{F0CF7360-423C-4A28-84A3-CEBBF2C7299D}" dt="2020-05-18T19:07:08.483" v="545" actId="14100"/>
          <ac:spMkLst>
            <pc:docMk/>
            <pc:sldMk cId="1343107191" sldId="268"/>
            <ac:spMk id="14" creationId="{00000000-0000-0000-0000-000000000000}"/>
          </ac:spMkLst>
        </pc:spChg>
      </pc:sldChg>
      <pc:sldChg chg="add">
        <pc:chgData name="Jo Hughes" userId="effa051925f1405f" providerId="LiveId" clId="{F0CF7360-423C-4A28-84A3-CEBBF2C7299D}" dt="2020-05-18T19:06:24.049" v="540"/>
        <pc:sldMkLst>
          <pc:docMk/>
          <pc:sldMk cId="3504003213" sldId="269"/>
        </pc:sldMkLst>
      </pc:sldChg>
      <pc:sldChg chg="modSp add mod ord">
        <pc:chgData name="Jo Hughes" userId="effa051925f1405f" providerId="LiveId" clId="{F0CF7360-423C-4A28-84A3-CEBBF2C7299D}" dt="2020-05-18T19:08:44.868" v="576" actId="20577"/>
        <pc:sldMkLst>
          <pc:docMk/>
          <pc:sldMk cId="0" sldId="274"/>
        </pc:sldMkLst>
        <pc:spChg chg="mod">
          <ac:chgData name="Jo Hughes" userId="effa051925f1405f" providerId="LiveId" clId="{F0CF7360-423C-4A28-84A3-CEBBF2C7299D}" dt="2020-05-18T19:08:44.868" v="576" actId="20577"/>
          <ac:spMkLst>
            <pc:docMk/>
            <pc:sldMk cId="0" sldId="274"/>
            <ac:spMk id="11" creationId="{00000000-0000-0000-0000-000000000000}"/>
          </ac:spMkLst>
        </pc:spChg>
        <pc:grpChg chg="mod">
          <ac:chgData name="Jo Hughes" userId="effa051925f1405f" providerId="LiveId" clId="{F0CF7360-423C-4A28-84A3-CEBBF2C7299D}" dt="2020-05-18T19:08:12.846" v="551" actId="1076"/>
          <ac:grpSpMkLst>
            <pc:docMk/>
            <pc:sldMk cId="0" sldId="274"/>
            <ac:grpSpMk id="15" creationId="{00000000-0000-0000-0000-000000000000}"/>
          </ac:grpSpMkLst>
        </pc:grpChg>
      </pc:sldChg>
      <pc:sldChg chg="modSp mod ord">
        <pc:chgData name="Jo Hughes" userId="effa051925f1405f" providerId="LiveId" clId="{F0CF7360-423C-4A28-84A3-CEBBF2C7299D}" dt="2020-05-18T19:25:35.502" v="603" actId="1076"/>
        <pc:sldMkLst>
          <pc:docMk/>
          <pc:sldMk cId="0" sldId="275"/>
        </pc:sldMkLst>
        <pc:spChg chg="mod">
          <ac:chgData name="Jo Hughes" userId="effa051925f1405f" providerId="LiveId" clId="{F0CF7360-423C-4A28-84A3-CEBBF2C7299D}" dt="2020-05-18T19:25:35.502" v="603" actId="1076"/>
          <ac:spMkLst>
            <pc:docMk/>
            <pc:sldMk cId="0" sldId="275"/>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B97365-EBCA-4027-87D5-99FC1D4DF0BB}" type="datetimeFigureOut">
              <a:rPr lang="en-US" smtClean="0"/>
              <a:pPr/>
              <a:t>7/10/2022</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7/10/2022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CFA1C66-7F35-4C2B-A149-4061A2BD34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B97365-EBCA-4027-87D5-99FC1D4DF0BB}" type="datetimeFigureOut">
              <a:rPr lang="en-US" smtClean="0"/>
              <a:pPr/>
              <a:t>7/10/2022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CFA1C66-7F35-4C2B-A149-4061A2BD342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CB97365-EBCA-4027-87D5-99FC1D4DF0BB}" type="datetimeFigureOut">
              <a:rPr lang="en-US" smtClean="0"/>
              <a:pPr/>
              <a:t>7/10/2022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CB97365-EBCA-4027-87D5-99FC1D4DF0BB}" type="datetimeFigureOut">
              <a:rPr lang="en-US" smtClean="0"/>
              <a:pPr/>
              <a:t>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CFA1C66-7F35-4C2B-A149-4061A2BD342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CB97365-EBCA-4027-87D5-99FC1D4DF0BB}" type="datetimeFigureOut">
              <a:rPr lang="en-US" smtClean="0"/>
              <a:pPr/>
              <a:t>7/10/2022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97365-EBCA-4027-87D5-99FC1D4DF0BB}" type="datetimeFigureOut">
              <a:rPr lang="en-US" smtClean="0"/>
              <a:pPr/>
              <a:t>7/10/2022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7/10/2022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CB97365-EBCA-4027-87D5-99FC1D4DF0BB}" type="datetimeFigureOut">
              <a:rPr lang="en-US" smtClean="0"/>
              <a:pPr/>
              <a:t>7/10/2022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B97365-EBCA-4027-87D5-99FC1D4DF0BB}" type="datetimeFigureOut">
              <a:rPr lang="en-US" smtClean="0"/>
              <a:pPr/>
              <a:t>7/10/2022</a:t>
            </a:fld>
            <a:endParaRPr lang="en-US">
              <a:solidFill>
                <a:schemeClr val="tx1">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FA1C66-7F35-4C2B-A149-4061A2BD342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dirty="0"/>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freepngimg.com/png/15984-key-png-images"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ctrTitle"/>
          </p:nvPr>
        </p:nvSpPr>
        <p:spPr>
          <a:xfrm>
            <a:off x="2362200" y="3581401"/>
            <a:ext cx="6172200" cy="1593574"/>
          </a:xfrm>
        </p:spPr>
        <p:txBody>
          <a:bodyPr>
            <a:noAutofit/>
          </a:bodyPr>
          <a:lstStyle/>
          <a:p>
            <a:br>
              <a:rPr lang="en-US" sz="4800" b="1" dirty="0">
                <a:latin typeface="Impact" pitchFamily="34" charset="0"/>
              </a:rPr>
            </a:br>
            <a:r>
              <a:rPr lang="en-US" sz="4800" b="1" dirty="0">
                <a:latin typeface="Impact" pitchFamily="34" charset="0"/>
              </a:rPr>
              <a:t>Blood of Jesus</a:t>
            </a:r>
          </a:p>
        </p:txBody>
      </p:sp>
      <p:pic>
        <p:nvPicPr>
          <p:cNvPr id="7" name="Picture 6"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228600" y="2881312"/>
            <a:ext cx="1858199" cy="2909888"/>
          </a:xfrm>
          <a:prstGeom prst="rect">
            <a:avLst/>
          </a:prstGeom>
        </p:spPr>
      </p:pic>
      <p:sp>
        <p:nvSpPr>
          <p:cNvPr id="8" name="TextBox 7"/>
          <p:cNvSpPr txBox="1">
            <a:spLocks noGrp="1" noRot="1" noMove="1" noResize="1" noEditPoints="1" noAdjustHandles="1" noChangeArrowheads="1" noChangeShapeType="1"/>
          </p:cNvSpPr>
          <p:nvPr/>
        </p:nvSpPr>
        <p:spPr>
          <a:xfrm>
            <a:off x="4114800" y="2438400"/>
            <a:ext cx="2514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chemeClr val="accent6">
                    <a:lumMod val="75000"/>
                  </a:schemeClr>
                </a:solidFill>
                <a:latin typeface="Impact" pitchFamily="34" charset="0"/>
              </a:rPr>
              <a:t>Lesson- 7</a:t>
            </a:r>
          </a:p>
        </p:txBody>
      </p:sp>
      <p:grpSp>
        <p:nvGrpSpPr>
          <p:cNvPr id="11" name="Group 10"/>
          <p:cNvGrpSpPr>
            <a:grpSpLocks noGrp="1" noUngrp="1" noRot="1" noMove="1" noResize="1"/>
          </p:cNvGrpSpPr>
          <p:nvPr/>
        </p:nvGrpSpPr>
        <p:grpSpPr>
          <a:xfrm>
            <a:off x="0" y="0"/>
            <a:ext cx="9144000" cy="1881626"/>
            <a:chOff x="0" y="116274"/>
            <a:chExt cx="9144000" cy="1881626"/>
          </a:xfrm>
        </p:grpSpPr>
        <p:pic>
          <p:nvPicPr>
            <p:cNvPr id="3" name="Picture 2"/>
            <p:cNvPicPr>
              <a:picLocks noGrp="1" noRot="1" noChangeAspect="1" noMove="1" noResize="1" noEditPoints="1" noAdjustHandles="1" noChangeArrowheads="1" noChangeShapeType="1" noCrop="1"/>
            </p:cNvPicPr>
            <p:nvPr/>
          </p:nvPicPr>
          <p:blipFill rotWithShape="1">
            <a:blip r:embed="rId3"/>
            <a:srcRect t="50689"/>
            <a:stretch/>
          </p:blipFill>
          <p:spPr>
            <a:xfrm>
              <a:off x="0" y="381000"/>
              <a:ext cx="9144000" cy="1616900"/>
            </a:xfrm>
            <a:prstGeom prst="rect">
              <a:avLst/>
            </a:prstGeom>
          </p:spPr>
        </p:pic>
        <p:pic>
          <p:nvPicPr>
            <p:cNvPr id="10" name="Picture 9"/>
            <p:cNvPicPr>
              <a:picLocks noGrp="1" noRot="1" noChangeAspect="1" noMove="1" noResize="1" noEditPoints="1" noAdjustHandles="1" noChangeArrowheads="1" noChangeShapeType="1" noCrop="1"/>
            </p:cNvPicPr>
            <p:nvPr/>
          </p:nvPicPr>
          <p:blipFill rotWithShape="1">
            <a:blip r:embed="rId3"/>
            <a:srcRect t="6236" b="61709"/>
            <a:stretch/>
          </p:blipFill>
          <p:spPr>
            <a:xfrm>
              <a:off x="0" y="116274"/>
              <a:ext cx="9144000" cy="1051089"/>
            </a:xfrm>
            <a:prstGeom prst="rect">
              <a:avLst/>
            </a:prstGeom>
          </p:spPr>
        </p:pic>
      </p:grpSp>
      <p:pic>
        <p:nvPicPr>
          <p:cNvPr id="5" name="Picture 4">
            <a:extLst>
              <a:ext uri="{FF2B5EF4-FFF2-40B4-BE49-F238E27FC236}">
                <a16:creationId xmlns:a16="http://schemas.microsoft.com/office/drawing/2014/main" id="{652C2457-0057-86C0-F530-0FF2BDDE1921}"/>
              </a:ext>
            </a:extLst>
          </p:cNvPr>
          <p:cNvPicPr>
            <a:picLocks noChangeAspect="1"/>
          </p:cNvPicPr>
          <p:nvPr/>
        </p:nvPicPr>
        <p:blipFill rotWithShape="1">
          <a:blip r:embed="rId4"/>
          <a:srcRect b="90527"/>
          <a:stretch/>
        </p:blipFill>
        <p:spPr>
          <a:xfrm>
            <a:off x="0" y="900197"/>
            <a:ext cx="9144000" cy="166603"/>
          </a:xfrm>
          <a:prstGeom prst="rect">
            <a:avLst/>
          </a:prstGeom>
        </p:spPr>
      </p:pic>
      <p:pic>
        <p:nvPicPr>
          <p:cNvPr id="13" name="Picture 12">
            <a:extLst>
              <a:ext uri="{FF2B5EF4-FFF2-40B4-BE49-F238E27FC236}">
                <a16:creationId xmlns:a16="http://schemas.microsoft.com/office/drawing/2014/main" id="{C853BBA9-5AE1-57B1-B11D-8EF887759EBF}"/>
              </a:ext>
            </a:extLst>
          </p:cNvPr>
          <p:cNvPicPr>
            <a:picLocks noChangeAspect="1"/>
          </p:cNvPicPr>
          <p:nvPr/>
        </p:nvPicPr>
        <p:blipFill rotWithShape="1">
          <a:blip r:embed="rId4"/>
          <a:srcRect t="51530"/>
          <a:stretch/>
        </p:blipFill>
        <p:spPr>
          <a:xfrm>
            <a:off x="0" y="1073176"/>
            <a:ext cx="9144000" cy="852488"/>
          </a:xfrm>
          <a:prstGeom prst="rect">
            <a:avLst/>
          </a:prstGeom>
        </p:spPr>
      </p:pic>
      <p:pic>
        <p:nvPicPr>
          <p:cNvPr id="14" name="Picture 13">
            <a:extLst>
              <a:ext uri="{FF2B5EF4-FFF2-40B4-BE49-F238E27FC236}">
                <a16:creationId xmlns:a16="http://schemas.microsoft.com/office/drawing/2014/main" id="{9B76395E-E468-1732-3742-F54175FC2994}"/>
              </a:ext>
            </a:extLst>
          </p:cNvPr>
          <p:cNvPicPr>
            <a:picLocks noChangeAspect="1"/>
          </p:cNvPicPr>
          <p:nvPr/>
        </p:nvPicPr>
        <p:blipFill rotWithShape="1">
          <a:blip r:embed="rId5"/>
          <a:srcRect t="-2014"/>
          <a:stretch/>
        </p:blipFill>
        <p:spPr>
          <a:xfrm>
            <a:off x="0" y="6056387"/>
            <a:ext cx="9144000" cy="9906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749994"/>
            <a:ext cx="8610600" cy="2677656"/>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A covenant is a pact of an agreement between two or more parties. </a:t>
            </a:r>
            <a:r>
              <a:rPr lang="en-US" sz="2000" dirty="0">
                <a:solidFill>
                  <a:schemeClr val="accent2"/>
                </a:solidFill>
              </a:rPr>
              <a:t> The Hebrew word for covenant is “</a:t>
            </a:r>
            <a:r>
              <a:rPr lang="en-US" sz="2000" dirty="0" err="1">
                <a:solidFill>
                  <a:schemeClr val="accent2"/>
                </a:solidFill>
              </a:rPr>
              <a:t>berith</a:t>
            </a:r>
            <a:r>
              <a:rPr lang="en-US" sz="2000" dirty="0">
                <a:solidFill>
                  <a:schemeClr val="accent2"/>
                </a:solidFill>
              </a:rPr>
              <a:t>” which literally means </a:t>
            </a:r>
            <a:r>
              <a:rPr lang="en-US" sz="2000" i="1" dirty="0">
                <a:solidFill>
                  <a:schemeClr val="accent2"/>
                </a:solidFill>
              </a:rPr>
              <a:t>to cut a compact (made by passing through pieces of flesh). </a:t>
            </a:r>
            <a:r>
              <a:rPr lang="en-US" sz="2000" dirty="0">
                <a:solidFill>
                  <a:schemeClr val="accent2"/>
                </a:solidFill>
              </a:rPr>
              <a:t>Blood is an important part of covenant. </a:t>
            </a:r>
            <a:endParaRPr lang="en-US" sz="2000" b="1" dirty="0">
              <a:solidFill>
                <a:schemeClr val="accent2"/>
              </a:solidFill>
            </a:endParaRPr>
          </a:p>
          <a:p>
            <a:endParaRPr lang="en-US" sz="1600" i="1" dirty="0">
              <a:solidFill>
                <a:schemeClr val="accent2"/>
              </a:solidFill>
            </a:endParaRPr>
          </a:p>
          <a:p>
            <a:r>
              <a:rPr lang="en-US" dirty="0">
                <a:solidFill>
                  <a:schemeClr val="accent2"/>
                </a:solidFill>
              </a:rPr>
              <a:t>God’s covenants have three main characteristics. </a:t>
            </a:r>
          </a:p>
          <a:p>
            <a:pPr marL="285750" indent="-285750">
              <a:buFont typeface="Arial" panose="020B0604020202020204" pitchFamily="34" charset="0"/>
              <a:buChar char="•"/>
            </a:pPr>
            <a:r>
              <a:rPr lang="en-US" dirty="0">
                <a:solidFill>
                  <a:schemeClr val="accent2"/>
                </a:solidFill>
              </a:rPr>
              <a:t>Words and promises</a:t>
            </a:r>
          </a:p>
          <a:p>
            <a:pPr marL="285750" indent="-285750">
              <a:buFont typeface="Arial" panose="020B0604020202020204" pitchFamily="34" charset="0"/>
              <a:buChar char="•"/>
            </a:pPr>
            <a:r>
              <a:rPr lang="en-US" dirty="0">
                <a:solidFill>
                  <a:schemeClr val="accent2"/>
                </a:solidFill>
              </a:rPr>
              <a:t>Sacrifice and blood indicating a covenant is needed for life and death reasons</a:t>
            </a:r>
          </a:p>
          <a:p>
            <a:pPr marL="285750" indent="-285750">
              <a:buFont typeface="Arial" panose="020B0604020202020204" pitchFamily="34" charset="0"/>
              <a:buChar char="•"/>
            </a:pPr>
            <a:r>
              <a:rPr lang="en-US" dirty="0">
                <a:solidFill>
                  <a:schemeClr val="accent2"/>
                </a:solidFill>
              </a:rPr>
              <a:t>A seal of sign as a reminder of the covenant</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Blood of Jesus</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Blood and covenants</a:t>
            </a:r>
          </a:p>
        </p:txBody>
      </p:sp>
      <p:pic>
        <p:nvPicPr>
          <p:cNvPr id="6146" name="Picture 2">
            <a:extLst>
              <a:ext uri="{FF2B5EF4-FFF2-40B4-BE49-F238E27FC236}">
                <a16:creationId xmlns:a16="http://schemas.microsoft.com/office/drawing/2014/main" id="{4730BFCC-E5FF-5138-2C24-D25C7C1E2BA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4814" b="30741"/>
          <a:stretch/>
        </p:blipFill>
        <p:spPr bwMode="auto">
          <a:xfrm>
            <a:off x="1600200" y="4480780"/>
            <a:ext cx="59436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732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891217"/>
            <a:ext cx="8610600" cy="1908215"/>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solidFill>
                  <a:schemeClr val="accent2"/>
                </a:solidFill>
              </a:rPr>
              <a:t>Characteristics as seen in God’s covenant with Abraham. </a:t>
            </a:r>
          </a:p>
          <a:p>
            <a:pPr marL="285750" indent="-285750">
              <a:buFont typeface="Arial" panose="020B0604020202020204" pitchFamily="34" charset="0"/>
              <a:buChar char="•"/>
            </a:pPr>
            <a:r>
              <a:rPr lang="en-US" dirty="0">
                <a:solidFill>
                  <a:schemeClr val="accent2"/>
                </a:solidFill>
              </a:rPr>
              <a:t>Words and promises: God says he will make a great nation through Abraham        </a:t>
            </a:r>
            <a:r>
              <a:rPr lang="en-US" sz="1400" dirty="0">
                <a:solidFill>
                  <a:schemeClr val="accent2"/>
                </a:solidFill>
              </a:rPr>
              <a:t>(Gen. 15:1-6, 17:1-14)</a:t>
            </a:r>
            <a:endParaRPr lang="en-US" dirty="0">
              <a:solidFill>
                <a:schemeClr val="accent2"/>
              </a:solidFill>
            </a:endParaRPr>
          </a:p>
          <a:p>
            <a:pPr marL="285750" indent="-285750">
              <a:buFont typeface="Arial" panose="020B0604020202020204" pitchFamily="34" charset="0"/>
              <a:buChar char="•"/>
            </a:pPr>
            <a:r>
              <a:rPr lang="en-US" dirty="0">
                <a:solidFill>
                  <a:schemeClr val="accent2"/>
                </a:solidFill>
              </a:rPr>
              <a:t>Sacrifice and blood: Abraham is told to cut certain animals in half and was between </a:t>
            </a:r>
            <a:r>
              <a:rPr lang="en-US" sz="1400" dirty="0">
                <a:solidFill>
                  <a:schemeClr val="accent2"/>
                </a:solidFill>
              </a:rPr>
              <a:t>(Gen. 15:7-21)</a:t>
            </a:r>
          </a:p>
          <a:p>
            <a:pPr marL="285750" indent="-285750">
              <a:buFont typeface="Arial" panose="020B0604020202020204" pitchFamily="34" charset="0"/>
              <a:buChar char="•"/>
            </a:pPr>
            <a:r>
              <a:rPr lang="en-US" dirty="0">
                <a:solidFill>
                  <a:schemeClr val="accent2"/>
                </a:solidFill>
              </a:rPr>
              <a:t>A seal and sign: God requires circumcision of Abraham and his descendants        </a:t>
            </a:r>
            <a:r>
              <a:rPr lang="en-US" sz="1400" dirty="0">
                <a:solidFill>
                  <a:schemeClr val="accent2"/>
                </a:solidFill>
              </a:rPr>
              <a:t>(Gen. 17:11)</a:t>
            </a:r>
            <a:endParaRPr lang="en-US"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Blood of Jesus</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Blood and covenants</a:t>
            </a:r>
          </a:p>
        </p:txBody>
      </p:sp>
      <p:pic>
        <p:nvPicPr>
          <p:cNvPr id="2050" name="Picture 2">
            <a:extLst>
              <a:ext uri="{FF2B5EF4-FFF2-40B4-BE49-F238E27FC236}">
                <a16:creationId xmlns:a16="http://schemas.microsoft.com/office/drawing/2014/main" id="{AE787AFE-4BF6-64D9-88A9-7BE6892BCC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423" y="3885970"/>
            <a:ext cx="2809153" cy="203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061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891217"/>
            <a:ext cx="8610600" cy="2185214"/>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solidFill>
                  <a:schemeClr val="accent2"/>
                </a:solidFill>
              </a:rPr>
              <a:t>There are several covenants recorded in the Bible between God and individuals, nations, and mankind. The final covenant (New Covenant) was through Jesus.</a:t>
            </a:r>
          </a:p>
          <a:p>
            <a:pPr marL="285750" indent="-285750">
              <a:buFont typeface="Arial" panose="020B0604020202020204" pitchFamily="34" charset="0"/>
              <a:buChar char="•"/>
            </a:pPr>
            <a:r>
              <a:rPr lang="en-US" dirty="0">
                <a:solidFill>
                  <a:schemeClr val="accent2"/>
                </a:solidFill>
              </a:rPr>
              <a:t>Words and promises: There are many promises associated some are listed in Hebrews chapter 8 </a:t>
            </a:r>
            <a:r>
              <a:rPr lang="en-US" sz="1400" dirty="0">
                <a:solidFill>
                  <a:schemeClr val="accent2"/>
                </a:solidFill>
              </a:rPr>
              <a:t>(Heb. 10:15-22)</a:t>
            </a:r>
            <a:endParaRPr lang="en-US" dirty="0">
              <a:solidFill>
                <a:schemeClr val="accent2"/>
              </a:solidFill>
            </a:endParaRPr>
          </a:p>
          <a:p>
            <a:pPr marL="285750" indent="-285750">
              <a:buFont typeface="Arial" panose="020B0604020202020204" pitchFamily="34" charset="0"/>
              <a:buChar char="•"/>
            </a:pPr>
            <a:r>
              <a:rPr lang="en-US" dirty="0">
                <a:solidFill>
                  <a:schemeClr val="accent2"/>
                </a:solidFill>
              </a:rPr>
              <a:t>Sacrifice and blood: Jesus says his blood is the new covenant at the Passover meal </a:t>
            </a:r>
            <a:r>
              <a:rPr lang="en-US" sz="1400" dirty="0">
                <a:solidFill>
                  <a:schemeClr val="accent2"/>
                </a:solidFill>
              </a:rPr>
              <a:t>  (Matt. 26:27-28)</a:t>
            </a:r>
          </a:p>
          <a:p>
            <a:pPr marL="285750" indent="-285750">
              <a:buFont typeface="Arial" panose="020B0604020202020204" pitchFamily="34" charset="0"/>
              <a:buChar char="•"/>
            </a:pPr>
            <a:r>
              <a:rPr lang="en-US" dirty="0">
                <a:solidFill>
                  <a:schemeClr val="accent2"/>
                </a:solidFill>
              </a:rPr>
              <a:t>A seal and sign: The Holy Spirit is given to believers and Communion is established </a:t>
            </a:r>
            <a:r>
              <a:rPr lang="en-US" sz="1400" dirty="0">
                <a:solidFill>
                  <a:schemeClr val="accent2"/>
                </a:solidFill>
              </a:rPr>
              <a:t>(Eph. 1:13-14 and 1 Cor. 11:23-33) </a:t>
            </a:r>
            <a:endParaRPr lang="en-US"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Blood of Jesus</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Blood and covenants</a:t>
            </a:r>
          </a:p>
        </p:txBody>
      </p:sp>
      <p:pic>
        <p:nvPicPr>
          <p:cNvPr id="7170" name="Picture 2">
            <a:extLst>
              <a:ext uri="{FF2B5EF4-FFF2-40B4-BE49-F238E27FC236}">
                <a16:creationId xmlns:a16="http://schemas.microsoft.com/office/drawing/2014/main" id="{D55DD65C-4DD5-8BF3-CB15-1062BD26AD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4211424"/>
            <a:ext cx="4419600" cy="176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101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891217"/>
            <a:ext cx="8610600" cy="3693319"/>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solidFill>
                  <a:schemeClr val="accent2"/>
                </a:solidFill>
              </a:rPr>
              <a:t>The blood of Jesus provides justification, redemption, atonement and reconciliation.</a:t>
            </a:r>
          </a:p>
          <a:p>
            <a:endParaRPr lang="en-US" b="1" dirty="0">
              <a:solidFill>
                <a:schemeClr val="accent2"/>
              </a:solidFill>
            </a:endParaRPr>
          </a:p>
          <a:p>
            <a:r>
              <a:rPr lang="en-US" i="1" dirty="0">
                <a:solidFill>
                  <a:schemeClr val="accent2"/>
                </a:solidFill>
              </a:rPr>
              <a:t>For all have sinned and fall short of the glory of God and are justified freely by his grace through the redemption that came by Christ Jesus. God presented him as a sacrifice of atonement, through faith in his blood. (Rom. 2:23-25)</a:t>
            </a:r>
          </a:p>
          <a:p>
            <a:endParaRPr lang="en-US" i="1" dirty="0">
              <a:solidFill>
                <a:schemeClr val="accent2"/>
              </a:solidFill>
            </a:endParaRPr>
          </a:p>
          <a:p>
            <a:r>
              <a:rPr lang="en-US" i="1" dirty="0">
                <a:solidFill>
                  <a:schemeClr val="accent2"/>
                </a:solidFill>
              </a:rPr>
              <a:t>Since we have now been justified by his blood, how much more shall we be saved from God’s wrath through him! For if, when we were God’s enemies, we were reconciled to him through the death of his Song, how much more, having been reconciled, shall we be saved through his life! (Rom. 5:9-10) </a:t>
            </a:r>
          </a:p>
          <a:p>
            <a:endParaRPr lang="en-US" i="1" dirty="0">
              <a:solidFill>
                <a:schemeClr val="accent2"/>
              </a:solidFill>
            </a:endParaRPr>
          </a:p>
          <a:p>
            <a:r>
              <a:rPr lang="en-US" dirty="0">
                <a:solidFill>
                  <a:schemeClr val="accent2"/>
                </a:solidFill>
              </a:rPr>
              <a:t>These words are at the heart of the gospel and are truly “good news” to the believer. Each word carries the solution to sin. Let’s explore the meaning of each of these words.</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Blood of Jesus</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74676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Mankind’s sin problem solved through the blood</a:t>
            </a:r>
          </a:p>
        </p:txBody>
      </p:sp>
      <p:pic>
        <p:nvPicPr>
          <p:cNvPr id="8196" name="Picture 4">
            <a:extLst>
              <a:ext uri="{FF2B5EF4-FFF2-40B4-BE49-F238E27FC236}">
                <a16:creationId xmlns:a16="http://schemas.microsoft.com/office/drawing/2014/main" id="{C8813352-6322-E7C8-2685-F3DDDA3509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5025" y="162017"/>
            <a:ext cx="1772275" cy="903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063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288036" y="1983019"/>
            <a:ext cx="8610600" cy="1200329"/>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solidFill>
                  <a:schemeClr val="accent2"/>
                </a:solidFill>
              </a:rPr>
              <a:t>Justification—the act of announcing a law breaker legally “not guilty.”</a:t>
            </a:r>
            <a:r>
              <a:rPr lang="en-US" dirty="0">
                <a:solidFill>
                  <a:schemeClr val="accent2"/>
                </a:solidFill>
              </a:rPr>
              <a:t> Our sin makes us law breakers. Without Jesus we stand guilty before the Judge (God) and are sentenced to death. With Jesus he takes our sentence on himself and we are cleared of all charges—God declares us “not guilty.” (Rom. 3:28, 4:2, 5:1-9, Gal. 2:16-17, Tit. 3:7)</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Blood of Jesus</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066800" y="1251272"/>
            <a:ext cx="74676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Mankind’s sin problem solved through the blood</a:t>
            </a:r>
          </a:p>
        </p:txBody>
      </p:sp>
      <p:sp>
        <p:nvSpPr>
          <p:cNvPr id="11" name="TextBox 10">
            <a:extLst>
              <a:ext uri="{FF2B5EF4-FFF2-40B4-BE49-F238E27FC236}">
                <a16:creationId xmlns:a16="http://schemas.microsoft.com/office/drawing/2014/main" id="{8D0E19D0-1626-001C-3A74-E4A0216F4A3A}"/>
              </a:ext>
            </a:extLst>
          </p:cNvPr>
          <p:cNvSpPr txBox="1">
            <a:spLocks/>
          </p:cNvSpPr>
          <p:nvPr/>
        </p:nvSpPr>
        <p:spPr>
          <a:xfrm>
            <a:off x="288036" y="3276166"/>
            <a:ext cx="8610600" cy="923330"/>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solidFill>
                  <a:schemeClr val="accent2"/>
                </a:solidFill>
              </a:rPr>
              <a:t>Redemption—to buy back captured goods or prisoners. </a:t>
            </a:r>
            <a:r>
              <a:rPr lang="en-US" dirty="0">
                <a:solidFill>
                  <a:schemeClr val="accent2"/>
                </a:solidFill>
              </a:rPr>
              <a:t>As a result of Adam’s fall people became prisoners of sin and Satan. Jesus’ blood is the payment provided to buy us back. (Eph. 1:7, 14, Col 1:14, Heb. 9:12, Gal. 4:5, Tit. 2:14, 1 Pet. 1:18-19)</a:t>
            </a:r>
          </a:p>
        </p:txBody>
      </p:sp>
      <p:sp>
        <p:nvSpPr>
          <p:cNvPr id="12" name="TextBox 11">
            <a:extLst>
              <a:ext uri="{FF2B5EF4-FFF2-40B4-BE49-F238E27FC236}">
                <a16:creationId xmlns:a16="http://schemas.microsoft.com/office/drawing/2014/main" id="{9E19AB1F-B8FD-8555-A64B-394BB5F42522}"/>
              </a:ext>
            </a:extLst>
          </p:cNvPr>
          <p:cNvSpPr txBox="1">
            <a:spLocks/>
          </p:cNvSpPr>
          <p:nvPr/>
        </p:nvSpPr>
        <p:spPr>
          <a:xfrm>
            <a:off x="288036" y="4292314"/>
            <a:ext cx="8610600" cy="646331"/>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solidFill>
                  <a:schemeClr val="accent2"/>
                </a:solidFill>
              </a:rPr>
              <a:t>Reconciliation—act of changing from being an enemy to a friend. </a:t>
            </a:r>
            <a:r>
              <a:rPr lang="en-US" dirty="0">
                <a:solidFill>
                  <a:schemeClr val="accent2"/>
                </a:solidFill>
              </a:rPr>
              <a:t>Jesus restores the relationship between God and man. (2 Cor. 5:18-20, Gal. 4:5)</a:t>
            </a:r>
          </a:p>
        </p:txBody>
      </p:sp>
      <p:sp>
        <p:nvSpPr>
          <p:cNvPr id="13" name="TextBox 12">
            <a:extLst>
              <a:ext uri="{FF2B5EF4-FFF2-40B4-BE49-F238E27FC236}">
                <a16:creationId xmlns:a16="http://schemas.microsoft.com/office/drawing/2014/main" id="{72E4B5BD-34CE-9723-74B1-44C7013517FA}"/>
              </a:ext>
            </a:extLst>
          </p:cNvPr>
          <p:cNvSpPr txBox="1">
            <a:spLocks/>
          </p:cNvSpPr>
          <p:nvPr/>
        </p:nvSpPr>
        <p:spPr>
          <a:xfrm>
            <a:off x="291084" y="5024785"/>
            <a:ext cx="8610600" cy="923330"/>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solidFill>
                  <a:schemeClr val="accent2"/>
                </a:solidFill>
              </a:rPr>
              <a:t>Atonement—to cancel out, clean or reconcile. </a:t>
            </a:r>
            <a:r>
              <a:rPr lang="en-US" dirty="0">
                <a:solidFill>
                  <a:schemeClr val="accent2"/>
                </a:solidFill>
              </a:rPr>
              <a:t>The word gets most of its meaning from the OT book of Leviticus. In the NT we usually see it used as reconciliation. Jesus was THE sacrifice by which God can show mercy to sinners. (Heb. 2:17, 9:5)</a:t>
            </a:r>
          </a:p>
        </p:txBody>
      </p:sp>
      <p:pic>
        <p:nvPicPr>
          <p:cNvPr id="9218" name="Picture 2">
            <a:extLst>
              <a:ext uri="{FF2B5EF4-FFF2-40B4-BE49-F238E27FC236}">
                <a16:creationId xmlns:a16="http://schemas.microsoft.com/office/drawing/2014/main" id="{E4E96A7C-8E9A-70A7-406D-CD5781EB3B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8142" y="78262"/>
            <a:ext cx="1800494" cy="1200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343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Blood of Jesus</a:t>
            </a:r>
          </a:p>
        </p:txBody>
      </p:sp>
      <p:pic>
        <p:nvPicPr>
          <p:cNvPr id="11" name="Picture 10">
            <a:extLst>
              <a:ext uri="{FF2B5EF4-FFF2-40B4-BE49-F238E27FC236}">
                <a16:creationId xmlns:a16="http://schemas.microsoft.com/office/drawing/2014/main" id="{56F5FA1B-3762-DCCA-8802-F1E41ABD0F90}"/>
              </a:ext>
            </a:extLst>
          </p:cNvPr>
          <p:cNvPicPr>
            <a:picLocks noChangeAspect="1"/>
          </p:cNvPicPr>
          <p:nvPr/>
        </p:nvPicPr>
        <p:blipFill rotWithShape="1">
          <a:blip r:embed="rId3"/>
          <a:srcRect t="-2014"/>
          <a:stretch/>
        </p:blipFill>
        <p:spPr>
          <a:xfrm>
            <a:off x="0" y="6056387"/>
            <a:ext cx="9144000" cy="990601"/>
          </a:xfrm>
          <a:prstGeom prst="rect">
            <a:avLst/>
          </a:prstGeom>
        </p:spPr>
      </p:pic>
      <p:graphicFrame>
        <p:nvGraphicFramePr>
          <p:cNvPr id="2" name="Table 2">
            <a:extLst>
              <a:ext uri="{FF2B5EF4-FFF2-40B4-BE49-F238E27FC236}">
                <a16:creationId xmlns:a16="http://schemas.microsoft.com/office/drawing/2014/main" id="{4AEAF80E-E107-F58C-F62C-C2AE1142AE5C}"/>
              </a:ext>
            </a:extLst>
          </p:cNvPr>
          <p:cNvGraphicFramePr>
            <a:graphicFrameLocks noGrp="1"/>
          </p:cNvGraphicFramePr>
          <p:nvPr>
            <p:extLst>
              <p:ext uri="{D42A27DB-BD31-4B8C-83A1-F6EECF244321}">
                <p14:modId xmlns:p14="http://schemas.microsoft.com/office/powerpoint/2010/main" val="2836409467"/>
              </p:ext>
            </p:extLst>
          </p:nvPr>
        </p:nvGraphicFramePr>
        <p:xfrm>
          <a:off x="304800" y="1724070"/>
          <a:ext cx="8572500" cy="4287520"/>
        </p:xfrm>
        <a:graphic>
          <a:graphicData uri="http://schemas.openxmlformats.org/drawingml/2006/table">
            <a:tbl>
              <a:tblPr firstRow="1" bandRow="1">
                <a:tableStyleId>{5C22544A-7EE6-4342-B048-85BDC9FD1C3A}</a:tableStyleId>
              </a:tblPr>
              <a:tblGrid>
                <a:gridCol w="3746420">
                  <a:extLst>
                    <a:ext uri="{9D8B030D-6E8A-4147-A177-3AD203B41FA5}">
                      <a16:colId xmlns:a16="http://schemas.microsoft.com/office/drawing/2014/main" val="2643551257"/>
                    </a:ext>
                  </a:extLst>
                </a:gridCol>
                <a:gridCol w="4826080">
                  <a:extLst>
                    <a:ext uri="{9D8B030D-6E8A-4147-A177-3AD203B41FA5}">
                      <a16:colId xmlns:a16="http://schemas.microsoft.com/office/drawing/2014/main" val="254945273"/>
                    </a:ext>
                  </a:extLst>
                </a:gridCol>
              </a:tblGrid>
              <a:tr h="370840">
                <a:tc gridSpan="2">
                  <a:txBody>
                    <a:bodyPr/>
                    <a:lstStyle/>
                    <a:p>
                      <a:pPr algn="ctr"/>
                      <a:r>
                        <a:rPr lang="en-US" dirty="0"/>
                        <a:t>The sin problem and God’s solution</a:t>
                      </a:r>
                    </a:p>
                  </a:txBody>
                  <a:tcPr>
                    <a:solidFill>
                      <a:schemeClr val="accent2"/>
                    </a:solidFill>
                  </a:tcPr>
                </a:tc>
                <a:tc hMerge="1">
                  <a:txBody>
                    <a:bodyPr/>
                    <a:lstStyle/>
                    <a:p>
                      <a:endParaRPr lang="en-US"/>
                    </a:p>
                  </a:txBody>
                  <a:tcPr/>
                </a:tc>
                <a:extLst>
                  <a:ext uri="{0D108BD9-81ED-4DB2-BD59-A6C34878D82A}">
                    <a16:rowId xmlns:a16="http://schemas.microsoft.com/office/drawing/2014/main" val="3757527545"/>
                  </a:ext>
                </a:extLst>
              </a:tr>
              <a:tr h="185420">
                <a:tc rowSpan="2">
                  <a:txBody>
                    <a:bodyPr/>
                    <a:lstStyle/>
                    <a:p>
                      <a:r>
                        <a:rPr lang="en-US" sz="1400" b="1" dirty="0">
                          <a:solidFill>
                            <a:schemeClr val="tx1"/>
                          </a:solidFill>
                        </a:rPr>
                        <a:t>Because of man’s fall (sin), mankind becomes a slave to Satan and sin</a:t>
                      </a:r>
                    </a:p>
                  </a:txBody>
                  <a:tcPr>
                    <a:solidFill>
                      <a:schemeClr val="accent6">
                        <a:lumMod val="60000"/>
                        <a:lumOff val="40000"/>
                      </a:schemeClr>
                    </a:solidFill>
                  </a:tcPr>
                </a:tc>
                <a:tc>
                  <a:txBody>
                    <a:bodyPr/>
                    <a:lstStyle/>
                    <a:p>
                      <a:r>
                        <a:rPr lang="en-US" sz="1300" b="1" dirty="0">
                          <a:solidFill>
                            <a:schemeClr val="tx1"/>
                          </a:solidFill>
                        </a:rPr>
                        <a:t>Redemption (buy back out of slavery)</a:t>
                      </a:r>
                    </a:p>
                  </a:txBody>
                  <a:tcPr>
                    <a:solidFill>
                      <a:schemeClr val="accent6">
                        <a:lumMod val="60000"/>
                        <a:lumOff val="40000"/>
                      </a:schemeClr>
                    </a:solidFill>
                  </a:tcPr>
                </a:tc>
                <a:extLst>
                  <a:ext uri="{0D108BD9-81ED-4DB2-BD59-A6C34878D82A}">
                    <a16:rowId xmlns:a16="http://schemas.microsoft.com/office/drawing/2014/main" val="4113187424"/>
                  </a:ext>
                </a:extLst>
              </a:tr>
              <a:tr h="185420">
                <a:tc vMerge="1">
                  <a:txBody>
                    <a:bodyPr/>
                    <a:lstStyle/>
                    <a:p>
                      <a:endParaRPr lang="en-US"/>
                    </a:p>
                  </a:txBody>
                  <a:tcPr/>
                </a:tc>
                <a:tc>
                  <a:txBody>
                    <a:bodyPr/>
                    <a:lstStyle/>
                    <a:p>
                      <a:r>
                        <a:rPr lang="en-US" sz="1300" b="0" i="1" dirty="0">
                          <a:solidFill>
                            <a:schemeClr val="tx1"/>
                          </a:solidFill>
                        </a:rPr>
                        <a:t>In him we have redemption through his blood, the forgiveness of sins, in accordance with the riches of God’s grace that he lavished on us with all wisdom and understanding. (Eph. 1:7-8)</a:t>
                      </a:r>
                    </a:p>
                  </a:txBody>
                  <a:tcPr>
                    <a:solidFill>
                      <a:schemeClr val="accent6">
                        <a:lumMod val="60000"/>
                        <a:lumOff val="40000"/>
                      </a:schemeClr>
                    </a:solidFill>
                  </a:tcPr>
                </a:tc>
                <a:extLst>
                  <a:ext uri="{0D108BD9-81ED-4DB2-BD59-A6C34878D82A}">
                    <a16:rowId xmlns:a16="http://schemas.microsoft.com/office/drawing/2014/main" val="3251568056"/>
                  </a:ext>
                </a:extLst>
              </a:tr>
              <a:tr h="185420">
                <a:tc rowSpan="2">
                  <a:txBody>
                    <a:bodyPr/>
                    <a:lstStyle/>
                    <a:p>
                      <a:r>
                        <a:rPr lang="en-US" sz="1400" b="1" dirty="0"/>
                        <a:t>Man is sinful, declared guilty, sentenced to death. Mankind has no way to get right on his own. </a:t>
                      </a:r>
                    </a:p>
                  </a:txBody>
                  <a:tcPr anchor="ctr">
                    <a:solidFill>
                      <a:schemeClr val="accent1">
                        <a:lumMod val="20000"/>
                        <a:lumOff val="80000"/>
                      </a:schemeClr>
                    </a:solidFill>
                  </a:tcPr>
                </a:tc>
                <a:tc>
                  <a:txBody>
                    <a:bodyPr/>
                    <a:lstStyle/>
                    <a:p>
                      <a:r>
                        <a:rPr lang="en-US" sz="1300" b="1" dirty="0"/>
                        <a:t>Justification (declared “not guilty”)</a:t>
                      </a:r>
                    </a:p>
                  </a:txBody>
                  <a:tcPr anchor="ctr">
                    <a:solidFill>
                      <a:schemeClr val="accent1">
                        <a:lumMod val="20000"/>
                        <a:lumOff val="80000"/>
                      </a:schemeClr>
                    </a:solidFill>
                  </a:tcPr>
                </a:tc>
                <a:extLst>
                  <a:ext uri="{0D108BD9-81ED-4DB2-BD59-A6C34878D82A}">
                    <a16:rowId xmlns:a16="http://schemas.microsoft.com/office/drawing/2014/main" val="1884515119"/>
                  </a:ext>
                </a:extLst>
              </a:tr>
              <a:tr h="185420">
                <a:tc vMerge="1">
                  <a:txBody>
                    <a:bodyPr/>
                    <a:lstStyle/>
                    <a:p>
                      <a:endParaRPr lang="en-US"/>
                    </a:p>
                  </a:txBody>
                  <a:tcPr/>
                </a:tc>
                <a:tc>
                  <a:txBody>
                    <a:bodyPr/>
                    <a:lstStyle/>
                    <a:p>
                      <a:pPr algn="just"/>
                      <a:r>
                        <a:rPr lang="en-US" sz="1300" b="0" i="1" dirty="0"/>
                        <a:t>Know that a man is not </a:t>
                      </a:r>
                      <a:r>
                        <a:rPr lang="en-US" sz="1300" b="1" i="1" dirty="0"/>
                        <a:t>justified </a:t>
                      </a:r>
                      <a:r>
                        <a:rPr lang="en-US" sz="1300" b="0" i="1" dirty="0"/>
                        <a:t>by observing the law, but by faith in Jesus Christ. So we, too, have put our faith in Christ Jesus that we may be </a:t>
                      </a:r>
                      <a:r>
                        <a:rPr lang="en-US" sz="1300" b="1" i="1" dirty="0"/>
                        <a:t>justified</a:t>
                      </a:r>
                      <a:r>
                        <a:rPr lang="en-US" sz="1300" b="0" i="1" dirty="0"/>
                        <a:t> by faith in Christ and not by observing the law, because by observing the law no one will be </a:t>
                      </a:r>
                      <a:r>
                        <a:rPr lang="en-US" sz="1300" b="1" i="1" dirty="0"/>
                        <a:t>justified</a:t>
                      </a:r>
                      <a:r>
                        <a:rPr lang="en-US" sz="1300" b="0" i="1" dirty="0"/>
                        <a:t>. </a:t>
                      </a:r>
                      <a:r>
                        <a:rPr lang="en-US" sz="1300" b="0" i="0" dirty="0"/>
                        <a:t>(Gal. 2:16)</a:t>
                      </a:r>
                    </a:p>
                  </a:txBody>
                  <a:tcPr anchor="ctr">
                    <a:solidFill>
                      <a:schemeClr val="accent1">
                        <a:lumMod val="20000"/>
                        <a:lumOff val="80000"/>
                      </a:schemeClr>
                    </a:solidFill>
                  </a:tcPr>
                </a:tc>
                <a:extLst>
                  <a:ext uri="{0D108BD9-81ED-4DB2-BD59-A6C34878D82A}">
                    <a16:rowId xmlns:a16="http://schemas.microsoft.com/office/drawing/2014/main" val="2529072131"/>
                  </a:ext>
                </a:extLst>
              </a:tr>
              <a:tr h="185420">
                <a:tc rowSpan="2">
                  <a:txBody>
                    <a:bodyPr/>
                    <a:lstStyle/>
                    <a:p>
                      <a:r>
                        <a:rPr lang="en-US" sz="1400" b="1" dirty="0"/>
                        <a:t>Man is separated and hostile to God and no longer communicates with Him. </a:t>
                      </a:r>
                    </a:p>
                  </a:txBody>
                  <a:tcPr anchor="ctr">
                    <a:solidFill>
                      <a:schemeClr val="accent2">
                        <a:lumMod val="20000"/>
                        <a:lumOff val="80000"/>
                      </a:schemeClr>
                    </a:solidFill>
                  </a:tcPr>
                </a:tc>
                <a:tc>
                  <a:txBody>
                    <a:bodyPr/>
                    <a:lstStyle/>
                    <a:p>
                      <a:r>
                        <a:rPr lang="en-US" sz="1300" b="1" dirty="0"/>
                        <a:t>Reconciliation (enemies made friends)</a:t>
                      </a:r>
                    </a:p>
                  </a:txBody>
                  <a:tcPr anchor="ctr">
                    <a:solidFill>
                      <a:schemeClr val="accent2">
                        <a:lumMod val="20000"/>
                        <a:lumOff val="80000"/>
                      </a:schemeClr>
                    </a:solidFill>
                  </a:tcPr>
                </a:tc>
                <a:extLst>
                  <a:ext uri="{0D108BD9-81ED-4DB2-BD59-A6C34878D82A}">
                    <a16:rowId xmlns:a16="http://schemas.microsoft.com/office/drawing/2014/main" val="1140385032"/>
                  </a:ext>
                </a:extLst>
              </a:tr>
              <a:tr h="185420">
                <a:tc vMerge="1">
                  <a:txBody>
                    <a:bodyPr/>
                    <a:lstStyle/>
                    <a:p>
                      <a:endParaRPr lang="en-US"/>
                    </a:p>
                  </a:txBody>
                  <a:tcPr/>
                </a:tc>
                <a:tc>
                  <a:txBody>
                    <a:bodyPr/>
                    <a:lstStyle/>
                    <a:p>
                      <a:r>
                        <a:rPr lang="en-US" sz="1300" b="0" i="1" dirty="0"/>
                        <a:t>All this is from God, who </a:t>
                      </a:r>
                      <a:r>
                        <a:rPr lang="en-US" sz="1300" b="1" i="1" dirty="0"/>
                        <a:t>reconciled</a:t>
                      </a:r>
                      <a:r>
                        <a:rPr lang="en-US" sz="1300" b="0" i="1" dirty="0"/>
                        <a:t> us to himself through Christ and gave us the ministry of </a:t>
                      </a:r>
                      <a:r>
                        <a:rPr lang="en-US" sz="1300" b="1" i="1" dirty="0"/>
                        <a:t>reconciliation</a:t>
                      </a:r>
                      <a:r>
                        <a:rPr lang="en-US" sz="1300" b="0" i="1" dirty="0"/>
                        <a:t>: that God was reconciling men’s sins against them. And he has committed to us the message of </a:t>
                      </a:r>
                      <a:r>
                        <a:rPr lang="en-US" sz="1300" b="1" i="1" dirty="0"/>
                        <a:t>reconciliation</a:t>
                      </a:r>
                      <a:r>
                        <a:rPr lang="en-US" sz="1300" b="0" i="1" dirty="0"/>
                        <a:t>. We are therefore Christ’s ambassadors, as though God were making his appeal through us. We implore you on Christ’s behalf: Be </a:t>
                      </a:r>
                      <a:r>
                        <a:rPr lang="en-US" sz="1300" b="1" i="1" dirty="0"/>
                        <a:t>reconciled</a:t>
                      </a:r>
                      <a:r>
                        <a:rPr lang="en-US" sz="1300" b="0" i="1" dirty="0"/>
                        <a:t> to God. </a:t>
                      </a:r>
                      <a:r>
                        <a:rPr lang="en-US" sz="1300" b="0" dirty="0"/>
                        <a:t>(2 Cor. 5:18-21)</a:t>
                      </a:r>
                    </a:p>
                  </a:txBody>
                  <a:tcPr anchor="ctr">
                    <a:solidFill>
                      <a:schemeClr val="accent2">
                        <a:lumMod val="20000"/>
                        <a:lumOff val="80000"/>
                      </a:schemeClr>
                    </a:solidFill>
                  </a:tcPr>
                </a:tc>
                <a:extLst>
                  <a:ext uri="{0D108BD9-81ED-4DB2-BD59-A6C34878D82A}">
                    <a16:rowId xmlns:a16="http://schemas.microsoft.com/office/drawing/2014/main" val="4170649674"/>
                  </a:ext>
                </a:extLst>
              </a:tr>
            </a:tbl>
          </a:graphicData>
        </a:graphic>
      </p:graphicFrame>
      <p:sp>
        <p:nvSpPr>
          <p:cNvPr id="7" name="TextBox 6">
            <a:extLst>
              <a:ext uri="{FF2B5EF4-FFF2-40B4-BE49-F238E27FC236}">
                <a16:creationId xmlns:a16="http://schemas.microsoft.com/office/drawing/2014/main" id="{D60ABE35-D208-4C3C-F7A0-6525DECF14A8}"/>
              </a:ext>
            </a:extLst>
          </p:cNvPr>
          <p:cNvSpPr txBox="1">
            <a:spLocks/>
          </p:cNvSpPr>
          <p:nvPr/>
        </p:nvSpPr>
        <p:spPr>
          <a:xfrm>
            <a:off x="1143000" y="1178452"/>
            <a:ext cx="75819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Mankind’s sin problem solved through the blood</a:t>
            </a:r>
          </a:p>
        </p:txBody>
      </p:sp>
      <p:pic>
        <p:nvPicPr>
          <p:cNvPr id="10242" name="Picture 2">
            <a:extLst>
              <a:ext uri="{FF2B5EF4-FFF2-40B4-BE49-F238E27FC236}">
                <a16:creationId xmlns:a16="http://schemas.microsoft.com/office/drawing/2014/main" id="{70D68621-32D1-2B63-0068-FADD0ED4FCE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66" r="5000"/>
          <a:stretch/>
        </p:blipFill>
        <p:spPr bwMode="auto">
          <a:xfrm>
            <a:off x="7258116" y="88655"/>
            <a:ext cx="1581084" cy="11932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19199" y="1176530"/>
            <a:ext cx="7038109" cy="492443"/>
          </a:xfrm>
          <a:prstGeom prst="rect">
            <a:avLst/>
          </a:prstGeom>
          <a:noFill/>
        </p:spPr>
        <p:txBody>
          <a:bodyPr wrap="square" rtlCol="0">
            <a:spAutoFit/>
          </a:bodyPr>
          <a:lstStyle/>
          <a:p>
            <a:r>
              <a:rPr lang="en-US" sz="2600" b="1" dirty="0">
                <a:solidFill>
                  <a:srgbClr val="0070C0"/>
                </a:solidFill>
                <a:effectLst>
                  <a:outerShdw blurRad="38100" dist="38100" dir="2700000" algn="tl">
                    <a:srgbClr val="000000">
                      <a:alpha val="43137"/>
                    </a:srgbClr>
                  </a:outerShdw>
                </a:effectLst>
              </a:rPr>
              <a:t>Benefits of the blood of Jesus</a:t>
            </a:r>
            <a:endParaRPr lang="en-US" sz="26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202692" y="3495279"/>
            <a:ext cx="2705100"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Provided eternal redemption</a:t>
            </a:r>
          </a:p>
          <a:p>
            <a:endParaRPr lang="en-US" sz="800" dirty="0">
              <a:solidFill>
                <a:schemeClr val="accent2"/>
              </a:solidFill>
            </a:endParaRPr>
          </a:p>
          <a:p>
            <a:r>
              <a:rPr lang="en-US" sz="1600" dirty="0">
                <a:solidFill>
                  <a:schemeClr val="accent2"/>
                </a:solidFill>
              </a:rPr>
              <a:t>He did not enter by means of the blood of goats and calves; but he entered the Most Holy Place once for all by his own blood, having obtained eternal redemption.</a:t>
            </a:r>
          </a:p>
          <a:p>
            <a:r>
              <a:rPr lang="en-US" sz="1600" dirty="0">
                <a:solidFill>
                  <a:schemeClr val="accent2"/>
                </a:solidFill>
              </a:rPr>
              <a:t>(Heb. 9:12)</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Blood of Jesus</a:t>
            </a:r>
          </a:p>
        </p:txBody>
      </p:sp>
      <p:pic>
        <p:nvPicPr>
          <p:cNvPr id="10" name="Picture 9">
            <a:extLst>
              <a:ext uri="{FF2B5EF4-FFF2-40B4-BE49-F238E27FC236}">
                <a16:creationId xmlns:a16="http://schemas.microsoft.com/office/drawing/2014/main" id="{54E1C2B3-1AA3-94BE-2DE0-194D896D399F}"/>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16" name="TextBox 15">
            <a:extLst>
              <a:ext uri="{FF2B5EF4-FFF2-40B4-BE49-F238E27FC236}">
                <a16:creationId xmlns:a16="http://schemas.microsoft.com/office/drawing/2014/main" id="{BB072065-FDF0-39E6-27B1-C9307310C556}"/>
              </a:ext>
            </a:extLst>
          </p:cNvPr>
          <p:cNvSpPr txBox="1">
            <a:spLocks/>
          </p:cNvSpPr>
          <p:nvPr/>
        </p:nvSpPr>
        <p:spPr>
          <a:xfrm>
            <a:off x="2947416" y="2510394"/>
            <a:ext cx="297180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Did away with sin &amp; provided forgiveness</a:t>
            </a:r>
          </a:p>
          <a:p>
            <a:endParaRPr lang="en-US" sz="800" b="1" dirty="0">
              <a:solidFill>
                <a:schemeClr val="accent2"/>
              </a:solidFill>
            </a:endParaRPr>
          </a:p>
          <a:p>
            <a:r>
              <a:rPr lang="en-US" sz="1600" dirty="0">
                <a:solidFill>
                  <a:schemeClr val="accent2"/>
                </a:solidFill>
              </a:rPr>
              <a:t>But if we walk in the light, as he is in the light, we have fellowship with one another, and the blood of Jesus, his Son, purifies us from all sin,…If we confess our sins, he is faithful and just and will forgive us our sins and purify us from all unrighteousness.</a:t>
            </a:r>
          </a:p>
          <a:p>
            <a:r>
              <a:rPr lang="en-US" sz="1600" dirty="0">
                <a:solidFill>
                  <a:schemeClr val="accent2"/>
                </a:solidFill>
              </a:rPr>
              <a:t>(1 Jn. 1:7, 9) </a:t>
            </a:r>
          </a:p>
          <a:p>
            <a:r>
              <a:rPr lang="en-US" sz="1200" dirty="0">
                <a:solidFill>
                  <a:schemeClr val="accent2"/>
                </a:solidFill>
              </a:rPr>
              <a:t>(Eph. 1:7, Heb. 9:26-28)</a:t>
            </a:r>
          </a:p>
        </p:txBody>
      </p:sp>
      <p:sp>
        <p:nvSpPr>
          <p:cNvPr id="17" name="TextBox 16">
            <a:extLst>
              <a:ext uri="{FF2B5EF4-FFF2-40B4-BE49-F238E27FC236}">
                <a16:creationId xmlns:a16="http://schemas.microsoft.com/office/drawing/2014/main" id="{DA6C87C0-F5A7-087A-F09D-C0CBF08687A5}"/>
              </a:ext>
            </a:extLst>
          </p:cNvPr>
          <p:cNvSpPr txBox="1">
            <a:spLocks/>
          </p:cNvSpPr>
          <p:nvPr/>
        </p:nvSpPr>
        <p:spPr>
          <a:xfrm>
            <a:off x="5942076" y="3002836"/>
            <a:ext cx="2971800"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Provided an eternal inheritance</a:t>
            </a:r>
          </a:p>
          <a:p>
            <a:pPr algn="ctr"/>
            <a:endParaRPr lang="en-US" sz="800" b="1" dirty="0">
              <a:solidFill>
                <a:schemeClr val="accent2"/>
              </a:solidFill>
            </a:endParaRPr>
          </a:p>
          <a:p>
            <a:r>
              <a:rPr lang="en-US" sz="1600" dirty="0">
                <a:solidFill>
                  <a:schemeClr val="accent2"/>
                </a:solidFill>
              </a:rPr>
              <a:t>For this reason Christ is the mediator of a new covenant, that those who are called may receive the promised eternal inheritance—how that he has died as a ransom to set them free from the sins committed under the first covenant.</a:t>
            </a:r>
          </a:p>
          <a:p>
            <a:r>
              <a:rPr lang="en-US" sz="1600" dirty="0">
                <a:solidFill>
                  <a:schemeClr val="accent2"/>
                </a:solidFill>
              </a:rPr>
              <a:t>(Heb. 9:15)</a:t>
            </a:r>
          </a:p>
        </p:txBody>
      </p:sp>
      <p:pic>
        <p:nvPicPr>
          <p:cNvPr id="11266" name="Picture 2">
            <a:extLst>
              <a:ext uri="{FF2B5EF4-FFF2-40B4-BE49-F238E27FC236}">
                <a16:creationId xmlns:a16="http://schemas.microsoft.com/office/drawing/2014/main" id="{3163A30F-AE68-0B34-F8B9-B90A2128D4F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14" b="90733" l="9825" r="89956">
                        <a14:foregroundMark x1="42576" y1="42888" x2="40175" y2="50216"/>
                        <a14:foregroundMark x1="44105" y1="90733" x2="55677" y2="89871"/>
                        <a14:foregroundMark x1="55677" y1="89871" x2="56987" y2="89871"/>
                      </a14:backgroundRemoval>
                    </a14:imgEffect>
                  </a14:imgLayer>
                </a14:imgProps>
              </a:ext>
              <a:ext uri="{28A0092B-C50C-407E-A947-70E740481C1C}">
                <a14:useLocalDpi xmlns:a14="http://schemas.microsoft.com/office/drawing/2010/main" val="0"/>
              </a:ext>
            </a:extLst>
          </a:blip>
          <a:srcRect/>
          <a:stretch>
            <a:fillRect/>
          </a:stretch>
        </p:blipFill>
        <p:spPr bwMode="auto">
          <a:xfrm>
            <a:off x="7301780" y="-105702"/>
            <a:ext cx="1804120" cy="1827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1518CBB-A272-76A1-5870-8FE17D6CF3F9}"/>
              </a:ext>
            </a:extLst>
          </p:cNvPr>
          <p:cNvSpPr txBox="1"/>
          <p:nvPr/>
        </p:nvSpPr>
        <p:spPr>
          <a:xfrm>
            <a:off x="181356" y="1594488"/>
            <a:ext cx="8695944" cy="923330"/>
          </a:xfrm>
          <a:prstGeom prst="rect">
            <a:avLst/>
          </a:prstGeom>
          <a:noFill/>
        </p:spPr>
        <p:txBody>
          <a:bodyPr wrap="square" rtlCol="0">
            <a:spAutoFit/>
          </a:bodyPr>
          <a:lstStyle/>
          <a:p>
            <a:r>
              <a:rPr lang="en-US" dirty="0"/>
              <a:t>Jesus provided justification for man’s sin just as if man never sinned. He paid the sacrificial price (redemption) for sin and provided atonement (reconciliation) to God for all who believe in him. His blood satisfied the requirement of God.</a:t>
            </a:r>
          </a:p>
        </p:txBody>
      </p:sp>
    </p:spTree>
    <p:extLst>
      <p:ext uri="{BB962C8B-B14F-4D97-AF65-F5344CB8AC3E}">
        <p14:creationId xmlns:p14="http://schemas.microsoft.com/office/powerpoint/2010/main" val="2687911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045739F-7BF9-228D-D8A7-A5E8C5B85C34}"/>
              </a:ext>
            </a:extLst>
          </p:cNvPr>
          <p:cNvSpPr txBox="1">
            <a:spLocks/>
          </p:cNvSpPr>
          <p:nvPr/>
        </p:nvSpPr>
        <p:spPr>
          <a:xfrm>
            <a:off x="6193536" y="1700069"/>
            <a:ext cx="2819400" cy="27392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Purchased the church of God</a:t>
            </a:r>
          </a:p>
          <a:p>
            <a:endParaRPr lang="en-US" sz="800" dirty="0">
              <a:solidFill>
                <a:schemeClr val="accent2"/>
              </a:solidFill>
            </a:endParaRPr>
          </a:p>
          <a:p>
            <a:r>
              <a:rPr lang="en-US" sz="1600" dirty="0">
                <a:solidFill>
                  <a:schemeClr val="accent2"/>
                </a:solidFill>
              </a:rPr>
              <a:t>Keep watch over yourselves and all the flock of which the Holy Spirit has made you overseers. Be shepherds of the church of God, which he bought with his own blood</a:t>
            </a:r>
          </a:p>
          <a:p>
            <a:r>
              <a:rPr lang="en-US" sz="1600" dirty="0">
                <a:solidFill>
                  <a:schemeClr val="accent2"/>
                </a:solidFill>
              </a:rPr>
              <a:t>(Acts 20:28)</a:t>
            </a:r>
          </a:p>
          <a:p>
            <a:r>
              <a:rPr lang="en-US" sz="1200" dirty="0">
                <a:solidFill>
                  <a:schemeClr val="accent2"/>
                </a:solidFill>
              </a:rPr>
              <a:t>(Eph. 1:22)</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19199" y="1176530"/>
            <a:ext cx="7038109" cy="492443"/>
          </a:xfrm>
          <a:prstGeom prst="rect">
            <a:avLst/>
          </a:prstGeom>
          <a:noFill/>
        </p:spPr>
        <p:txBody>
          <a:bodyPr wrap="square" rtlCol="0">
            <a:spAutoFit/>
          </a:bodyPr>
          <a:lstStyle/>
          <a:p>
            <a:r>
              <a:rPr lang="en-US" sz="2600" b="1" dirty="0">
                <a:solidFill>
                  <a:srgbClr val="0070C0"/>
                </a:solidFill>
                <a:effectLst>
                  <a:outerShdw blurRad="38100" dist="38100" dir="2700000" algn="tl">
                    <a:srgbClr val="000000">
                      <a:alpha val="43137"/>
                    </a:srgbClr>
                  </a:outerShdw>
                </a:effectLst>
              </a:rPr>
              <a:t>Benefits of the blood of Jesus</a:t>
            </a:r>
            <a:endParaRPr lang="en-US" sz="26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152400" y="1717743"/>
            <a:ext cx="27051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Sanctified (set apart) the believer</a:t>
            </a:r>
          </a:p>
          <a:p>
            <a:endParaRPr lang="en-US" sz="800" dirty="0">
              <a:solidFill>
                <a:schemeClr val="accent2"/>
              </a:solidFill>
            </a:endParaRPr>
          </a:p>
          <a:p>
            <a:r>
              <a:rPr lang="en-US" sz="1600" dirty="0">
                <a:solidFill>
                  <a:schemeClr val="accent2"/>
                </a:solidFill>
              </a:rPr>
              <a:t>And by that will, we have been made holy through the sacrifice of the body of Jesus Christ once for all. </a:t>
            </a:r>
          </a:p>
          <a:p>
            <a:r>
              <a:rPr lang="en-US" sz="1600" dirty="0">
                <a:solidFill>
                  <a:schemeClr val="accent2"/>
                </a:solidFill>
              </a:rPr>
              <a:t>(Heb. 10:10)</a:t>
            </a:r>
          </a:p>
          <a:p>
            <a:r>
              <a:rPr lang="en-US" sz="1200" dirty="0">
                <a:solidFill>
                  <a:schemeClr val="accent2"/>
                </a:solidFill>
              </a:rPr>
              <a:t>(Heb. 13:12)</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Blood of Jesus</a:t>
            </a:r>
          </a:p>
        </p:txBody>
      </p:sp>
      <p:pic>
        <p:nvPicPr>
          <p:cNvPr id="10" name="Picture 9">
            <a:extLst>
              <a:ext uri="{FF2B5EF4-FFF2-40B4-BE49-F238E27FC236}">
                <a16:creationId xmlns:a16="http://schemas.microsoft.com/office/drawing/2014/main" id="{54E1C2B3-1AA3-94BE-2DE0-194D896D399F}"/>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16" name="TextBox 15">
            <a:extLst>
              <a:ext uri="{FF2B5EF4-FFF2-40B4-BE49-F238E27FC236}">
                <a16:creationId xmlns:a16="http://schemas.microsoft.com/office/drawing/2014/main" id="{BB072065-FDF0-39E6-27B1-C9307310C556}"/>
              </a:ext>
            </a:extLst>
          </p:cNvPr>
          <p:cNvSpPr txBox="1">
            <a:spLocks/>
          </p:cNvSpPr>
          <p:nvPr/>
        </p:nvSpPr>
        <p:spPr>
          <a:xfrm>
            <a:off x="3249168" y="1717743"/>
            <a:ext cx="2819400"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Gave entrance to God’s presence (Most Holy Place)</a:t>
            </a:r>
          </a:p>
          <a:p>
            <a:endParaRPr lang="en-US" sz="800" b="1" dirty="0">
              <a:solidFill>
                <a:schemeClr val="accent2"/>
              </a:solidFill>
            </a:endParaRPr>
          </a:p>
          <a:p>
            <a:r>
              <a:rPr lang="en-US" sz="1600" dirty="0">
                <a:solidFill>
                  <a:schemeClr val="accent2"/>
                </a:solidFill>
              </a:rPr>
              <a:t>Therefore, brothers, since we have confidence to enter the Most Holy Place, by the blood of Jesus, by a new and living way opened for us through the curtain, that is, his body.</a:t>
            </a:r>
          </a:p>
          <a:p>
            <a:r>
              <a:rPr lang="en-US" sz="1600" dirty="0">
                <a:solidFill>
                  <a:schemeClr val="accent2"/>
                </a:solidFill>
              </a:rPr>
              <a:t>(Heb. 10:19-20) </a:t>
            </a:r>
          </a:p>
          <a:p>
            <a:r>
              <a:rPr lang="en-US" sz="1200" dirty="0">
                <a:solidFill>
                  <a:schemeClr val="accent2"/>
                </a:solidFill>
              </a:rPr>
              <a:t>(Jn. 1:12, Eph. 2:11-16, Heb. 2:11-12)</a:t>
            </a:r>
          </a:p>
        </p:txBody>
      </p:sp>
      <p:sp>
        <p:nvSpPr>
          <p:cNvPr id="17" name="TextBox 16">
            <a:extLst>
              <a:ext uri="{FF2B5EF4-FFF2-40B4-BE49-F238E27FC236}">
                <a16:creationId xmlns:a16="http://schemas.microsoft.com/office/drawing/2014/main" id="{DA6C87C0-F5A7-087A-F09D-C0CBF08687A5}"/>
              </a:ext>
            </a:extLst>
          </p:cNvPr>
          <p:cNvSpPr txBox="1">
            <a:spLocks/>
          </p:cNvSpPr>
          <p:nvPr/>
        </p:nvSpPr>
        <p:spPr>
          <a:xfrm>
            <a:off x="152400" y="4086299"/>
            <a:ext cx="29718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accent2"/>
                </a:solidFill>
              </a:rPr>
              <a:t>Justified the believer</a:t>
            </a:r>
          </a:p>
          <a:p>
            <a:pPr algn="ctr"/>
            <a:endParaRPr lang="en-US" sz="800" b="1" dirty="0">
              <a:solidFill>
                <a:schemeClr val="accent2"/>
              </a:solidFill>
            </a:endParaRPr>
          </a:p>
          <a:p>
            <a:r>
              <a:rPr lang="en-US" sz="1600" dirty="0">
                <a:solidFill>
                  <a:schemeClr val="accent2"/>
                </a:solidFill>
              </a:rPr>
              <a:t>God made him who had no sin to be sin for us, so that in him we might become the righteousness of God. </a:t>
            </a:r>
          </a:p>
          <a:p>
            <a:r>
              <a:rPr lang="en-US" sz="1600" dirty="0">
                <a:solidFill>
                  <a:schemeClr val="accent2"/>
                </a:solidFill>
              </a:rPr>
              <a:t>(2 Cor. 5:21)</a:t>
            </a:r>
          </a:p>
          <a:p>
            <a:r>
              <a:rPr lang="en-US" sz="1200" dirty="0">
                <a:solidFill>
                  <a:schemeClr val="accent2"/>
                </a:solidFill>
              </a:rPr>
              <a:t>(Rom. 5:8-9, Heb. 9:14, 10:21-22)</a:t>
            </a:r>
          </a:p>
        </p:txBody>
      </p:sp>
      <p:pic>
        <p:nvPicPr>
          <p:cNvPr id="12290" name="Picture 2">
            <a:extLst>
              <a:ext uri="{FF2B5EF4-FFF2-40B4-BE49-F238E27FC236}">
                <a16:creationId xmlns:a16="http://schemas.microsoft.com/office/drawing/2014/main" id="{33072722-B893-E242-BE2F-CBD130FF18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545936"/>
            <a:ext cx="2180586" cy="1452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794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Blood of Jesus</a:t>
            </a:r>
          </a:p>
        </p:txBody>
      </p:sp>
      <p:pic>
        <p:nvPicPr>
          <p:cNvPr id="11" name="Picture 10">
            <a:extLst>
              <a:ext uri="{FF2B5EF4-FFF2-40B4-BE49-F238E27FC236}">
                <a16:creationId xmlns:a16="http://schemas.microsoft.com/office/drawing/2014/main" id="{56F5FA1B-3762-DCCA-8802-F1E41ABD0F90}"/>
              </a:ext>
            </a:extLst>
          </p:cNvPr>
          <p:cNvPicPr>
            <a:picLocks noChangeAspect="1"/>
          </p:cNvPicPr>
          <p:nvPr/>
        </p:nvPicPr>
        <p:blipFill rotWithShape="1">
          <a:blip r:embed="rId3"/>
          <a:srcRect t="-2014"/>
          <a:stretch/>
        </p:blipFill>
        <p:spPr>
          <a:xfrm>
            <a:off x="0" y="6056387"/>
            <a:ext cx="9144000" cy="990601"/>
          </a:xfrm>
          <a:prstGeom prst="rect">
            <a:avLst/>
          </a:prstGeom>
        </p:spPr>
      </p:pic>
      <p:graphicFrame>
        <p:nvGraphicFramePr>
          <p:cNvPr id="2" name="Table 2">
            <a:extLst>
              <a:ext uri="{FF2B5EF4-FFF2-40B4-BE49-F238E27FC236}">
                <a16:creationId xmlns:a16="http://schemas.microsoft.com/office/drawing/2014/main" id="{4AEAF80E-E107-F58C-F62C-C2AE1142AE5C}"/>
              </a:ext>
            </a:extLst>
          </p:cNvPr>
          <p:cNvGraphicFramePr>
            <a:graphicFrameLocks noGrp="1"/>
          </p:cNvGraphicFramePr>
          <p:nvPr>
            <p:extLst>
              <p:ext uri="{D42A27DB-BD31-4B8C-83A1-F6EECF244321}">
                <p14:modId xmlns:p14="http://schemas.microsoft.com/office/powerpoint/2010/main" val="3836000481"/>
              </p:ext>
            </p:extLst>
          </p:nvPr>
        </p:nvGraphicFramePr>
        <p:xfrm>
          <a:off x="149351" y="2759188"/>
          <a:ext cx="8743951" cy="2987040"/>
        </p:xfrm>
        <a:graphic>
          <a:graphicData uri="http://schemas.openxmlformats.org/drawingml/2006/table">
            <a:tbl>
              <a:tblPr firstRow="1" bandRow="1">
                <a:tableStyleId>{5C22544A-7EE6-4342-B048-85BDC9FD1C3A}</a:tableStyleId>
              </a:tblPr>
              <a:tblGrid>
                <a:gridCol w="1848941">
                  <a:extLst>
                    <a:ext uri="{9D8B030D-6E8A-4147-A177-3AD203B41FA5}">
                      <a16:colId xmlns:a16="http://schemas.microsoft.com/office/drawing/2014/main" val="2643551257"/>
                    </a:ext>
                  </a:extLst>
                </a:gridCol>
                <a:gridCol w="2542294">
                  <a:extLst>
                    <a:ext uri="{9D8B030D-6E8A-4147-A177-3AD203B41FA5}">
                      <a16:colId xmlns:a16="http://schemas.microsoft.com/office/drawing/2014/main" val="254945273"/>
                    </a:ext>
                  </a:extLst>
                </a:gridCol>
                <a:gridCol w="1617823">
                  <a:extLst>
                    <a:ext uri="{9D8B030D-6E8A-4147-A177-3AD203B41FA5}">
                      <a16:colId xmlns:a16="http://schemas.microsoft.com/office/drawing/2014/main" val="176269415"/>
                    </a:ext>
                  </a:extLst>
                </a:gridCol>
                <a:gridCol w="2734893">
                  <a:extLst>
                    <a:ext uri="{9D8B030D-6E8A-4147-A177-3AD203B41FA5}">
                      <a16:colId xmlns:a16="http://schemas.microsoft.com/office/drawing/2014/main" val="721627541"/>
                    </a:ext>
                  </a:extLst>
                </a:gridCol>
              </a:tblGrid>
              <a:tr h="344265">
                <a:tc gridSpan="4">
                  <a:txBody>
                    <a:bodyPr/>
                    <a:lstStyle/>
                    <a:p>
                      <a:pPr algn="ctr"/>
                      <a:r>
                        <a:rPr lang="en-US" dirty="0"/>
                        <a:t>Through Jesus’ death, we have freedom from:</a:t>
                      </a:r>
                    </a:p>
                  </a:txBody>
                  <a:tcPr>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7527545"/>
                  </a:ext>
                </a:extLst>
              </a:tr>
              <a:tr h="792480">
                <a:tc rowSpan="2">
                  <a:txBody>
                    <a:bodyPr/>
                    <a:lstStyle/>
                    <a:p>
                      <a:r>
                        <a:rPr lang="en-US" sz="1600" b="0" dirty="0"/>
                        <a:t>Satan</a:t>
                      </a:r>
                    </a:p>
                  </a:txBody>
                  <a:tcPr>
                    <a:solidFill>
                      <a:schemeClr val="accent2">
                        <a:lumMod val="40000"/>
                        <a:lumOff val="60000"/>
                      </a:schemeClr>
                    </a:solidFill>
                  </a:tcPr>
                </a:tc>
                <a:tc>
                  <a:txBody>
                    <a:bodyPr/>
                    <a:lstStyle/>
                    <a:p>
                      <a:r>
                        <a:rPr lang="en-US" sz="1200" b="0" i="1" dirty="0"/>
                        <a:t>And having disarmed the powers and authorities, he made a public spectacle of them. Triumphing over them by the Cross.</a:t>
                      </a:r>
                    </a:p>
                    <a:p>
                      <a:r>
                        <a:rPr lang="en-US" sz="1000" b="0" i="1" dirty="0"/>
                        <a:t>(Col. 2:15)</a:t>
                      </a:r>
                    </a:p>
                  </a:txBody>
                  <a:tcPr>
                    <a:solidFill>
                      <a:schemeClr val="accent2">
                        <a:lumMod val="40000"/>
                        <a:lumOff val="60000"/>
                      </a:schemeClr>
                    </a:solidFill>
                  </a:tcPr>
                </a:tc>
                <a:tc rowSpan="2">
                  <a:txBody>
                    <a:bodyPr/>
                    <a:lstStyle/>
                    <a:p>
                      <a:r>
                        <a:rPr lang="en-US" sz="1600" b="0" dirty="0"/>
                        <a:t>The curse</a:t>
                      </a:r>
                    </a:p>
                    <a:p>
                      <a:r>
                        <a:rPr lang="en-US" sz="1600" b="0" dirty="0"/>
                        <a:t>(the Law)</a:t>
                      </a:r>
                      <a:endParaRPr lang="en-US" sz="1400" b="0" dirty="0"/>
                    </a:p>
                  </a:txBody>
                  <a:tcPr>
                    <a:solidFill>
                      <a:schemeClr val="accent2">
                        <a:lumMod val="40000"/>
                        <a:lumOff val="60000"/>
                      </a:schemeClr>
                    </a:solidFill>
                  </a:tcPr>
                </a:tc>
                <a:tc>
                  <a:txBody>
                    <a:bodyPr/>
                    <a:lstStyle/>
                    <a:p>
                      <a:r>
                        <a:rPr lang="en-US" sz="1200" b="0" i="1" dirty="0"/>
                        <a:t>Christ redeemed us from the curse of the law by becoming a curse for us, for it is written, “Cursed is everyone who is hung on a tree.”</a:t>
                      </a:r>
                    </a:p>
                    <a:p>
                      <a:r>
                        <a:rPr lang="en-US" sz="1000" b="0" i="1" dirty="0"/>
                        <a:t>(Gal. 3:13)</a:t>
                      </a:r>
                    </a:p>
                  </a:txBody>
                  <a:tcPr>
                    <a:solidFill>
                      <a:schemeClr val="accent2">
                        <a:lumMod val="40000"/>
                        <a:lumOff val="60000"/>
                      </a:schemeClr>
                    </a:solidFill>
                  </a:tcPr>
                </a:tc>
                <a:extLst>
                  <a:ext uri="{0D108BD9-81ED-4DB2-BD59-A6C34878D82A}">
                    <a16:rowId xmlns:a16="http://schemas.microsoft.com/office/drawing/2014/main" val="4113187424"/>
                  </a:ext>
                </a:extLst>
              </a:tr>
              <a:tr h="229510">
                <a:tc vMerge="1">
                  <a:txBody>
                    <a:bodyPr/>
                    <a:lstStyle/>
                    <a:p>
                      <a:endParaRPr lang="en-US"/>
                    </a:p>
                  </a:txBody>
                  <a:tcPr/>
                </a:tc>
                <a:tc>
                  <a:txBody>
                    <a:bodyPr/>
                    <a:lstStyle/>
                    <a:p>
                      <a:r>
                        <a:rPr lang="en-US" sz="1000" b="0" dirty="0"/>
                        <a:t>Col. 1:13</a:t>
                      </a:r>
                    </a:p>
                  </a:txBody>
                  <a:tcPr>
                    <a:solidFill>
                      <a:schemeClr val="accent2">
                        <a:lumMod val="40000"/>
                        <a:lumOff val="60000"/>
                      </a:schemeClr>
                    </a:solidFill>
                  </a:tcPr>
                </a:tc>
                <a:tc vMerge="1">
                  <a:txBody>
                    <a:bodyPr/>
                    <a:lstStyle/>
                    <a:p>
                      <a:endParaRPr lang="en-US" dirty="0"/>
                    </a:p>
                  </a:txBody>
                  <a:tcPr/>
                </a:tc>
                <a:tc>
                  <a:txBody>
                    <a:bodyPr/>
                    <a:lstStyle/>
                    <a:p>
                      <a:r>
                        <a:rPr lang="en-US" sz="1000" b="0" dirty="0"/>
                        <a:t>Deut. 28:15-68</a:t>
                      </a:r>
                    </a:p>
                  </a:txBody>
                  <a:tcPr>
                    <a:solidFill>
                      <a:schemeClr val="accent2">
                        <a:lumMod val="40000"/>
                        <a:lumOff val="60000"/>
                      </a:schemeClr>
                    </a:solidFill>
                  </a:tcPr>
                </a:tc>
                <a:extLst>
                  <a:ext uri="{0D108BD9-81ED-4DB2-BD59-A6C34878D82A}">
                    <a16:rowId xmlns:a16="http://schemas.microsoft.com/office/drawing/2014/main" val="709996420"/>
                  </a:ext>
                </a:extLst>
              </a:tr>
              <a:tr h="860663">
                <a:tc rowSpan="2">
                  <a:txBody>
                    <a:bodyPr/>
                    <a:lstStyle/>
                    <a:p>
                      <a:r>
                        <a:rPr lang="en-US" sz="1600" b="0" dirty="0"/>
                        <a:t>Sickness</a:t>
                      </a:r>
                      <a:endParaRPr lang="en-US" sz="1400" b="0" dirty="0"/>
                    </a:p>
                  </a:txBody>
                  <a:tcPr>
                    <a:solidFill>
                      <a:schemeClr val="accent2">
                        <a:lumMod val="20000"/>
                        <a:lumOff val="80000"/>
                      </a:schemeClr>
                    </a:solidFill>
                  </a:tcPr>
                </a:tc>
                <a:tc>
                  <a:txBody>
                    <a:bodyPr/>
                    <a:lstStyle/>
                    <a:p>
                      <a:r>
                        <a:rPr lang="en-US" sz="1200" b="0" i="1" dirty="0"/>
                        <a:t>He himself bore our sins in his body on the tree, so that we might die to sins and live for righteousness; by his wounds you have been healed. </a:t>
                      </a:r>
                      <a:r>
                        <a:rPr lang="en-US" sz="1000" b="0" i="1" dirty="0"/>
                        <a:t>(1 Pet. 2:24)</a:t>
                      </a:r>
                    </a:p>
                  </a:txBody>
                  <a:tcPr>
                    <a:solidFill>
                      <a:schemeClr val="accent2">
                        <a:lumMod val="20000"/>
                        <a:lumOff val="80000"/>
                      </a:schemeClr>
                    </a:solidFill>
                  </a:tcPr>
                </a:tc>
                <a:tc rowSpan="2">
                  <a:txBody>
                    <a:bodyPr/>
                    <a:lstStyle/>
                    <a:p>
                      <a:r>
                        <a:rPr lang="en-US" sz="1600" b="0" dirty="0"/>
                        <a:t>Everlasting death</a:t>
                      </a:r>
                    </a:p>
                  </a:txBody>
                  <a:tcPr>
                    <a:solidFill>
                      <a:schemeClr val="accent2">
                        <a:lumMod val="20000"/>
                        <a:lumOff val="80000"/>
                      </a:schemeClr>
                    </a:solidFill>
                  </a:tcPr>
                </a:tc>
                <a:tc>
                  <a:txBody>
                    <a:bodyPr/>
                    <a:lstStyle/>
                    <a:p>
                      <a:r>
                        <a:rPr lang="en-US" sz="1200" b="0" i="1" dirty="0"/>
                        <a:t>But it has now been revealed </a:t>
                      </a:r>
                      <a:r>
                        <a:rPr lang="en-US" sz="1200" b="0" i="1" dirty="0" err="1"/>
                        <a:t>trhoguh</a:t>
                      </a:r>
                      <a:r>
                        <a:rPr lang="en-US" sz="1200" b="0" i="1" dirty="0"/>
                        <a:t> the appearing of our Savior, Christ Jesus, who has destroyed death and has brought life and immortality to light through the gospel. </a:t>
                      </a:r>
                    </a:p>
                    <a:p>
                      <a:r>
                        <a:rPr lang="en-US" sz="1000" b="0" i="1" dirty="0"/>
                        <a:t>(2 Tim. 1:10)</a:t>
                      </a:r>
                    </a:p>
                  </a:txBody>
                  <a:tcPr>
                    <a:solidFill>
                      <a:schemeClr val="accent2">
                        <a:lumMod val="20000"/>
                        <a:lumOff val="80000"/>
                      </a:schemeClr>
                    </a:solidFill>
                  </a:tcPr>
                </a:tc>
                <a:extLst>
                  <a:ext uri="{0D108BD9-81ED-4DB2-BD59-A6C34878D82A}">
                    <a16:rowId xmlns:a16="http://schemas.microsoft.com/office/drawing/2014/main" val="1884515119"/>
                  </a:ext>
                </a:extLst>
              </a:tr>
              <a:tr h="229510">
                <a:tc vMerge="1">
                  <a:txBody>
                    <a:bodyPr/>
                    <a:lstStyle/>
                    <a:p>
                      <a:endParaRPr lang="en-US"/>
                    </a:p>
                  </a:txBody>
                  <a:tcPr/>
                </a:tc>
                <a:tc>
                  <a:txBody>
                    <a:bodyPr/>
                    <a:lstStyle/>
                    <a:p>
                      <a:r>
                        <a:rPr lang="en-US" sz="1000" b="0" dirty="0"/>
                        <a:t>Matt. 8:17</a:t>
                      </a:r>
                    </a:p>
                  </a:txBody>
                  <a:tcPr>
                    <a:solidFill>
                      <a:schemeClr val="accent2">
                        <a:lumMod val="20000"/>
                        <a:lumOff val="80000"/>
                      </a:schemeClr>
                    </a:solidFill>
                  </a:tcPr>
                </a:tc>
                <a:tc vMerge="1">
                  <a:txBody>
                    <a:bodyPr/>
                    <a:lstStyle/>
                    <a:p>
                      <a:endParaRPr lang="en-US"/>
                    </a:p>
                  </a:txBody>
                  <a:tcPr/>
                </a:tc>
                <a:tc>
                  <a:txBody>
                    <a:bodyPr/>
                    <a:lstStyle/>
                    <a:p>
                      <a:r>
                        <a:rPr lang="en-US" sz="1000" b="0" dirty="0"/>
                        <a:t>Jn. 5:24, Rom 6:23</a:t>
                      </a:r>
                    </a:p>
                  </a:txBody>
                  <a:tcPr>
                    <a:solidFill>
                      <a:schemeClr val="accent2">
                        <a:lumMod val="20000"/>
                        <a:lumOff val="80000"/>
                      </a:schemeClr>
                    </a:solidFill>
                  </a:tcPr>
                </a:tc>
                <a:extLst>
                  <a:ext uri="{0D108BD9-81ED-4DB2-BD59-A6C34878D82A}">
                    <a16:rowId xmlns:a16="http://schemas.microsoft.com/office/drawing/2014/main" val="1708304078"/>
                  </a:ext>
                </a:extLst>
              </a:tr>
            </a:tbl>
          </a:graphicData>
        </a:graphic>
      </p:graphicFrame>
      <p:sp>
        <p:nvSpPr>
          <p:cNvPr id="7" name="TextBox 6">
            <a:extLst>
              <a:ext uri="{FF2B5EF4-FFF2-40B4-BE49-F238E27FC236}">
                <a16:creationId xmlns:a16="http://schemas.microsoft.com/office/drawing/2014/main" id="{DB9BCDD8-0727-D6F8-645A-0A81E3192D36}"/>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Freedom through the blood of Jesus</a:t>
            </a:r>
          </a:p>
        </p:txBody>
      </p:sp>
      <p:pic>
        <p:nvPicPr>
          <p:cNvPr id="1026" name="Picture 2">
            <a:extLst>
              <a:ext uri="{FF2B5EF4-FFF2-40B4-BE49-F238E27FC236}">
                <a16:creationId xmlns:a16="http://schemas.microsoft.com/office/drawing/2014/main" id="{AA2B47A2-AC57-50A4-268C-4302100B57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0350" y="317618"/>
            <a:ext cx="2266950" cy="72349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8A48558-2792-B197-7D5F-F20262EEDAEC}"/>
              </a:ext>
            </a:extLst>
          </p:cNvPr>
          <p:cNvSpPr txBox="1">
            <a:spLocks/>
          </p:cNvSpPr>
          <p:nvPr/>
        </p:nvSpPr>
        <p:spPr>
          <a:xfrm>
            <a:off x="152400" y="1717743"/>
            <a:ext cx="874395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solidFill>
                  <a:schemeClr val="accent2"/>
                </a:solidFill>
              </a:rPr>
              <a:t>Jesus’ death on the cross won a great victory—atonement for mankind! </a:t>
            </a:r>
            <a:r>
              <a:rPr lang="en-US" dirty="0">
                <a:solidFill>
                  <a:schemeClr val="accent2"/>
                </a:solidFill>
              </a:rPr>
              <a:t>This means that misery and suffering as a result of sin were cancelled. The blood of Jesus gained new freedoms for man as shown below.</a:t>
            </a:r>
          </a:p>
        </p:txBody>
      </p:sp>
    </p:spTree>
    <p:extLst>
      <p:ext uri="{BB962C8B-B14F-4D97-AF65-F5344CB8AC3E}">
        <p14:creationId xmlns:p14="http://schemas.microsoft.com/office/powerpoint/2010/main" val="165884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759925"/>
            <a:ext cx="8458200" cy="418576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chemeClr val="accent3">
                    <a:lumMod val="50000"/>
                  </a:schemeClr>
                </a:solidFill>
              </a:rPr>
              <a:t>Jesus was crucified, put to death by being nailed to a wooden cross. The wicked men who did this thought they were executing a man who was disturbing their lives. Little did they know God had planned this all along.</a:t>
            </a:r>
          </a:p>
          <a:p>
            <a:endParaRPr lang="en-US" sz="2000" dirty="0">
              <a:solidFill>
                <a:schemeClr val="accent3">
                  <a:lumMod val="50000"/>
                </a:schemeClr>
              </a:solidFill>
            </a:endParaRPr>
          </a:p>
          <a:p>
            <a:r>
              <a:rPr lang="en-US" sz="2000" dirty="0">
                <a:solidFill>
                  <a:schemeClr val="accent3">
                    <a:lumMod val="50000"/>
                  </a:schemeClr>
                </a:solidFill>
              </a:rPr>
              <a:t>The cross is where God’s love and His judgement meet. Judgement demanded death; His love met His own demands. </a:t>
            </a:r>
          </a:p>
          <a:p>
            <a:endParaRPr lang="en-US" sz="2000" dirty="0">
              <a:solidFill>
                <a:schemeClr val="accent3">
                  <a:lumMod val="50000"/>
                </a:schemeClr>
              </a:solidFill>
            </a:endParaRPr>
          </a:p>
          <a:p>
            <a:r>
              <a:rPr lang="en-US" i="1" dirty="0">
                <a:solidFill>
                  <a:schemeClr val="accent3">
                    <a:lumMod val="50000"/>
                  </a:schemeClr>
                </a:solidFill>
              </a:rPr>
              <a:t>But God demonstrates his own love for us in this; While we were still sinners, Christ died for us. Since we have now been justified by his blood, how much more shall we be saved from God’s wrath through him! For if, when we were God’s enemies, we were reconciled to him through the death of his Son, how much more, having been reconciled, shall we be saved through his life! Now only this, but we also rejoice in God through our Lord Jesus Christ, through whom we have now received reconciliation. (Rom. 5:8-11)</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Blood of Jesus</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The Cross—God’s plan</a:t>
            </a:r>
          </a:p>
        </p:txBody>
      </p:sp>
      <p:pic>
        <p:nvPicPr>
          <p:cNvPr id="13314" name="Picture 2">
            <a:extLst>
              <a:ext uri="{FF2B5EF4-FFF2-40B4-BE49-F238E27FC236}">
                <a16:creationId xmlns:a16="http://schemas.microsoft.com/office/drawing/2014/main" id="{919512D4-C5B5-2149-B22F-DEEB7663D6C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09" b="99138" l="1875" r="97813">
                        <a14:foregroundMark x1="1563" y1="9914" x2="34375" y2="9914"/>
                        <a14:foregroundMark x1="34375" y1="9914" x2="72813" y2="9914"/>
                        <a14:foregroundMark x1="72813" y1="9914" x2="91563" y2="9914"/>
                        <a14:foregroundMark x1="91563" y1="9914" x2="97813" y2="9698"/>
                        <a14:foregroundMark x1="42500" y1="1509" x2="52500" y2="7543"/>
                        <a14:foregroundMark x1="5000" y1="9483" x2="8750" y2="13362"/>
                        <a14:foregroundMark x1="35000" y1="8621" x2="7500" y2="9267"/>
                        <a14:foregroundMark x1="8750" y1="9052" x2="1875" y2="9267"/>
                        <a14:foregroundMark x1="18125" y1="13578" x2="25168" y2="13421"/>
                        <a14:foregroundMark x1="50000" y1="83405" x2="49688" y2="95690"/>
                        <a14:foregroundMark x1="49688" y1="95690" x2="57500" y2="83405"/>
                        <a14:foregroundMark x1="57500" y1="83405" x2="57500" y2="82543"/>
                        <a14:foregroundMark x1="38750" y1="95259" x2="36563" y2="95259"/>
                        <a14:foregroundMark x1="48750" y1="98922" x2="66563" y2="99138"/>
                        <a14:backgroundMark x1="32813" y1="16379" x2="32813" y2="16379"/>
                        <a14:backgroundMark x1="34063" y1="15948" x2="27500" y2="15948"/>
                        <a14:backgroundMark x1="36250" y1="15517" x2="35000" y2="15948"/>
                        <a14:backgroundMark x1="24063" y1="15302" x2="36875" y2="15948"/>
                        <a14:backgroundMark x1="56563" y1="15517" x2="64688" y2="15733"/>
                        <a14:backgroundMark x1="67813" y1="15302" x2="69063" y2="15302"/>
                        <a14:backgroundMark x1="70938" y1="14655" x2="70938" y2="14655"/>
                        <a14:backgroundMark x1="21563" y1="15086" x2="21563" y2="15086"/>
                        <a14:backgroundMark x1="20938" y1="14440" x2="20938" y2="14440"/>
                      </a14:backgroundRemoval>
                    </a14:imgEffect>
                  </a14:imgLayer>
                </a14:imgProps>
              </a:ext>
              <a:ext uri="{28A0092B-C50C-407E-A947-70E740481C1C}">
                <a14:useLocalDpi xmlns:a14="http://schemas.microsoft.com/office/drawing/2010/main" val="0"/>
              </a:ext>
            </a:extLst>
          </a:blip>
          <a:srcRect/>
          <a:stretch>
            <a:fillRect/>
          </a:stretch>
        </p:blipFill>
        <p:spPr bwMode="auto">
          <a:xfrm>
            <a:off x="7590237" y="316042"/>
            <a:ext cx="1430192" cy="2073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181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Blood of Jesus</a:t>
            </a:r>
            <a:endParaRPr lang="en-US" sz="4800" dirty="0">
              <a:latin typeface="Impact" pitchFamily="34" charset="0"/>
            </a:endParaRP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24940" y="1449099"/>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OBJECTIVES OF THE LESSON</a:t>
            </a:r>
          </a:p>
        </p:txBody>
      </p:sp>
      <p:sp>
        <p:nvSpPr>
          <p:cNvPr id="14" name="TextBox 13"/>
          <p:cNvSpPr txBox="1">
            <a:spLocks noGrp="1" noRot="1" noMove="1" noResize="1" noEditPoints="1" noAdjustHandles="1" noChangeArrowheads="1" noChangeShapeType="1"/>
          </p:cNvSpPr>
          <p:nvPr/>
        </p:nvSpPr>
        <p:spPr>
          <a:xfrm>
            <a:off x="266700" y="2065780"/>
            <a:ext cx="8610600" cy="38164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 </a:t>
            </a:r>
          </a:p>
          <a:p>
            <a:pPr marL="514350" indent="-514350">
              <a:buAutoNum type="arabicPeriod"/>
            </a:pPr>
            <a:r>
              <a:rPr lang="en-US" sz="2800" dirty="0"/>
              <a:t>To understand the meaning of sacrifice and shed blood</a:t>
            </a:r>
          </a:p>
          <a:p>
            <a:pPr marL="514350" indent="-514350">
              <a:buFontTx/>
              <a:buAutoNum type="arabicPeriod"/>
            </a:pPr>
            <a:r>
              <a:rPr lang="en-US" sz="2800" dirty="0"/>
              <a:t>To understand what the shed blood of Jesus does for man</a:t>
            </a:r>
          </a:p>
          <a:p>
            <a:pPr marL="514350" indent="-514350">
              <a:buAutoNum type="arabicPeriod"/>
            </a:pPr>
            <a:r>
              <a:rPr lang="en-US" sz="2800" dirty="0"/>
              <a:t>To understand the purpose of the cross</a:t>
            </a:r>
          </a:p>
          <a:p>
            <a:pPr marL="514350" indent="-514350">
              <a:buAutoNum type="arabicPeriod"/>
            </a:pPr>
            <a:r>
              <a:rPr lang="en-US" sz="2800" dirty="0"/>
              <a:t>Appropriate benefits you received through the blood of Jesus</a:t>
            </a:r>
          </a:p>
          <a:p>
            <a:pPr algn="ctr"/>
            <a:r>
              <a:rPr lang="en-US" sz="2800" b="1" dirty="0"/>
              <a:t>DISCUSSION QUESTIONS AT END</a:t>
            </a:r>
            <a:endParaRPr lang="en-US" b="1" dirty="0"/>
          </a:p>
        </p:txBody>
      </p:sp>
      <p:pic>
        <p:nvPicPr>
          <p:cNvPr id="8" name="Picture 7">
            <a:extLst>
              <a:ext uri="{FF2B5EF4-FFF2-40B4-BE49-F238E27FC236}">
                <a16:creationId xmlns:a16="http://schemas.microsoft.com/office/drawing/2014/main" id="{E7AE74BB-A035-3FBC-DC9E-F8BEB73E971C}"/>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2501650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608772"/>
            <a:ext cx="8458200" cy="283154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accent3">
                    <a:lumMod val="50000"/>
                  </a:schemeClr>
                </a:solidFill>
              </a:rPr>
              <a:t>So, truly the work of redemption, justification, and atonement is done completely by God through the blood of Jesus. Our part is to accept these gifts through faith and follow Jesus. </a:t>
            </a:r>
          </a:p>
          <a:p>
            <a:endParaRPr lang="en-US" sz="1100" dirty="0">
              <a:solidFill>
                <a:schemeClr val="accent3">
                  <a:lumMod val="50000"/>
                </a:schemeClr>
              </a:solidFill>
            </a:endParaRPr>
          </a:p>
          <a:p>
            <a:r>
              <a:rPr lang="en-US" dirty="0">
                <a:solidFill>
                  <a:schemeClr val="accent3">
                    <a:lumMod val="50000"/>
                  </a:schemeClr>
                </a:solidFill>
              </a:rPr>
              <a:t>Jesus referred to His death many times during His life and commanded the believer to take us his cross and follow Him. This means, in part, to be careful how you live in light of the great price Jesus paid for your salvation.</a:t>
            </a:r>
          </a:p>
          <a:p>
            <a:endParaRPr lang="en-US" sz="1100" dirty="0">
              <a:solidFill>
                <a:schemeClr val="accent3">
                  <a:lumMod val="50000"/>
                </a:schemeClr>
              </a:solidFill>
            </a:endParaRPr>
          </a:p>
          <a:p>
            <a:r>
              <a:rPr lang="en-US" sz="1600" i="1" dirty="0">
                <a:solidFill>
                  <a:schemeClr val="accent3">
                    <a:lumMod val="50000"/>
                  </a:schemeClr>
                </a:solidFill>
              </a:rPr>
              <a:t>Then Jesus said to his disciples, “If anyone would come after me, he must deny himself and take up his cross and follow me. For whoever wants to save his life will lose it, but whoever loses his life for me will find it.” (Matt. 16:24-25)</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Blood of Jesus</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Mankind’s response to Jesus’ death</a:t>
            </a:r>
          </a:p>
        </p:txBody>
      </p:sp>
      <p:pic>
        <p:nvPicPr>
          <p:cNvPr id="15362" name="Picture 2">
            <a:extLst>
              <a:ext uri="{FF2B5EF4-FFF2-40B4-BE49-F238E27FC236}">
                <a16:creationId xmlns:a16="http://schemas.microsoft.com/office/drawing/2014/main" id="{490F7480-7AFF-AE0F-8689-D46BC6C959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5270" y="4478263"/>
            <a:ext cx="3276600" cy="1541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318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Grp="1" noUngrp="1" noRot="1" noMove="1" noResize="1"/>
          </p:cNvGrpSpPr>
          <p:nvPr/>
        </p:nvGrpSpPr>
        <p:grpSpPr>
          <a:xfrm>
            <a:off x="-67962" y="228600"/>
            <a:ext cx="9144000" cy="4943058"/>
            <a:chOff x="0" y="0"/>
            <a:chExt cx="9144000" cy="4943058"/>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26629"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5" name="Rectangle 11"/>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p:cNvSpPr txBox="1">
              <a:spLocks noGrp="1" noRot="1" noMove="1" noResize="1" noEditPoints="1" noAdjustHandles="1" noChangeArrowheads="1" noChangeShapeType="1"/>
            </p:cNvSpPr>
            <p:nvPr/>
          </p:nvSpPr>
          <p:spPr>
            <a:xfrm>
              <a:off x="685800" y="2819400"/>
              <a:ext cx="4792362" cy="2123658"/>
            </a:xfrm>
            <a:prstGeom prst="rect">
              <a:avLst/>
            </a:prstGeom>
            <a:noFill/>
            <a:effectLst>
              <a:glow rad="228600">
                <a:schemeClr val="accent6">
                  <a:satMod val="175000"/>
                  <a:alpha val="40000"/>
                </a:schemeClr>
              </a:glow>
            </a:effectLst>
          </p:spPr>
          <p:txBody>
            <a:bodyPr wrap="square" rtlCol="0">
              <a:spAutoFit/>
            </a:bodyPr>
            <a:lstStyle/>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DISCUSSION</a:t>
              </a:r>
            </a:p>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QUESTIONS</a:t>
              </a:r>
            </a:p>
          </p:txBody>
        </p:sp>
        <p:sp>
          <p:nvSpPr>
            <p:cNvPr id="30725"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3"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pic>
        <p:nvPicPr>
          <p:cNvPr id="2" name="Picture 1" descr="Discussion clipart - Hurca!"/>
          <p:cNvPicPr>
            <a:picLocks noGrp="1" noRot="1" noChangeAspect="1" noMove="1" noResize="1" noEditPoints="1" noAdjustHandles="1" noChangeArrowheads="1" noChangeShapeType="1" noCrop="1"/>
          </p:cNvPicPr>
          <p:nvPr/>
        </p:nvPicPr>
        <p:blipFill rotWithShape="1">
          <a:blip r:embed="rId3">
            <a:extLst>
              <a:ext uri="{BEBA8EAE-BF5A-486C-A8C5-ECC9F3942E4B}">
                <a14:imgProps xmlns:a14="http://schemas.microsoft.com/office/drawing/2010/main">
                  <a14:imgLayer r:embed="rId4">
                    <a14:imgEffect>
                      <a14:backgroundRemoval t="51500" b="90000" l="53375" r="89875">
                        <a14:foregroundMark x1="60125" y1="60000" x2="60125" y2="60000"/>
                        <a14:foregroundMark x1="65750" y1="71875" x2="65750" y2="71875"/>
                      </a14:backgroundRemoval>
                    </a14:imgEffect>
                  </a14:imgLayer>
                </a14:imgProps>
              </a:ext>
              <a:ext uri="{28A0092B-C50C-407E-A947-70E740481C1C}">
                <a14:useLocalDpi xmlns:a14="http://schemas.microsoft.com/office/drawing/2010/main" val="0"/>
              </a:ext>
            </a:extLst>
          </a:blip>
          <a:srcRect l="48888" t="50000" r="5556" b="5556"/>
          <a:stretch/>
        </p:blipFill>
        <p:spPr>
          <a:xfrm>
            <a:off x="4879150" y="1530711"/>
            <a:ext cx="4217670" cy="4114800"/>
          </a:xfrm>
          <a:prstGeom prst="rect">
            <a:avLst/>
          </a:prstGeom>
        </p:spPr>
      </p:pic>
      <p:sp>
        <p:nvSpPr>
          <p:cNvPr id="13"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Blood of Jesus</a:t>
            </a:r>
          </a:p>
        </p:txBody>
      </p:sp>
      <p:pic>
        <p:nvPicPr>
          <p:cNvPr id="12" name="Picture 11">
            <a:extLst>
              <a:ext uri="{FF2B5EF4-FFF2-40B4-BE49-F238E27FC236}">
                <a16:creationId xmlns:a16="http://schemas.microsoft.com/office/drawing/2014/main" id="{D7B644F5-3BEF-0E42-7766-F651DF1613AC}"/>
              </a:ext>
            </a:extLst>
          </p:cNvPr>
          <p:cNvPicPr>
            <a:picLocks noChangeAspect="1"/>
          </p:cNvPicPr>
          <p:nvPr/>
        </p:nvPicPr>
        <p:blipFill rotWithShape="1">
          <a:blip r:embed="rId5"/>
          <a:srcRect t="-2014"/>
          <a:stretch/>
        </p:blipFill>
        <p:spPr>
          <a:xfrm>
            <a:off x="0" y="6056387"/>
            <a:ext cx="9144000" cy="99060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304800" y="1706867"/>
            <a:ext cx="8572500" cy="3693319"/>
          </a:xfrm>
          <a:prstGeom prst="rect">
            <a:avLst/>
          </a:prstGeom>
          <a:noFill/>
        </p:spPr>
        <p:txBody>
          <a:bodyPr wrap="square" rtlCol="0">
            <a:spAutoFit/>
          </a:bodyPr>
          <a:lstStyle/>
          <a:p>
            <a:pPr marL="514350" indent="-514350">
              <a:buFont typeface="+mj-lt"/>
              <a:buAutoNum type="arabicPeriod"/>
            </a:pPr>
            <a:r>
              <a:rPr lang="en-US" sz="2600" dirty="0">
                <a:solidFill>
                  <a:srgbClr val="0070C0"/>
                </a:solidFill>
              </a:rPr>
              <a:t>What was accomplished by Jesus’ death on the cross?</a:t>
            </a:r>
          </a:p>
          <a:p>
            <a:pPr marL="514350" indent="-514350">
              <a:buFont typeface="+mj-lt"/>
              <a:buAutoNum type="arabicPeriod"/>
            </a:pPr>
            <a:endParaRPr lang="en-US" sz="2600" dirty="0">
              <a:solidFill>
                <a:srgbClr val="0070C0"/>
              </a:solidFill>
            </a:endParaRPr>
          </a:p>
          <a:p>
            <a:pPr marL="514350" indent="-514350">
              <a:buFont typeface="+mj-lt"/>
              <a:buAutoNum type="arabicPeriod"/>
            </a:pPr>
            <a:r>
              <a:rPr lang="en-US" sz="2600" dirty="0">
                <a:solidFill>
                  <a:srgbClr val="0070C0"/>
                </a:solidFill>
              </a:rPr>
              <a:t>What is the meaning of redemption, justification and atonement?</a:t>
            </a:r>
          </a:p>
          <a:p>
            <a:pPr marL="514350" indent="-514350">
              <a:buFont typeface="+mj-lt"/>
              <a:buAutoNum type="arabicPeriod"/>
            </a:pPr>
            <a:endParaRPr lang="en-US" sz="2600" dirty="0">
              <a:solidFill>
                <a:srgbClr val="0070C0"/>
              </a:solidFill>
            </a:endParaRPr>
          </a:p>
          <a:p>
            <a:pPr marL="514350" indent="-514350">
              <a:buFont typeface="+mj-lt"/>
              <a:buAutoNum type="arabicPeriod"/>
            </a:pPr>
            <a:r>
              <a:rPr lang="en-US" sz="2600" dirty="0">
                <a:solidFill>
                  <a:srgbClr val="0070C0"/>
                </a:solidFill>
              </a:rPr>
              <a:t>How does the cross demonstrate God’s love for us?</a:t>
            </a:r>
          </a:p>
          <a:p>
            <a:pPr marL="514350" indent="-514350">
              <a:buFont typeface="+mj-lt"/>
              <a:buAutoNum type="arabicPeriod"/>
            </a:pPr>
            <a:endParaRPr lang="en-US" sz="2600" dirty="0">
              <a:solidFill>
                <a:srgbClr val="0070C0"/>
              </a:solidFill>
            </a:endParaRPr>
          </a:p>
          <a:p>
            <a:pPr marL="514350" indent="-514350">
              <a:buFont typeface="+mj-lt"/>
              <a:buAutoNum type="arabicPeriod"/>
            </a:pPr>
            <a:r>
              <a:rPr lang="en-US" sz="2600" dirty="0">
                <a:solidFill>
                  <a:srgbClr val="0070C0"/>
                </a:solidFill>
              </a:rPr>
              <a:t>What is the connection between shed blood and forgiveness?</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Blood of Jesus</a:t>
            </a:r>
          </a:p>
        </p:txBody>
      </p:sp>
      <p:pic>
        <p:nvPicPr>
          <p:cNvPr id="7" name="Picture 6">
            <a:extLst>
              <a:ext uri="{FF2B5EF4-FFF2-40B4-BE49-F238E27FC236}">
                <a16:creationId xmlns:a16="http://schemas.microsoft.com/office/drawing/2014/main" id="{97F0CCC6-D897-D410-D730-44D16A03D5E9}"/>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3655090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42720" y="1469419"/>
            <a:ext cx="6172200" cy="52322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 </a:t>
            </a:r>
            <a:r>
              <a:rPr lang="en-US" sz="2800" b="1" dirty="0">
                <a:solidFill>
                  <a:srgbClr val="0070C0"/>
                </a:solidFill>
                <a:effectLst>
                  <a:outerShdw blurRad="38100" dist="38100" dir="2700000" algn="tl">
                    <a:srgbClr val="000000">
                      <a:alpha val="43137"/>
                    </a:srgbClr>
                  </a:outerShdw>
                </a:effectLst>
              </a:rPr>
              <a:t>APPLICATION</a:t>
            </a:r>
            <a:endParaRPr lang="en-US" sz="2000" b="1"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452120" y="1980447"/>
            <a:ext cx="8153400" cy="31085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Font typeface="+mj-lt"/>
              <a:buAutoNum type="arabicPeriod"/>
            </a:pPr>
            <a:r>
              <a:rPr lang="en-US" sz="2800" b="1" dirty="0"/>
              <a:t>Memorize Ephesians 1:7 and Hebrews 9:22</a:t>
            </a:r>
          </a:p>
          <a:p>
            <a:pPr marL="514350" indent="-514350">
              <a:buFont typeface="+mj-lt"/>
              <a:buAutoNum type="arabicPeriod"/>
            </a:pPr>
            <a:endParaRPr lang="en-US" sz="2800" b="1" dirty="0"/>
          </a:p>
          <a:p>
            <a:pPr marL="514350" indent="-514350">
              <a:buFont typeface="+mj-lt"/>
              <a:buAutoNum type="arabicPeriod"/>
            </a:pPr>
            <a:r>
              <a:rPr lang="en-US" sz="2800" b="1" dirty="0"/>
              <a:t>Read the following chapters—Hebrews 8-10</a:t>
            </a:r>
          </a:p>
          <a:p>
            <a:pPr marL="514350" indent="-514350">
              <a:buFont typeface="+mj-lt"/>
              <a:buAutoNum type="arabicPeriod"/>
            </a:pPr>
            <a:endParaRPr lang="en-US" sz="2800" b="1" dirty="0"/>
          </a:p>
          <a:p>
            <a:pPr marL="514350" indent="-514350">
              <a:buFont typeface="+mj-lt"/>
              <a:buAutoNum type="arabicPeriod"/>
            </a:pPr>
            <a:r>
              <a:rPr lang="en-US" sz="2800" b="1" dirty="0"/>
              <a:t>Have you made the commitment to take up your cross and follow Jesus? Be prepared to share what this means to you.</a:t>
            </a:r>
            <a:endParaRPr lang="en-US" sz="2800" dirty="0"/>
          </a:p>
        </p:txBody>
      </p:sp>
      <p:sp>
        <p:nvSpPr>
          <p:cNvPr id="9"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Blood of Jesus</a:t>
            </a:r>
          </a:p>
        </p:txBody>
      </p:sp>
      <p:pic>
        <p:nvPicPr>
          <p:cNvPr id="3" name="Picture 2">
            <a:extLst>
              <a:ext uri="{FF2B5EF4-FFF2-40B4-BE49-F238E27FC236}">
                <a16:creationId xmlns:a16="http://schemas.microsoft.com/office/drawing/2014/main" id="{17796BD4-806A-3795-3227-CCF661AADFA7}"/>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3504003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9" name="Rounded Rectangle 8"/>
          <p:cNvSpPr>
            <a:spLocks noGrp="1" noRot="1" noMove="1" noResize="1" noEditPoints="1" noAdjustHandles="1" noChangeArrowheads="1" noChangeShapeType="1"/>
          </p:cNvSpPr>
          <p:nvPr/>
        </p:nvSpPr>
        <p:spPr>
          <a:xfrm>
            <a:off x="0" y="6236208"/>
            <a:ext cx="9144000" cy="609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Contact: Info@Equippersgroup.org</a:t>
            </a:r>
            <a:endParaRPr lang="en-US" dirty="0"/>
          </a:p>
        </p:txBody>
      </p:sp>
      <p:sp>
        <p:nvSpPr>
          <p:cNvPr id="7"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Blood of Jesus</a:t>
            </a:r>
          </a:p>
        </p:txBody>
      </p:sp>
      <p:pic>
        <p:nvPicPr>
          <p:cNvPr id="4" name="Picture 3">
            <a:extLst>
              <a:ext uri="{FF2B5EF4-FFF2-40B4-BE49-F238E27FC236}">
                <a16:creationId xmlns:a16="http://schemas.microsoft.com/office/drawing/2014/main" id="{0933F34D-D873-CCC5-535B-3809D1650A28}"/>
              </a:ext>
            </a:extLst>
          </p:cNvPr>
          <p:cNvPicPr>
            <a:picLocks noChangeAspect="1"/>
          </p:cNvPicPr>
          <p:nvPr/>
        </p:nvPicPr>
        <p:blipFill>
          <a:blip r:embed="rId3"/>
          <a:stretch>
            <a:fillRect/>
          </a:stretch>
        </p:blipFill>
        <p:spPr>
          <a:xfrm>
            <a:off x="2872856" y="1319557"/>
            <a:ext cx="3398287" cy="46913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Blood of Jesus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407459"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KEY VERSES</a:t>
            </a:r>
          </a:p>
        </p:txBody>
      </p:sp>
      <p:sp>
        <p:nvSpPr>
          <p:cNvPr id="14" name="TextBox 13"/>
          <p:cNvSpPr txBox="1">
            <a:spLocks/>
          </p:cNvSpPr>
          <p:nvPr/>
        </p:nvSpPr>
        <p:spPr>
          <a:xfrm>
            <a:off x="258237" y="1665179"/>
            <a:ext cx="8580963" cy="24622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i="1" dirty="0"/>
              <a:t>In him we have redemption through his blood, the forgiveness of sins, in accordance with the riches of God’s grace.</a:t>
            </a:r>
          </a:p>
          <a:p>
            <a:r>
              <a:rPr lang="en-US" sz="2200" dirty="0"/>
              <a:t>Ephesians 1:7</a:t>
            </a:r>
          </a:p>
          <a:p>
            <a:endParaRPr lang="en-US" sz="2200" dirty="0"/>
          </a:p>
          <a:p>
            <a:r>
              <a:rPr lang="en-US" sz="2200" i="1" dirty="0"/>
              <a:t>In fact, the law requires that nearly everything be cleansed with blood, without the shedding of blood there is no forgiveness.</a:t>
            </a:r>
          </a:p>
          <a:p>
            <a:r>
              <a:rPr lang="en-US" sz="2200" dirty="0"/>
              <a:t>Hebrews 9:22</a:t>
            </a:r>
          </a:p>
        </p:txBody>
      </p:sp>
      <p:pic>
        <p:nvPicPr>
          <p:cNvPr id="13" name="Picture 12">
            <a:extLst>
              <a:ext uri="{FF2B5EF4-FFF2-40B4-BE49-F238E27FC236}">
                <a16:creationId xmlns:a16="http://schemas.microsoft.com/office/drawing/2014/main" id="{EDD0F738-7C40-7D44-6176-242CB58DCEC6}"/>
              </a:ext>
            </a:extLst>
          </p:cNvPr>
          <p:cNvPicPr>
            <a:picLocks noChangeAspect="1"/>
          </p:cNvPicPr>
          <p:nvPr/>
        </p:nvPicPr>
        <p:blipFill rotWithShape="1">
          <a:blip r:embed="rId3"/>
          <a:srcRect t="-2014"/>
          <a:stretch/>
        </p:blipFill>
        <p:spPr>
          <a:xfrm>
            <a:off x="0" y="6056387"/>
            <a:ext cx="9144000" cy="990601"/>
          </a:xfrm>
          <a:prstGeom prst="rect">
            <a:avLst/>
          </a:prstGeom>
        </p:spPr>
      </p:pic>
      <p:grpSp>
        <p:nvGrpSpPr>
          <p:cNvPr id="9" name="Group 8">
            <a:extLst>
              <a:ext uri="{FF2B5EF4-FFF2-40B4-BE49-F238E27FC236}">
                <a16:creationId xmlns:a16="http://schemas.microsoft.com/office/drawing/2014/main" id="{357FA8F5-769A-42F6-0875-692777EFFCF6}"/>
              </a:ext>
            </a:extLst>
          </p:cNvPr>
          <p:cNvGrpSpPr/>
          <p:nvPr/>
        </p:nvGrpSpPr>
        <p:grpSpPr>
          <a:xfrm>
            <a:off x="2812255" y="4127392"/>
            <a:ext cx="3519489" cy="2022819"/>
            <a:chOff x="2638425" y="4117777"/>
            <a:chExt cx="3867150" cy="2158678"/>
          </a:xfrm>
        </p:grpSpPr>
        <p:pic>
          <p:nvPicPr>
            <p:cNvPr id="10" name="Picture 2" descr="Open Bible transparent PNG - StickPNG">
              <a:extLst>
                <a:ext uri="{FF2B5EF4-FFF2-40B4-BE49-F238E27FC236}">
                  <a16:creationId xmlns:a16="http://schemas.microsoft.com/office/drawing/2014/main" id="{12B39D70-B334-05BC-6BE5-6A987056D2A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38425" y="4117777"/>
              <a:ext cx="3867150" cy="21586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weapon&#10;&#10;Description automatically generated">
              <a:extLst>
                <a:ext uri="{FF2B5EF4-FFF2-40B4-BE49-F238E27FC236}">
                  <a16:creationId xmlns:a16="http://schemas.microsoft.com/office/drawing/2014/main" id="{B97946B0-32C3-CFDB-2822-67A9EBE5B779}"/>
                </a:ext>
              </a:extLst>
            </p:cNvPr>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04394" y="4566767"/>
              <a:ext cx="2378330" cy="756629"/>
            </a:xfrm>
            <a:prstGeom prst="rect">
              <a:avLst/>
            </a:prstGeom>
          </p:spPr>
        </p:pic>
      </p:grpSp>
    </p:spTree>
    <p:extLst>
      <p:ext uri="{BB962C8B-B14F-4D97-AF65-F5344CB8AC3E}">
        <p14:creationId xmlns:p14="http://schemas.microsoft.com/office/powerpoint/2010/main" val="148073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8448" y="1159743"/>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A brief review</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285750" y="1768419"/>
            <a:ext cx="8572500" cy="34778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chemeClr val="accent2"/>
                </a:solidFill>
              </a:rPr>
              <a:t>The following truths were established in previous lessons and are a foundation for this lesson. Those truths are:</a:t>
            </a:r>
          </a:p>
          <a:p>
            <a:pPr marL="342900" indent="-342900">
              <a:buFont typeface="Arial" panose="020B0604020202020204" pitchFamily="34" charset="0"/>
              <a:buChar char="•"/>
            </a:pPr>
            <a:r>
              <a:rPr lang="en-US" sz="2000" dirty="0">
                <a:solidFill>
                  <a:schemeClr val="accent2"/>
                </a:solidFill>
              </a:rPr>
              <a:t>All mankind has a sin nature that resulted from the fall in Genesis</a:t>
            </a:r>
          </a:p>
          <a:p>
            <a:pPr marL="342900" indent="-342900">
              <a:buFont typeface="Arial" panose="020B0604020202020204" pitchFamily="34" charset="0"/>
              <a:buChar char="•"/>
            </a:pPr>
            <a:r>
              <a:rPr lang="en-US" sz="2000" dirty="0">
                <a:solidFill>
                  <a:schemeClr val="accent2"/>
                </a:solidFill>
              </a:rPr>
              <a:t>People discovered that knowing what is right does not make you do what is right and without Jesus we will always be slaves to sin</a:t>
            </a:r>
          </a:p>
          <a:p>
            <a:pPr marL="342900" indent="-342900">
              <a:buFont typeface="Arial" panose="020B0604020202020204" pitchFamily="34" charset="0"/>
              <a:buChar char="•"/>
            </a:pPr>
            <a:r>
              <a:rPr lang="en-US" sz="2000" dirty="0">
                <a:solidFill>
                  <a:schemeClr val="accent2"/>
                </a:solidFill>
              </a:rPr>
              <a:t>There are terrible consequences of sin. Sin demands death—physically, spiritually and eternally</a:t>
            </a:r>
          </a:p>
          <a:p>
            <a:pPr marL="342900" indent="-342900">
              <a:buFont typeface="Arial" panose="020B0604020202020204" pitchFamily="34" charset="0"/>
              <a:buChar char="•"/>
            </a:pPr>
            <a:r>
              <a:rPr lang="en-US" sz="2000" dirty="0">
                <a:solidFill>
                  <a:schemeClr val="accent2"/>
                </a:solidFill>
              </a:rPr>
              <a:t>God could no longer be close to mankind because His holiness cannot dwell with sin</a:t>
            </a:r>
          </a:p>
          <a:p>
            <a:pPr marL="342900" indent="-342900">
              <a:buFont typeface="Arial" panose="020B0604020202020204" pitchFamily="34" charset="0"/>
              <a:buChar char="•"/>
            </a:pPr>
            <a:r>
              <a:rPr lang="en-US" sz="2000" dirty="0">
                <a:solidFill>
                  <a:schemeClr val="accent2"/>
                </a:solidFill>
              </a:rPr>
              <a:t>Although sin separates mankind from God, He had a plan of restoration through the life, death and resurrection of His son</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Blood of Jesus</a:t>
            </a: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Blood of Jesus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Significance of the blood of Jesus</a:t>
            </a:r>
          </a:p>
        </p:txBody>
      </p:sp>
      <p:sp>
        <p:nvSpPr>
          <p:cNvPr id="14" name="TextBox 13"/>
          <p:cNvSpPr txBox="1">
            <a:spLocks/>
          </p:cNvSpPr>
          <p:nvPr/>
        </p:nvSpPr>
        <p:spPr>
          <a:xfrm>
            <a:off x="304800" y="1678651"/>
            <a:ext cx="85344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In the following pages we will look at three ways that Jesus’ sacrifice was necessary</a:t>
            </a:r>
            <a:endParaRPr lang="en-US" sz="1600" i="1" dirty="0"/>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DE2E05F1-B71B-E8BC-CC6B-77591EA1AAB4}"/>
              </a:ext>
            </a:extLst>
          </p:cNvPr>
          <p:cNvSpPr txBox="1">
            <a:spLocks/>
          </p:cNvSpPr>
          <p:nvPr/>
        </p:nvSpPr>
        <p:spPr>
          <a:xfrm>
            <a:off x="304800" y="2177891"/>
            <a:ext cx="3657600" cy="1446550"/>
          </a:xfrm>
          <a:prstGeom prst="rect">
            <a:avLst/>
          </a:prstGeom>
          <a:solidFill>
            <a:srgbClr val="FFF7F7"/>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400" dirty="0">
                <a:solidFill>
                  <a:schemeClr val="accent6"/>
                </a:solidFill>
              </a:rPr>
              <a:t>Blood sacrifice in the Bible</a:t>
            </a:r>
            <a:endParaRPr lang="en-US" sz="4000" i="1" dirty="0">
              <a:solidFill>
                <a:schemeClr val="accent6"/>
              </a:solidFill>
            </a:endParaRPr>
          </a:p>
        </p:txBody>
      </p:sp>
      <p:sp>
        <p:nvSpPr>
          <p:cNvPr id="10" name="TextBox 9">
            <a:extLst>
              <a:ext uri="{FF2B5EF4-FFF2-40B4-BE49-F238E27FC236}">
                <a16:creationId xmlns:a16="http://schemas.microsoft.com/office/drawing/2014/main" id="{C6959F8B-3E2F-BE82-1B99-888DC553258D}"/>
              </a:ext>
            </a:extLst>
          </p:cNvPr>
          <p:cNvSpPr txBox="1">
            <a:spLocks/>
          </p:cNvSpPr>
          <p:nvPr/>
        </p:nvSpPr>
        <p:spPr>
          <a:xfrm>
            <a:off x="5120640" y="2479255"/>
            <a:ext cx="2667000" cy="1446550"/>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400" dirty="0">
                <a:solidFill>
                  <a:schemeClr val="accent6"/>
                </a:solidFill>
              </a:rPr>
              <a:t>Blood and Covenants </a:t>
            </a:r>
            <a:endParaRPr lang="en-US" sz="4000" i="1" dirty="0">
              <a:solidFill>
                <a:schemeClr val="accent6"/>
              </a:solidFill>
            </a:endParaRPr>
          </a:p>
        </p:txBody>
      </p:sp>
      <p:sp>
        <p:nvSpPr>
          <p:cNvPr id="11" name="TextBox 10">
            <a:extLst>
              <a:ext uri="{FF2B5EF4-FFF2-40B4-BE49-F238E27FC236}">
                <a16:creationId xmlns:a16="http://schemas.microsoft.com/office/drawing/2014/main" id="{A49023D5-18A0-D492-38DC-A786A25F598C}"/>
              </a:ext>
            </a:extLst>
          </p:cNvPr>
          <p:cNvSpPr txBox="1">
            <a:spLocks/>
          </p:cNvSpPr>
          <p:nvPr/>
        </p:nvSpPr>
        <p:spPr>
          <a:xfrm>
            <a:off x="2286000" y="4178565"/>
            <a:ext cx="3657600" cy="1754326"/>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a:solidFill>
                  <a:schemeClr val="accent6"/>
                </a:solidFill>
              </a:rPr>
              <a:t>Mankind’s sin problem solved through the blood</a:t>
            </a:r>
            <a:endParaRPr lang="en-US" sz="3200" i="1" dirty="0">
              <a:solidFill>
                <a:schemeClr val="accent6"/>
              </a:solidFill>
            </a:endParaRPr>
          </a:p>
        </p:txBody>
      </p:sp>
    </p:spTree>
    <p:extLst>
      <p:ext uri="{BB962C8B-B14F-4D97-AF65-F5344CB8AC3E}">
        <p14:creationId xmlns:p14="http://schemas.microsoft.com/office/powerpoint/2010/main" val="3420666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891217"/>
            <a:ext cx="8610600" cy="4093428"/>
          </a:xfrm>
          <a:prstGeom prst="rect">
            <a:avLst/>
          </a:prstGeom>
          <a:solidFill>
            <a:srgbClr val="FFF7F7"/>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Most people today are uncomfortable with the idea of blood sacrifice. </a:t>
            </a:r>
            <a:r>
              <a:rPr lang="en-US" sz="2000" dirty="0">
                <a:solidFill>
                  <a:schemeClr val="accent2"/>
                </a:solidFill>
              </a:rPr>
              <a:t>Killing a living creature is not a pleasant activity. The ugliness of pain, blood and death reveals the ugliness of our sin.</a:t>
            </a:r>
          </a:p>
          <a:p>
            <a:endParaRPr lang="en-US" sz="2000" dirty="0">
              <a:solidFill>
                <a:schemeClr val="accent2"/>
              </a:solidFill>
            </a:endParaRPr>
          </a:p>
          <a:p>
            <a:r>
              <a:rPr lang="en-US" sz="2000" dirty="0">
                <a:solidFill>
                  <a:schemeClr val="accent2"/>
                </a:solidFill>
              </a:rPr>
              <a:t>The first blood sacrifice was made by God to provide a covering for Adam and eve after they sinned.</a:t>
            </a:r>
          </a:p>
          <a:p>
            <a:endParaRPr lang="en-US" sz="800" i="1" dirty="0">
              <a:solidFill>
                <a:schemeClr val="accent2"/>
              </a:solidFill>
            </a:endParaRPr>
          </a:p>
          <a:p>
            <a:r>
              <a:rPr lang="en-US" i="1" dirty="0">
                <a:solidFill>
                  <a:schemeClr val="accent2"/>
                </a:solidFill>
              </a:rPr>
              <a:t>The LORD God made garments of skin for Adam and his wife and clothed them. </a:t>
            </a:r>
          </a:p>
          <a:p>
            <a:r>
              <a:rPr lang="en-US" i="1" dirty="0">
                <a:solidFill>
                  <a:schemeClr val="accent2"/>
                </a:solidFill>
              </a:rPr>
              <a:t>(Gen. 3:21)</a:t>
            </a:r>
          </a:p>
          <a:p>
            <a:endParaRPr lang="en-US" sz="1600" i="1" dirty="0">
              <a:solidFill>
                <a:schemeClr val="accent2"/>
              </a:solidFill>
            </a:endParaRPr>
          </a:p>
          <a:p>
            <a:r>
              <a:rPr lang="en-US" sz="1600" dirty="0">
                <a:solidFill>
                  <a:schemeClr val="accent2"/>
                </a:solidFill>
              </a:rPr>
              <a:t>Three things we learn from this verse:</a:t>
            </a:r>
          </a:p>
          <a:p>
            <a:pPr marL="342900" indent="-342900">
              <a:buFont typeface="+mj-lt"/>
              <a:buAutoNum type="arabicPeriod"/>
            </a:pPr>
            <a:r>
              <a:rPr lang="en-US" sz="1600" dirty="0">
                <a:solidFill>
                  <a:schemeClr val="accent2"/>
                </a:solidFill>
              </a:rPr>
              <a:t>We cannot create our own covering for sin. Nothing we can do will fix sin. Only God can provide.</a:t>
            </a:r>
          </a:p>
          <a:p>
            <a:pPr marL="342900" indent="-342900">
              <a:buFont typeface="+mj-lt"/>
              <a:buAutoNum type="arabicPeriod"/>
            </a:pPr>
            <a:r>
              <a:rPr lang="en-US" sz="1600" dirty="0">
                <a:solidFill>
                  <a:schemeClr val="accent2"/>
                </a:solidFill>
              </a:rPr>
              <a:t>The penalty for sin is death. The innocent animal dies for the guilty human.</a:t>
            </a:r>
          </a:p>
          <a:p>
            <a:pPr marL="342900" indent="-342900">
              <a:buFont typeface="+mj-lt"/>
              <a:buAutoNum type="arabicPeriod"/>
            </a:pPr>
            <a:r>
              <a:rPr lang="en-US" sz="1600" dirty="0">
                <a:solidFill>
                  <a:schemeClr val="accent2"/>
                </a:solidFill>
              </a:rPr>
              <a:t>Blood was shed when the animal was killed. Blood is necessary to cover man’s sin. </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Blood of Jesus</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Blood sacrifice in the Bible</a:t>
            </a:r>
          </a:p>
        </p:txBody>
      </p:sp>
      <p:pic>
        <p:nvPicPr>
          <p:cNvPr id="1026" name="Picture 2">
            <a:extLst>
              <a:ext uri="{FF2B5EF4-FFF2-40B4-BE49-F238E27FC236}">
                <a16:creationId xmlns:a16="http://schemas.microsoft.com/office/drawing/2014/main" id="{DD89EA88-BED5-4811-2F39-BB8B4E6EE6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7642" y="457200"/>
            <a:ext cx="2107758" cy="139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625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891217"/>
            <a:ext cx="8610600" cy="4093428"/>
          </a:xfrm>
          <a:prstGeom prst="rect">
            <a:avLst/>
          </a:prstGeom>
          <a:solidFill>
            <a:srgbClr val="FFF7F7"/>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God commanded His people to practice blood sacrifice in the Old Testament. </a:t>
            </a:r>
            <a:r>
              <a:rPr lang="en-US" sz="2000" dirty="0">
                <a:solidFill>
                  <a:schemeClr val="accent2"/>
                </a:solidFill>
              </a:rPr>
              <a:t>An animal was killed as a substitute for the one(s) who sinned. This practice demonstrated how serious the offense of sin really is. There is life in blood.</a:t>
            </a:r>
          </a:p>
          <a:p>
            <a:endParaRPr lang="en-US" sz="2000" dirty="0">
              <a:solidFill>
                <a:schemeClr val="accent2"/>
              </a:solidFill>
            </a:endParaRPr>
          </a:p>
          <a:p>
            <a:r>
              <a:rPr lang="en-US" sz="2000" i="1" dirty="0">
                <a:solidFill>
                  <a:schemeClr val="accent2"/>
                </a:solidFill>
              </a:rPr>
              <a:t>For the life of a creature is in the blood, and I have given it to you to </a:t>
            </a:r>
            <a:r>
              <a:rPr lang="en-US" sz="2000" i="1" dirty="0" err="1">
                <a:solidFill>
                  <a:schemeClr val="accent2"/>
                </a:solidFill>
              </a:rPr>
              <a:t>ake</a:t>
            </a:r>
            <a:r>
              <a:rPr lang="en-US" sz="2000" i="1" dirty="0">
                <a:solidFill>
                  <a:schemeClr val="accent2"/>
                </a:solidFill>
              </a:rPr>
              <a:t> </a:t>
            </a:r>
            <a:r>
              <a:rPr lang="en-US" sz="2000" b="1" i="1" dirty="0">
                <a:solidFill>
                  <a:schemeClr val="accent2"/>
                </a:solidFill>
              </a:rPr>
              <a:t>atonement</a:t>
            </a:r>
            <a:r>
              <a:rPr lang="en-US" sz="2000" i="1" dirty="0">
                <a:solidFill>
                  <a:schemeClr val="accent2"/>
                </a:solidFill>
              </a:rPr>
              <a:t> for yourselves on the altar; it is the blood that makes atonement for one’s life. (Leviticus 17:11)</a:t>
            </a:r>
          </a:p>
          <a:p>
            <a:endParaRPr lang="en-US" sz="2000" dirty="0">
              <a:solidFill>
                <a:schemeClr val="accent2"/>
              </a:solidFill>
            </a:endParaRPr>
          </a:p>
          <a:p>
            <a:r>
              <a:rPr lang="en-US" sz="2000" b="1" dirty="0">
                <a:solidFill>
                  <a:schemeClr val="accent2"/>
                </a:solidFill>
              </a:rPr>
              <a:t>Atonement</a:t>
            </a:r>
            <a:r>
              <a:rPr lang="en-US" sz="2000" dirty="0">
                <a:solidFill>
                  <a:schemeClr val="accent2"/>
                </a:solidFill>
              </a:rPr>
              <a:t> means to cancel out, clean, or reconcile. Atonement finds a way to get rid of the problem between two parties and bring forgiveness.</a:t>
            </a:r>
          </a:p>
          <a:p>
            <a:endParaRPr lang="en-US" sz="2000" b="1" dirty="0">
              <a:solidFill>
                <a:schemeClr val="accent2"/>
              </a:solidFill>
            </a:endParaRPr>
          </a:p>
          <a:p>
            <a:r>
              <a:rPr lang="en-US" sz="2000" i="1" dirty="0">
                <a:solidFill>
                  <a:schemeClr val="accent2"/>
                </a:solidFill>
              </a:rPr>
              <a:t>In fact the law requires that nearly everything be cleansed with blood, and without the shedding of blood there is no forgiveness. (Hebrews 9:22)</a:t>
            </a:r>
            <a:endParaRPr lang="en-US" sz="1600" i="1"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Blood of Jesus</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Blood sacrifice in the Bible</a:t>
            </a:r>
          </a:p>
        </p:txBody>
      </p:sp>
      <p:pic>
        <p:nvPicPr>
          <p:cNvPr id="7" name="Picture 2">
            <a:extLst>
              <a:ext uri="{FF2B5EF4-FFF2-40B4-BE49-F238E27FC236}">
                <a16:creationId xmlns:a16="http://schemas.microsoft.com/office/drawing/2014/main" id="{ABAFD2D2-3AFB-C19D-67F5-A10B50683E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7642" y="457200"/>
            <a:ext cx="2107758" cy="139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661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891217"/>
            <a:ext cx="8610600" cy="3847207"/>
          </a:xfrm>
          <a:prstGeom prst="rect">
            <a:avLst/>
          </a:prstGeom>
          <a:solidFill>
            <a:srgbClr val="FFF7F7"/>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Old Testament sacrifice was a picture of what was to come—Jesus, the ultimate sacrifice.</a:t>
            </a:r>
          </a:p>
          <a:p>
            <a:endParaRPr lang="en-US" sz="2000" b="1" i="1" dirty="0">
              <a:solidFill>
                <a:schemeClr val="accent2"/>
              </a:solidFill>
            </a:endParaRPr>
          </a:p>
          <a:p>
            <a:r>
              <a:rPr lang="en-US" sz="2000" dirty="0">
                <a:solidFill>
                  <a:schemeClr val="accent2"/>
                </a:solidFill>
              </a:rPr>
              <a:t>Jesus was born of a woman but had perfect blood because His Father was God </a:t>
            </a:r>
            <a:r>
              <a:rPr lang="en-US" dirty="0">
                <a:solidFill>
                  <a:schemeClr val="accent2"/>
                </a:solidFill>
              </a:rPr>
              <a:t>(Lk. 1:26-38). </a:t>
            </a:r>
            <a:r>
              <a:rPr lang="en-US" sz="2000" dirty="0">
                <a:solidFill>
                  <a:schemeClr val="accent2"/>
                </a:solidFill>
              </a:rPr>
              <a:t>Jesus died on the cross and gave His blood for our sin. He was the perfect and final sacrifice for mankind’s sin. Jesus is called the Lamb of God because of this. The blood of animals was never enough to completely restore our relationship with God. </a:t>
            </a:r>
          </a:p>
          <a:p>
            <a:endParaRPr lang="en-US" sz="2000" dirty="0">
              <a:solidFill>
                <a:schemeClr val="accent2"/>
              </a:solidFill>
            </a:endParaRPr>
          </a:p>
          <a:p>
            <a:r>
              <a:rPr lang="en-US" sz="1600" i="1" dirty="0">
                <a:solidFill>
                  <a:schemeClr val="accent2"/>
                </a:solidFill>
              </a:rPr>
              <a:t>For if the blood of goats and bulls and the ashes of a heifer sprinkled on those who are ceremonially unclean sanctify them so that they are outwardly clean. How much more, then, will the blood of Christ, who through the eternal Spirit offered himself unblemished to God, cleanse our consciences from acts that lead to death, so that we may serve the living God! (Heb. 9:13-14)</a:t>
            </a:r>
            <a:endParaRPr lang="en-US" sz="1200" i="1"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Blood of Jesus</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Blood sacrifice in the Bible</a:t>
            </a:r>
          </a:p>
        </p:txBody>
      </p:sp>
      <p:pic>
        <p:nvPicPr>
          <p:cNvPr id="7" name="Picture 2">
            <a:extLst>
              <a:ext uri="{FF2B5EF4-FFF2-40B4-BE49-F238E27FC236}">
                <a16:creationId xmlns:a16="http://schemas.microsoft.com/office/drawing/2014/main" id="{01855504-BD70-BA69-2E83-E5F4754608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7642" y="457200"/>
            <a:ext cx="2107758" cy="139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230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891217"/>
            <a:ext cx="8610600" cy="3939540"/>
          </a:xfrm>
          <a:prstGeom prst="rect">
            <a:avLst/>
          </a:prstGeom>
          <a:solidFill>
            <a:srgbClr val="FFF7F7"/>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The blood of Jesus is the currency that buys mankind back from the slavery of sin, Satan and separation from God. </a:t>
            </a:r>
          </a:p>
          <a:p>
            <a:endParaRPr lang="en-US" sz="2000" b="1" i="1" dirty="0">
              <a:solidFill>
                <a:schemeClr val="accent2"/>
              </a:solidFill>
            </a:endParaRPr>
          </a:p>
          <a:p>
            <a:r>
              <a:rPr lang="en-US" sz="1600" i="1" dirty="0">
                <a:solidFill>
                  <a:schemeClr val="accent2"/>
                </a:solidFill>
              </a:rPr>
              <a:t>For you know that it was not with perishable things such as silver of gold that you were redeemed from the empty was of life handed down to you from your forefathers, but with the precious blood of Christ, a lamb without blemish or defect. (1 Pet. 1:18-19)</a:t>
            </a:r>
          </a:p>
          <a:p>
            <a:endParaRPr lang="en-US" sz="1600" i="1" dirty="0">
              <a:solidFill>
                <a:schemeClr val="accent2"/>
              </a:solidFill>
            </a:endParaRPr>
          </a:p>
          <a:p>
            <a:r>
              <a:rPr lang="en-US" dirty="0">
                <a:solidFill>
                  <a:schemeClr val="accent2"/>
                </a:solidFill>
              </a:rPr>
              <a:t>From Genesis to Revelation, we see accounts of lambs sacrificed for sin. </a:t>
            </a:r>
          </a:p>
          <a:p>
            <a:pPr marL="285750" indent="-285750">
              <a:buFont typeface="Arial" panose="020B0604020202020204" pitchFamily="34" charset="0"/>
              <a:buChar char="•"/>
            </a:pPr>
            <a:r>
              <a:rPr lang="en-US" dirty="0">
                <a:solidFill>
                  <a:schemeClr val="accent2"/>
                </a:solidFill>
              </a:rPr>
              <a:t>A lamb killed for Noah’s family (Gen. 8:20)</a:t>
            </a:r>
          </a:p>
          <a:p>
            <a:pPr marL="285750" indent="-285750">
              <a:buFont typeface="Arial" panose="020B0604020202020204" pitchFamily="34" charset="0"/>
              <a:buChar char="•"/>
            </a:pPr>
            <a:r>
              <a:rPr lang="en-US" dirty="0">
                <a:solidFill>
                  <a:schemeClr val="accent2"/>
                </a:solidFill>
              </a:rPr>
              <a:t>A lamb killed for the Israelites at Passover (Ex. 12:1-21)</a:t>
            </a:r>
          </a:p>
          <a:p>
            <a:pPr marL="285750" indent="-285750">
              <a:buFont typeface="Arial" panose="020B0604020202020204" pitchFamily="34" charset="0"/>
              <a:buChar char="•"/>
            </a:pPr>
            <a:r>
              <a:rPr lang="en-US" dirty="0">
                <a:solidFill>
                  <a:schemeClr val="accent2"/>
                </a:solidFill>
              </a:rPr>
              <a:t>A Lamb killed for the world (1 Pet. 1:18-19)</a:t>
            </a:r>
          </a:p>
          <a:p>
            <a:pPr marL="285750" indent="-285750">
              <a:buFont typeface="Arial" panose="020B0604020202020204" pitchFamily="34" charset="0"/>
              <a:buChar char="•"/>
            </a:pPr>
            <a:endParaRPr lang="en-US" dirty="0">
              <a:solidFill>
                <a:schemeClr val="accent2"/>
              </a:solidFill>
            </a:endParaRPr>
          </a:p>
          <a:p>
            <a:r>
              <a:rPr lang="en-US" dirty="0">
                <a:solidFill>
                  <a:schemeClr val="accent2"/>
                </a:solidFill>
              </a:rPr>
              <a:t>In Revelation, there is a prophecy picturing the Lamb of God being worshipped by all tribes, languages and people. (Rev. 5:6, 9-10)</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Blood of Jesus</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Blood sacrifice in the Bible</a:t>
            </a:r>
          </a:p>
        </p:txBody>
      </p:sp>
      <p:pic>
        <p:nvPicPr>
          <p:cNvPr id="7" name="Picture 2">
            <a:extLst>
              <a:ext uri="{FF2B5EF4-FFF2-40B4-BE49-F238E27FC236}">
                <a16:creationId xmlns:a16="http://schemas.microsoft.com/office/drawing/2014/main" id="{B9085426-A161-7641-521A-8D5E9E35AF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7642" y="457200"/>
            <a:ext cx="2107758" cy="139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729507"/>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7614</TotalTime>
  <Words>2953</Words>
  <Application>Microsoft Office PowerPoint</Application>
  <PresentationFormat>On-screen Show (4:3)</PresentationFormat>
  <Paragraphs>211</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Franklin Gothic Book</vt:lpstr>
      <vt:lpstr>Franklin Gothic Medium</vt:lpstr>
      <vt:lpstr>Impact</vt:lpstr>
      <vt:lpstr>Wingdings 2</vt:lpstr>
      <vt:lpstr>Trek</vt:lpstr>
      <vt:lpstr> Blood of Jesus</vt:lpstr>
      <vt:lpstr>Blood of Jesus</vt:lpstr>
      <vt:lpstr>Blood of Jesus</vt:lpstr>
      <vt:lpstr>Blood of Jesus</vt:lpstr>
      <vt:lpstr>Blood of Jesus</vt:lpstr>
      <vt:lpstr>Blood of Jesus</vt:lpstr>
      <vt:lpstr>Blood of Jesus</vt:lpstr>
      <vt:lpstr>Blood of Jesus</vt:lpstr>
      <vt:lpstr>Blood of Jesus</vt:lpstr>
      <vt:lpstr>Blood of Jesus</vt:lpstr>
      <vt:lpstr>Blood of Jesus</vt:lpstr>
      <vt:lpstr>Blood of Jesus</vt:lpstr>
      <vt:lpstr>Blood of Jesus</vt:lpstr>
      <vt:lpstr>Blood of Jesus</vt:lpstr>
      <vt:lpstr>Blood of Jesus</vt:lpstr>
      <vt:lpstr>Blood of Jesus</vt:lpstr>
      <vt:lpstr>Blood of Jesus</vt:lpstr>
      <vt:lpstr>Blood of Jesus</vt:lpstr>
      <vt:lpstr>Blood of Jesus</vt:lpstr>
      <vt:lpstr>Blood of Jesus</vt:lpstr>
      <vt:lpstr>Blood of Jesus</vt:lpstr>
      <vt:lpstr>Blood of Jesus</vt:lpstr>
      <vt:lpstr>Blood of Jesus</vt:lpstr>
      <vt:lpstr>Blood of Jesus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athomas</dc:creator>
  <cp:lastModifiedBy>Nathan Fink</cp:lastModifiedBy>
  <cp:revision>219</cp:revision>
  <dcterms:created xsi:type="dcterms:W3CDTF">2009-07-22T00:00:56Z</dcterms:created>
  <dcterms:modified xsi:type="dcterms:W3CDTF">2022-07-11T01:54:10Z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TC300005141033</vt:lpwstr>
  </property>
</Properties>
</file>