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278" r:id="rId7"/>
    <p:sldId id="298" r:id="rId8"/>
    <p:sldId id="305" r:id="rId9"/>
    <p:sldId id="306" r:id="rId10"/>
    <p:sldId id="307" r:id="rId11"/>
    <p:sldId id="294" r:id="rId12"/>
    <p:sldId id="308" r:id="rId13"/>
    <p:sldId id="309" r:id="rId14"/>
    <p:sldId id="277" r:id="rId15"/>
    <p:sldId id="310" r:id="rId16"/>
    <p:sldId id="311" r:id="rId17"/>
    <p:sldId id="274" r:id="rId18"/>
    <p:sldId id="290" r:id="rId19"/>
    <p:sldId id="269"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FF7F7"/>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7/10/2022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Nature of mankind</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Lesson- 5</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resurrection</a:t>
            </a:r>
            <a:endParaRPr lang="en-US" sz="28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3" name="Picture 2">
            <a:extLst>
              <a:ext uri="{FF2B5EF4-FFF2-40B4-BE49-F238E27FC236}">
                <a16:creationId xmlns:a16="http://schemas.microsoft.com/office/drawing/2014/main" id="{E33A8500-E233-3606-7580-5E54F6F86BCF}"/>
              </a:ext>
            </a:extLst>
          </p:cNvPr>
          <p:cNvPicPr>
            <a:picLocks noChangeAspect="1"/>
          </p:cNvPicPr>
          <p:nvPr/>
        </p:nvPicPr>
        <p:blipFill>
          <a:blip r:embed="rId4"/>
          <a:stretch>
            <a:fillRect/>
          </a:stretch>
        </p:blipFill>
        <p:spPr>
          <a:xfrm>
            <a:off x="2133600" y="1615379"/>
            <a:ext cx="5105400" cy="4441008"/>
          </a:xfrm>
          <a:prstGeom prst="rect">
            <a:avLst/>
          </a:prstGeom>
        </p:spPr>
      </p:pic>
      <p:sp>
        <p:nvSpPr>
          <p:cNvPr id="4" name="TextBox 3">
            <a:extLst>
              <a:ext uri="{FF2B5EF4-FFF2-40B4-BE49-F238E27FC236}">
                <a16:creationId xmlns:a16="http://schemas.microsoft.com/office/drawing/2014/main" id="{B38B5411-CCA4-C07B-F5FF-04BE8DD487D4}"/>
              </a:ext>
            </a:extLst>
          </p:cNvPr>
          <p:cNvSpPr txBox="1"/>
          <p:nvPr/>
        </p:nvSpPr>
        <p:spPr>
          <a:xfrm>
            <a:off x="2743200" y="1682963"/>
            <a:ext cx="3886200" cy="338554"/>
          </a:xfrm>
          <a:prstGeom prst="rect">
            <a:avLst/>
          </a:prstGeom>
          <a:solidFill>
            <a:schemeClr val="bg1"/>
          </a:solidFill>
        </p:spPr>
        <p:txBody>
          <a:bodyPr wrap="square" rtlCol="0">
            <a:spAutoFit/>
          </a:bodyPr>
          <a:lstStyle/>
          <a:p>
            <a:pPr algn="ctr"/>
            <a:r>
              <a:rPr lang="en-US" sz="1600" dirty="0"/>
              <a:t>A Person’s Lifespan and His Choices</a:t>
            </a:r>
          </a:p>
        </p:txBody>
      </p:sp>
    </p:spTree>
    <p:extLst>
      <p:ext uri="{BB962C8B-B14F-4D97-AF65-F5344CB8AC3E}">
        <p14:creationId xmlns:p14="http://schemas.microsoft.com/office/powerpoint/2010/main" val="428556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2751346664"/>
              </p:ext>
            </p:extLst>
          </p:nvPr>
        </p:nvGraphicFramePr>
        <p:xfrm>
          <a:off x="249935" y="1670539"/>
          <a:ext cx="8648701" cy="4285388"/>
        </p:xfrm>
        <a:graphic>
          <a:graphicData uri="http://schemas.openxmlformats.org/drawingml/2006/table">
            <a:tbl>
              <a:tblPr firstRow="1" bandRow="1">
                <a:tableStyleId>{5C22544A-7EE6-4342-B048-85BDC9FD1C3A}</a:tableStyleId>
              </a:tblPr>
              <a:tblGrid>
                <a:gridCol w="1298449">
                  <a:extLst>
                    <a:ext uri="{9D8B030D-6E8A-4147-A177-3AD203B41FA5}">
                      <a16:colId xmlns:a16="http://schemas.microsoft.com/office/drawing/2014/main" val="2643551257"/>
                    </a:ext>
                  </a:extLst>
                </a:gridCol>
                <a:gridCol w="3048000">
                  <a:extLst>
                    <a:ext uri="{9D8B030D-6E8A-4147-A177-3AD203B41FA5}">
                      <a16:colId xmlns:a16="http://schemas.microsoft.com/office/drawing/2014/main" val="254945273"/>
                    </a:ext>
                  </a:extLst>
                </a:gridCol>
                <a:gridCol w="1219200">
                  <a:extLst>
                    <a:ext uri="{9D8B030D-6E8A-4147-A177-3AD203B41FA5}">
                      <a16:colId xmlns:a16="http://schemas.microsoft.com/office/drawing/2014/main" val="176269415"/>
                    </a:ext>
                  </a:extLst>
                </a:gridCol>
                <a:gridCol w="3083052">
                  <a:extLst>
                    <a:ext uri="{9D8B030D-6E8A-4147-A177-3AD203B41FA5}">
                      <a16:colId xmlns:a16="http://schemas.microsoft.com/office/drawing/2014/main" val="721627541"/>
                    </a:ext>
                  </a:extLst>
                </a:gridCol>
              </a:tblGrid>
              <a:tr h="337752">
                <a:tc gridSpan="4">
                  <a:txBody>
                    <a:bodyPr/>
                    <a:lstStyle/>
                    <a:p>
                      <a:pPr algn="ctr"/>
                      <a:r>
                        <a:rPr lang="en-US" dirty="0"/>
                        <a:t>God’s view of mankind</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759942">
                <a:tc rowSpan="2">
                  <a:txBody>
                    <a:bodyPr/>
                    <a:lstStyle/>
                    <a:p>
                      <a:r>
                        <a:rPr lang="en-US" sz="1600" b="0" dirty="0"/>
                        <a:t>All people sin</a:t>
                      </a:r>
                    </a:p>
                  </a:txBody>
                  <a:tcPr>
                    <a:solidFill>
                      <a:schemeClr val="accent2">
                        <a:lumMod val="40000"/>
                        <a:lumOff val="60000"/>
                      </a:schemeClr>
                    </a:solidFill>
                  </a:tcPr>
                </a:tc>
                <a:tc>
                  <a:txBody>
                    <a:bodyPr/>
                    <a:lstStyle/>
                    <a:p>
                      <a:r>
                        <a:rPr lang="en-US" sz="1200" b="0" i="1" dirty="0"/>
                        <a:t>For all have sinned and fall short of the glory of God. (Rom. 3:23)</a:t>
                      </a:r>
                      <a:endParaRPr lang="en-US" sz="1000" b="0" i="1" dirty="0"/>
                    </a:p>
                  </a:txBody>
                  <a:tcPr>
                    <a:solidFill>
                      <a:schemeClr val="accent2">
                        <a:lumMod val="40000"/>
                        <a:lumOff val="60000"/>
                      </a:schemeClr>
                    </a:solidFill>
                  </a:tcPr>
                </a:tc>
                <a:tc rowSpan="2">
                  <a:txBody>
                    <a:bodyPr/>
                    <a:lstStyle/>
                    <a:p>
                      <a:r>
                        <a:rPr lang="en-US" sz="1600" b="0" dirty="0"/>
                        <a:t>All people will give an account to God (judgement)</a:t>
                      </a:r>
                      <a:endParaRPr lang="en-US" sz="1400" b="0" dirty="0"/>
                    </a:p>
                  </a:txBody>
                  <a:tcPr>
                    <a:solidFill>
                      <a:schemeClr val="accent2">
                        <a:lumMod val="40000"/>
                        <a:lumOff val="60000"/>
                      </a:schemeClr>
                    </a:solidFill>
                  </a:tcPr>
                </a:tc>
                <a:tc>
                  <a:txBody>
                    <a:bodyPr/>
                    <a:lstStyle/>
                    <a:p>
                      <a:r>
                        <a:rPr lang="en-US" sz="1200" b="0" i="1" dirty="0"/>
                        <a:t>For we must all appear before the judgement seat of Christ, that each one may receive what is due him for the things done while in the body, whether good or bad. (2 Cor. 5:10)</a:t>
                      </a:r>
                      <a:endParaRPr lang="en-US" sz="1000" b="0" i="1" dirty="0"/>
                    </a:p>
                  </a:txBody>
                  <a:tcPr>
                    <a:solidFill>
                      <a:schemeClr val="accent2">
                        <a:lumMod val="40000"/>
                        <a:lumOff val="60000"/>
                      </a:schemeClr>
                    </a:solidFill>
                  </a:tcPr>
                </a:tc>
                <a:extLst>
                  <a:ext uri="{0D108BD9-81ED-4DB2-BD59-A6C34878D82A}">
                    <a16:rowId xmlns:a16="http://schemas.microsoft.com/office/drawing/2014/main" val="4113187424"/>
                  </a:ext>
                </a:extLst>
              </a:tr>
              <a:tr h="450336">
                <a:tc vMerge="1">
                  <a:txBody>
                    <a:bodyPr/>
                    <a:lstStyle/>
                    <a:p>
                      <a:endParaRPr lang="en-US"/>
                    </a:p>
                  </a:txBody>
                  <a:tcPr/>
                </a:tc>
                <a:tc>
                  <a:txBody>
                    <a:bodyPr/>
                    <a:lstStyle/>
                    <a:p>
                      <a:r>
                        <a:rPr lang="en-US" sz="1000" b="0" i="1" dirty="0"/>
                        <a:t>Ps. 51:5, Isa. 64: 6, Rom. 1:21-32</a:t>
                      </a:r>
                    </a:p>
                  </a:txBody>
                  <a:tcPr>
                    <a:solidFill>
                      <a:schemeClr val="accent2">
                        <a:lumMod val="40000"/>
                        <a:lumOff val="60000"/>
                      </a:schemeClr>
                    </a:solidFill>
                  </a:tcPr>
                </a:tc>
                <a:tc vMerge="1">
                  <a:txBody>
                    <a:bodyPr/>
                    <a:lstStyle/>
                    <a:p>
                      <a:endParaRPr lang="en-US"/>
                    </a:p>
                  </a:txBody>
                  <a:tcPr/>
                </a:tc>
                <a:tc>
                  <a:txBody>
                    <a:bodyPr/>
                    <a:lstStyle/>
                    <a:p>
                      <a:r>
                        <a:rPr lang="en-US" sz="1000" b="0" i="1" dirty="0"/>
                        <a:t>Rom. 14:10, Heb 9:27, Rev 20: 12-15</a:t>
                      </a:r>
                    </a:p>
                  </a:txBody>
                  <a:tcPr>
                    <a:solidFill>
                      <a:schemeClr val="accent2">
                        <a:lumMod val="40000"/>
                        <a:lumOff val="60000"/>
                      </a:schemeClr>
                    </a:solidFill>
                  </a:tcPr>
                </a:tc>
                <a:extLst>
                  <a:ext uri="{0D108BD9-81ED-4DB2-BD59-A6C34878D82A}">
                    <a16:rowId xmlns:a16="http://schemas.microsoft.com/office/drawing/2014/main" val="2525981032"/>
                  </a:ext>
                </a:extLst>
              </a:tr>
              <a:tr h="928818">
                <a:tc rowSpan="3">
                  <a:txBody>
                    <a:bodyPr/>
                    <a:lstStyle/>
                    <a:p>
                      <a:r>
                        <a:rPr lang="en-US" sz="1600" b="0" dirty="0"/>
                        <a:t>All people die once</a:t>
                      </a:r>
                      <a:endParaRPr lang="en-US" sz="1400" b="0" dirty="0"/>
                    </a:p>
                  </a:txBody>
                  <a:tcPr>
                    <a:solidFill>
                      <a:schemeClr val="accent2">
                        <a:lumMod val="20000"/>
                        <a:lumOff val="80000"/>
                      </a:schemeClr>
                    </a:solidFill>
                  </a:tcPr>
                </a:tc>
                <a:tc rowSpan="2">
                  <a:txBody>
                    <a:bodyPr/>
                    <a:lstStyle/>
                    <a:p>
                      <a:r>
                        <a:rPr lang="en-US" sz="1200" b="0" i="1" dirty="0"/>
                        <a:t>Just as man was destined to die once, and after that to face judgement, so Christ was sacrificed once to take away the sins of many people; and he will appear a second time, not to bear sin, but to bring salvation to those who waiting for him. (Heb. 9:27-28)</a:t>
                      </a:r>
                      <a:endParaRPr lang="en-US" sz="1000" b="0" i="1" dirty="0"/>
                    </a:p>
                  </a:txBody>
                  <a:tcPr>
                    <a:solidFill>
                      <a:schemeClr val="accent2">
                        <a:lumMod val="20000"/>
                        <a:lumOff val="80000"/>
                      </a:schemeClr>
                    </a:solidFill>
                  </a:tcPr>
                </a:tc>
                <a:tc rowSpan="3">
                  <a:txBody>
                    <a:bodyPr/>
                    <a:lstStyle/>
                    <a:p>
                      <a:r>
                        <a:rPr lang="en-US" sz="1600" b="0" dirty="0"/>
                        <a:t>All people are treated equally by God</a:t>
                      </a:r>
                    </a:p>
                  </a:txBody>
                  <a:tcPr>
                    <a:solidFill>
                      <a:schemeClr val="accent2">
                        <a:lumMod val="20000"/>
                        <a:lumOff val="80000"/>
                      </a:schemeClr>
                    </a:solidFill>
                  </a:tcPr>
                </a:tc>
                <a:tc>
                  <a:txBody>
                    <a:bodyPr/>
                    <a:lstStyle/>
                    <a:p>
                      <a:r>
                        <a:rPr lang="en-US" sz="1200" b="0" i="1" dirty="0"/>
                        <a:t>For there is no difference between Jew and Gentile—the same Lord is Lord of all and richly blesses all who call on him for “Everyone who calls on the name of the Lord will be saved.” (Rom. 10:12-13)</a:t>
                      </a:r>
                      <a:endParaRPr lang="en-US" sz="1000" b="0" i="1" dirty="0"/>
                    </a:p>
                  </a:txBody>
                  <a:tcPr>
                    <a:solidFill>
                      <a:schemeClr val="accent2">
                        <a:lumMod val="20000"/>
                        <a:lumOff val="80000"/>
                      </a:schemeClr>
                    </a:solidFill>
                  </a:tcPr>
                </a:tc>
                <a:extLst>
                  <a:ext uri="{0D108BD9-81ED-4DB2-BD59-A6C34878D82A}">
                    <a16:rowId xmlns:a16="http://schemas.microsoft.com/office/drawing/2014/main" val="1884515119"/>
                  </a:ext>
                </a:extLst>
              </a:tr>
              <a:tr h="257338">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r>
                        <a:rPr lang="en-US" sz="1000" b="0" i="1" dirty="0"/>
                        <a:t>Acts 10:28, Gal. 3:28, Jas. 2:5</a:t>
                      </a:r>
                    </a:p>
                  </a:txBody>
                  <a:tcPr>
                    <a:solidFill>
                      <a:schemeClr val="accent2">
                        <a:lumMod val="20000"/>
                        <a:lumOff val="80000"/>
                      </a:schemeClr>
                    </a:solidFill>
                  </a:tcPr>
                </a:tc>
                <a:extLst>
                  <a:ext uri="{0D108BD9-81ED-4DB2-BD59-A6C34878D82A}">
                    <a16:rowId xmlns:a16="http://schemas.microsoft.com/office/drawing/2014/main" val="3294565856"/>
                  </a:ext>
                </a:extLst>
              </a:tr>
              <a:tr h="225168">
                <a:tc vMerge="1">
                  <a:txBody>
                    <a:bodyPr/>
                    <a:lstStyle/>
                    <a:p>
                      <a:endParaRPr lang="en-US"/>
                    </a:p>
                  </a:txBody>
                  <a:tcPr/>
                </a:tc>
                <a:tc>
                  <a:txBody>
                    <a:bodyPr/>
                    <a:lstStyle/>
                    <a:p>
                      <a:r>
                        <a:rPr lang="en-US" sz="1000" b="0" i="1" dirty="0" err="1"/>
                        <a:t>Ecc</a:t>
                      </a:r>
                      <a:r>
                        <a:rPr lang="en-US" sz="1000" b="0" i="1" dirty="0"/>
                        <a:t>. 3:2, 1 Cor. 15:22</a:t>
                      </a:r>
                    </a:p>
                  </a:txBody>
                  <a:tcPr>
                    <a:solidFill>
                      <a:schemeClr val="accent2">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62112"/>
                  </a:ext>
                </a:extLst>
              </a:tr>
              <a:tr h="591066">
                <a:tc rowSpan="2">
                  <a:txBody>
                    <a:bodyPr/>
                    <a:lstStyle/>
                    <a:p>
                      <a:r>
                        <a:rPr lang="en-US" sz="1600" b="0" dirty="0"/>
                        <a:t>Mankind was created in the image of God</a:t>
                      </a:r>
                    </a:p>
                  </a:txBody>
                  <a:tcPr>
                    <a:solidFill>
                      <a:schemeClr val="accent2">
                        <a:lumMod val="40000"/>
                        <a:lumOff val="60000"/>
                      </a:schemeClr>
                    </a:solidFill>
                  </a:tcPr>
                </a:tc>
                <a:tc gridSpan="3">
                  <a:txBody>
                    <a:bodyPr/>
                    <a:lstStyle/>
                    <a:p>
                      <a:r>
                        <a:rPr lang="en-US" sz="1200" b="0" i="1" dirty="0"/>
                        <a:t>This is the written account of Adam’s line. When God created man, he made him in the likeness of God. He created them male and female and blessed them. And when they were created, he called them “man.” (Gen. 5:1-2)</a:t>
                      </a:r>
                    </a:p>
                  </a:txBody>
                  <a:tcPr>
                    <a:solidFill>
                      <a:schemeClr val="accent2">
                        <a:lumMod val="40000"/>
                        <a:lumOff val="60000"/>
                      </a:schemeClr>
                    </a:solidFill>
                  </a:tcPr>
                </a:tc>
                <a:tc hMerge="1">
                  <a:txBody>
                    <a:bodyPr/>
                    <a:lstStyle/>
                    <a:p>
                      <a:endParaRPr lang="en-US" sz="1600" b="0" dirty="0"/>
                    </a:p>
                  </a:txBody>
                  <a:tcPr>
                    <a:solidFill>
                      <a:schemeClr val="accent2">
                        <a:lumMod val="40000"/>
                        <a:lumOff val="60000"/>
                      </a:schemeClr>
                    </a:solidFill>
                  </a:tcPr>
                </a:tc>
                <a:tc hMerge="1">
                  <a:txBody>
                    <a:bodyPr/>
                    <a:lstStyle/>
                    <a:p>
                      <a:endParaRPr lang="en-US" sz="1000" b="0" i="1" dirty="0"/>
                    </a:p>
                  </a:txBody>
                  <a:tcPr>
                    <a:solidFill>
                      <a:schemeClr val="accent2">
                        <a:lumMod val="40000"/>
                        <a:lumOff val="60000"/>
                      </a:schemeClr>
                    </a:solidFill>
                  </a:tcPr>
                </a:tc>
                <a:extLst>
                  <a:ext uri="{0D108BD9-81ED-4DB2-BD59-A6C34878D82A}">
                    <a16:rowId xmlns:a16="http://schemas.microsoft.com/office/drawing/2014/main" val="1140385032"/>
                  </a:ext>
                </a:extLst>
              </a:tr>
              <a:tr h="461890">
                <a:tc vMerge="1">
                  <a:txBody>
                    <a:bodyPr/>
                    <a:lstStyle/>
                    <a:p>
                      <a:endParaRPr lang="en-US"/>
                    </a:p>
                  </a:txBody>
                  <a:tcPr/>
                </a:tc>
                <a:tc gridSpan="3">
                  <a:txBody>
                    <a:bodyPr/>
                    <a:lstStyle/>
                    <a:p>
                      <a:r>
                        <a:rPr lang="en-US" sz="1000" b="0" i="1" dirty="0"/>
                        <a:t>Gen. 1:27, Jas. 3:9</a:t>
                      </a: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0522658"/>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God’s view of mankind</a:t>
            </a:r>
          </a:p>
        </p:txBody>
      </p:sp>
      <p:pic>
        <p:nvPicPr>
          <p:cNvPr id="7170" name="Picture 2">
            <a:extLst>
              <a:ext uri="{FF2B5EF4-FFF2-40B4-BE49-F238E27FC236}">
                <a16:creationId xmlns:a16="http://schemas.microsoft.com/office/drawing/2014/main" id="{CA58A8C1-6182-B582-8C50-C884BA233F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3315" y="93496"/>
            <a:ext cx="1985321" cy="14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4230468852"/>
              </p:ext>
            </p:extLst>
          </p:nvPr>
        </p:nvGraphicFramePr>
        <p:xfrm>
          <a:off x="188975" y="1825192"/>
          <a:ext cx="8766049" cy="4014774"/>
        </p:xfrm>
        <a:graphic>
          <a:graphicData uri="http://schemas.openxmlformats.org/drawingml/2006/table">
            <a:tbl>
              <a:tblPr firstRow="1" bandRow="1">
                <a:tableStyleId>{5C22544A-7EE6-4342-B048-85BDC9FD1C3A}</a:tableStyleId>
              </a:tblPr>
              <a:tblGrid>
                <a:gridCol w="1300279">
                  <a:extLst>
                    <a:ext uri="{9D8B030D-6E8A-4147-A177-3AD203B41FA5}">
                      <a16:colId xmlns:a16="http://schemas.microsoft.com/office/drawing/2014/main" val="2643551257"/>
                    </a:ext>
                  </a:extLst>
                </a:gridCol>
                <a:gridCol w="2941108">
                  <a:extLst>
                    <a:ext uri="{9D8B030D-6E8A-4147-A177-3AD203B41FA5}">
                      <a16:colId xmlns:a16="http://schemas.microsoft.com/office/drawing/2014/main" val="254945273"/>
                    </a:ext>
                  </a:extLst>
                </a:gridCol>
                <a:gridCol w="1400463">
                  <a:extLst>
                    <a:ext uri="{9D8B030D-6E8A-4147-A177-3AD203B41FA5}">
                      <a16:colId xmlns:a16="http://schemas.microsoft.com/office/drawing/2014/main" val="176269415"/>
                    </a:ext>
                  </a:extLst>
                </a:gridCol>
                <a:gridCol w="3124199">
                  <a:extLst>
                    <a:ext uri="{9D8B030D-6E8A-4147-A177-3AD203B41FA5}">
                      <a16:colId xmlns:a16="http://schemas.microsoft.com/office/drawing/2014/main" val="721627541"/>
                    </a:ext>
                  </a:extLst>
                </a:gridCol>
              </a:tblGrid>
              <a:tr h="337006">
                <a:tc gridSpan="4">
                  <a:txBody>
                    <a:bodyPr/>
                    <a:lstStyle/>
                    <a:p>
                      <a:pPr algn="ctr"/>
                      <a:r>
                        <a:rPr lang="en-US" dirty="0"/>
                        <a:t>God’s view of mankind</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589760">
                <a:tc rowSpan="2">
                  <a:txBody>
                    <a:bodyPr/>
                    <a:lstStyle/>
                    <a:p>
                      <a:r>
                        <a:rPr lang="en-US" sz="1600" b="0" dirty="0"/>
                        <a:t>People are spiritual beings</a:t>
                      </a:r>
                    </a:p>
                  </a:txBody>
                  <a:tcPr>
                    <a:solidFill>
                      <a:schemeClr val="accent2">
                        <a:lumMod val="40000"/>
                        <a:lumOff val="60000"/>
                      </a:schemeClr>
                    </a:solidFill>
                  </a:tcPr>
                </a:tc>
                <a:tc>
                  <a:txBody>
                    <a:bodyPr/>
                    <a:lstStyle/>
                    <a:p>
                      <a:r>
                        <a:rPr lang="en-US" sz="1200" b="0" i="1" dirty="0"/>
                        <a:t>And the dust returns to the ground it came from,  and the spirit returns to God who gave it. (</a:t>
                      </a:r>
                      <a:r>
                        <a:rPr lang="en-US" sz="1200" b="0" i="1" dirty="0" err="1"/>
                        <a:t>Ecc</a:t>
                      </a:r>
                      <a:r>
                        <a:rPr lang="en-US" sz="1200" b="0" i="1" dirty="0"/>
                        <a:t>. 12:7)</a:t>
                      </a:r>
                      <a:endParaRPr lang="en-US" sz="1000" b="0" i="1" dirty="0"/>
                    </a:p>
                  </a:txBody>
                  <a:tcPr>
                    <a:solidFill>
                      <a:schemeClr val="accent2">
                        <a:lumMod val="40000"/>
                        <a:lumOff val="60000"/>
                      </a:schemeClr>
                    </a:solidFill>
                  </a:tcPr>
                </a:tc>
                <a:tc rowSpan="2">
                  <a:txBody>
                    <a:bodyPr/>
                    <a:lstStyle/>
                    <a:p>
                      <a:pPr marL="0" algn="l" rtl="0" eaLnBrk="1" fontAlgn="t" latinLnBrk="0" hangingPunct="1">
                        <a:spcBef>
                          <a:spcPts val="0"/>
                        </a:spcBef>
                        <a:spcAft>
                          <a:spcPts val="0"/>
                        </a:spcAft>
                      </a:pPr>
                      <a:r>
                        <a:rPr lang="en-US" sz="1600" b="0" i="0" u="none" strike="noStrike" kern="1200" dirty="0">
                          <a:solidFill>
                            <a:schemeClr val="tx1"/>
                          </a:solidFill>
                          <a:effectLst/>
                          <a:latin typeface="Franklin Gothic Book" panose="020B0503020102020204" pitchFamily="34" charset="0"/>
                        </a:rPr>
                        <a:t>Every person will confess Jesus as Christ</a:t>
                      </a:r>
                      <a:endParaRPr lang="en-US" sz="1600" b="0" i="0" u="none" strike="noStrike" dirty="0">
                        <a:solidFill>
                          <a:schemeClr val="tx1"/>
                        </a:solidFill>
                        <a:effectLst/>
                        <a:latin typeface="Arial" panose="020B0604020202020204" pitchFamily="34" charset="0"/>
                      </a:endParaRPr>
                    </a:p>
                  </a:txBody>
                  <a:tcPr>
                    <a:solidFill>
                      <a:schemeClr val="accent2">
                        <a:lumMod val="40000"/>
                        <a:lumOff val="60000"/>
                      </a:schemeClr>
                    </a:solidFill>
                  </a:tcPr>
                </a:tc>
                <a:tc rowSpan="2">
                  <a:txBody>
                    <a:bodyPr/>
                    <a:lstStyle/>
                    <a:p>
                      <a:pPr marL="0" algn="l" rtl="0" eaLnBrk="1" fontAlgn="t" latinLnBrk="0" hangingPunct="1">
                        <a:spcBef>
                          <a:spcPts val="0"/>
                        </a:spcBef>
                        <a:spcAft>
                          <a:spcPts val="0"/>
                        </a:spcAft>
                      </a:pPr>
                      <a:r>
                        <a:rPr lang="en-US" sz="1200" b="0" i="1" u="none" strike="noStrike" kern="1200" dirty="0">
                          <a:solidFill>
                            <a:schemeClr val="tx1"/>
                          </a:solidFill>
                          <a:effectLst/>
                          <a:latin typeface="Franklin Gothic Book" panose="020B0503020102020204" pitchFamily="34" charset="0"/>
                        </a:rPr>
                        <a:t>That at the name of Jesus every knee should bow, in heaven and on earth and under the earth, and every tongue confess that Jesus Christ is Lord, to the glory of God the Father. (Phil. 2:10-11)</a:t>
                      </a:r>
                      <a:endParaRPr lang="en-US" sz="1200" b="0" i="0" u="none" strike="noStrike" dirty="0">
                        <a:solidFill>
                          <a:schemeClr val="tx1"/>
                        </a:solidFill>
                        <a:effectLst/>
                        <a:latin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4113187424"/>
                  </a:ext>
                </a:extLst>
              </a:tr>
              <a:tr h="692454">
                <a:tc vMerge="1">
                  <a:txBody>
                    <a:bodyPr/>
                    <a:lstStyle/>
                    <a:p>
                      <a:endParaRPr lang="en-US"/>
                    </a:p>
                  </a:txBody>
                  <a:tcPr/>
                </a:tc>
                <a:tc>
                  <a:txBody>
                    <a:bodyPr/>
                    <a:lstStyle/>
                    <a:p>
                      <a:r>
                        <a:rPr lang="en-US" sz="1000" b="0" i="1" dirty="0"/>
                        <a:t>Job 32:8, Acts 7:59, 1 Cor. 2:11-12, Jas. 2:26</a:t>
                      </a:r>
                    </a:p>
                  </a:txBody>
                  <a:tcPr>
                    <a:solidFill>
                      <a:schemeClr val="accent2">
                        <a:lumMod val="40000"/>
                        <a:lumOff val="60000"/>
                      </a:schemeClr>
                    </a:solidFill>
                  </a:tcPr>
                </a:tc>
                <a:tc vMerge="1">
                  <a:txBody>
                    <a:bodyPr/>
                    <a:lstStyle/>
                    <a:p>
                      <a:endParaRPr lang="en-US"/>
                    </a:p>
                  </a:txBody>
                  <a:tcPr/>
                </a:tc>
                <a:tc vMerge="1">
                  <a:txBody>
                    <a:bodyPr/>
                    <a:lstStyle/>
                    <a:p>
                      <a:r>
                        <a:rPr lang="en-US" sz="1000" b="0" i="1" dirty="0"/>
                        <a:t>Rom. 14:10, Heb 9:27, Rev 20: 12-15</a:t>
                      </a:r>
                    </a:p>
                  </a:txBody>
                  <a:tcPr>
                    <a:solidFill>
                      <a:schemeClr val="accent2">
                        <a:lumMod val="40000"/>
                        <a:lumOff val="60000"/>
                      </a:schemeClr>
                    </a:solidFill>
                  </a:tcPr>
                </a:tc>
                <a:extLst>
                  <a:ext uri="{0D108BD9-81ED-4DB2-BD59-A6C34878D82A}">
                    <a16:rowId xmlns:a16="http://schemas.microsoft.com/office/drawing/2014/main" val="2525981032"/>
                  </a:ext>
                </a:extLst>
              </a:tr>
              <a:tr h="421257">
                <a:tc rowSpan="3">
                  <a:txBody>
                    <a:bodyPr/>
                    <a:lstStyle/>
                    <a:p>
                      <a:r>
                        <a:rPr lang="en-US" sz="1600" b="0" dirty="0"/>
                        <a:t>Each person is of great value to God</a:t>
                      </a:r>
                      <a:endParaRPr lang="en-US" sz="1400" b="0" dirty="0"/>
                    </a:p>
                  </a:txBody>
                  <a:tcPr>
                    <a:solidFill>
                      <a:schemeClr val="accent2">
                        <a:lumMod val="20000"/>
                        <a:lumOff val="80000"/>
                      </a:schemeClr>
                    </a:solidFill>
                  </a:tcPr>
                </a:tc>
                <a:tc rowSpan="2">
                  <a:txBody>
                    <a:bodyPr/>
                    <a:lstStyle/>
                    <a:p>
                      <a:r>
                        <a:rPr lang="en-US" sz="1200" b="0" i="1" dirty="0"/>
                        <a:t>For God so loved the world that he gave his one and only Son, that whoever believes in him shall not perish but have eternal life. (Jn. 3:16)</a:t>
                      </a:r>
                      <a:endParaRPr lang="en-US" sz="1000" b="0" i="1" dirty="0"/>
                    </a:p>
                  </a:txBody>
                  <a:tcPr>
                    <a:solidFill>
                      <a:schemeClr val="accent2">
                        <a:lumMod val="20000"/>
                        <a:lumOff val="80000"/>
                      </a:schemeClr>
                    </a:solidFill>
                  </a:tcPr>
                </a:tc>
                <a:tc rowSpan="3">
                  <a:txBody>
                    <a:bodyPr/>
                    <a:lstStyle/>
                    <a:p>
                      <a:r>
                        <a:rPr lang="en-US" sz="1600" b="0" dirty="0"/>
                        <a:t>God wants each person to be saved</a:t>
                      </a:r>
                    </a:p>
                  </a:txBody>
                  <a:tcPr>
                    <a:solidFill>
                      <a:schemeClr val="accent2">
                        <a:lumMod val="20000"/>
                        <a:lumOff val="80000"/>
                      </a:schemeClr>
                    </a:solidFill>
                  </a:tcPr>
                </a:tc>
                <a:tc>
                  <a:txBody>
                    <a:bodyPr/>
                    <a:lstStyle/>
                    <a:p>
                      <a:r>
                        <a:rPr lang="en-US" sz="1200" b="0" i="1" dirty="0"/>
                        <a:t>For the grace of God that brings salvation has appeared to all men. (Tit. 2:11)</a:t>
                      </a:r>
                      <a:endParaRPr lang="en-US" sz="1000" b="0" i="1" dirty="0"/>
                    </a:p>
                  </a:txBody>
                  <a:tcPr>
                    <a:solidFill>
                      <a:schemeClr val="accent2">
                        <a:lumMod val="20000"/>
                        <a:lumOff val="80000"/>
                      </a:schemeClr>
                    </a:solidFill>
                  </a:tcPr>
                </a:tc>
                <a:extLst>
                  <a:ext uri="{0D108BD9-81ED-4DB2-BD59-A6C34878D82A}">
                    <a16:rowId xmlns:a16="http://schemas.microsoft.com/office/drawing/2014/main" val="1884515119"/>
                  </a:ext>
                </a:extLst>
              </a:tr>
              <a:tr h="337006">
                <a:tc vMerge="1">
                  <a:txBody>
                    <a:bodyPr/>
                    <a:lstStyle/>
                    <a:p>
                      <a:endParaRPr lang="en-US"/>
                    </a:p>
                  </a:txBody>
                  <a:tcPr/>
                </a:tc>
                <a:tc vMerge="1">
                  <a:txBody>
                    <a:bodyPr/>
                    <a:lstStyle/>
                    <a:p>
                      <a:endParaRPr lang="en-US" sz="1000" b="0" i="1" dirty="0"/>
                    </a:p>
                  </a:txBody>
                  <a:tcPr>
                    <a:solidFill>
                      <a:schemeClr val="accent2">
                        <a:lumMod val="20000"/>
                        <a:lumOff val="80000"/>
                      </a:schemeClr>
                    </a:solidFill>
                  </a:tcPr>
                </a:tc>
                <a:tc vMerge="1">
                  <a:txBody>
                    <a:bodyPr/>
                    <a:lstStyle/>
                    <a:p>
                      <a:endParaRPr lang="en-US"/>
                    </a:p>
                  </a:txBody>
                  <a:tcPr/>
                </a:tc>
                <a:tc rowSpan="2">
                  <a:txBody>
                    <a:bodyPr/>
                    <a:lstStyle/>
                    <a:p>
                      <a:r>
                        <a:rPr lang="en-US" sz="1000" b="0" i="1" dirty="0"/>
                        <a:t>Lk. 3:6, Jn. 3:17, Acts. 2:21, Rom. 5:18, 10:13, </a:t>
                      </a:r>
                    </a:p>
                    <a:p>
                      <a:r>
                        <a:rPr lang="en-US" sz="1000" b="0" i="1" dirty="0"/>
                        <a:t>1 Tim. 2:3-4, 4:10, 2 Pet. 3:9</a:t>
                      </a:r>
                      <a:endParaRPr lang="en-US" dirty="0"/>
                    </a:p>
                  </a:txBody>
                  <a:tcPr>
                    <a:solidFill>
                      <a:schemeClr val="accent2">
                        <a:lumMod val="20000"/>
                        <a:lumOff val="80000"/>
                      </a:schemeClr>
                    </a:solidFill>
                  </a:tcPr>
                </a:tc>
                <a:extLst>
                  <a:ext uri="{0D108BD9-81ED-4DB2-BD59-A6C34878D82A}">
                    <a16:rowId xmlns:a16="http://schemas.microsoft.com/office/drawing/2014/main" val="814252307"/>
                  </a:ext>
                </a:extLst>
              </a:tr>
              <a:tr h="224671">
                <a:tc vMerge="1">
                  <a:txBody>
                    <a:bodyPr/>
                    <a:lstStyle/>
                    <a:p>
                      <a:endParaRPr lang="en-US"/>
                    </a:p>
                  </a:txBody>
                  <a:tcPr/>
                </a:tc>
                <a:tc>
                  <a:txBody>
                    <a:bodyPr/>
                    <a:lstStyle/>
                    <a:p>
                      <a:r>
                        <a:rPr lang="en-US" sz="1000" b="0" i="1" dirty="0"/>
                        <a:t>1 Cor. 6:20</a:t>
                      </a:r>
                    </a:p>
                  </a:txBody>
                  <a:tcPr>
                    <a:solidFill>
                      <a:schemeClr val="accent2">
                        <a:lumMod val="20000"/>
                        <a:lumOff val="80000"/>
                      </a:schemeClr>
                    </a:solidFill>
                  </a:tcPr>
                </a:tc>
                <a:tc vMerge="1">
                  <a:txBody>
                    <a:bodyPr/>
                    <a:lstStyle/>
                    <a:p>
                      <a:endParaRPr lang="en-US"/>
                    </a:p>
                  </a:txBody>
                  <a:tcPr/>
                </a:tc>
                <a:tc vMerge="1">
                  <a:txBody>
                    <a:bodyPr/>
                    <a:lstStyle/>
                    <a:p>
                      <a:endParaRPr lang="en-US" sz="1000" b="0" i="1" dirty="0"/>
                    </a:p>
                  </a:txBody>
                  <a:tcPr>
                    <a:solidFill>
                      <a:schemeClr val="accent2">
                        <a:lumMod val="20000"/>
                        <a:lumOff val="80000"/>
                      </a:schemeClr>
                    </a:solidFill>
                  </a:tcPr>
                </a:tc>
                <a:extLst>
                  <a:ext uri="{0D108BD9-81ED-4DB2-BD59-A6C34878D82A}">
                    <a16:rowId xmlns:a16="http://schemas.microsoft.com/office/drawing/2014/main" val="2914824561"/>
                  </a:ext>
                </a:extLst>
              </a:tr>
              <a:tr h="758263">
                <a:tc rowSpan="2">
                  <a:txBody>
                    <a:bodyPr/>
                    <a:lstStyle/>
                    <a:p>
                      <a:r>
                        <a:rPr lang="en-US" sz="1600" b="0" dirty="0"/>
                        <a:t>Each person is known by God before he is born</a:t>
                      </a:r>
                      <a:endParaRPr lang="en-US" sz="1400" b="0" dirty="0"/>
                    </a:p>
                  </a:txBody>
                  <a:tcPr>
                    <a:solidFill>
                      <a:schemeClr val="accent2">
                        <a:lumMod val="40000"/>
                        <a:lumOff val="60000"/>
                      </a:schemeClr>
                    </a:solidFill>
                  </a:tcPr>
                </a:tc>
                <a:tc gridSpan="3">
                  <a:txBody>
                    <a:bodyPr/>
                    <a:lstStyle/>
                    <a:p>
                      <a:r>
                        <a:rPr lang="en-US" sz="1200" b="0" i="1"/>
                        <a:t>For you created my inmost being; you knit me together in my mother’s womb. I praise you because I am fearfully and wonderfully made; your works are wonderful, I know that full well. My frame was not hidden from you when I was made in the secret place. When I was woven together in the depths of the earth, your eyes saw my unformed body. All the days ordained for me were written in your book before one of them came to be. (Ps. 139: 13-16)</a:t>
                      </a:r>
                      <a:endParaRPr lang="en-US" sz="1200" b="0" i="1" dirty="0"/>
                    </a:p>
                  </a:txBody>
                  <a:tcPr>
                    <a:solidFill>
                      <a:schemeClr val="accent2">
                        <a:lumMod val="40000"/>
                        <a:lumOff val="60000"/>
                      </a:schemeClr>
                    </a:solidFill>
                  </a:tcPr>
                </a:tc>
                <a:tc hMerge="1">
                  <a:txBody>
                    <a:bodyPr/>
                    <a:lstStyle/>
                    <a:p>
                      <a:endParaRPr lang="en-US" sz="1400" b="0" dirty="0"/>
                    </a:p>
                  </a:txBody>
                  <a:tcPr>
                    <a:solidFill>
                      <a:schemeClr val="accent2">
                        <a:lumMod val="40000"/>
                        <a:lumOff val="60000"/>
                      </a:schemeClr>
                    </a:solidFill>
                  </a:tcPr>
                </a:tc>
                <a:tc hMerge="1">
                  <a:txBody>
                    <a:bodyPr/>
                    <a:lstStyle/>
                    <a:p>
                      <a:endParaRPr lang="en-US" sz="1200" b="0" i="1" dirty="0"/>
                    </a:p>
                  </a:txBody>
                  <a:tcPr>
                    <a:solidFill>
                      <a:schemeClr val="accent2">
                        <a:lumMod val="40000"/>
                        <a:lumOff val="60000"/>
                      </a:schemeClr>
                    </a:solidFill>
                  </a:tcPr>
                </a:tc>
                <a:extLst>
                  <a:ext uri="{0D108BD9-81ED-4DB2-BD59-A6C34878D82A}">
                    <a16:rowId xmlns:a16="http://schemas.microsoft.com/office/drawing/2014/main" val="1140385032"/>
                  </a:ext>
                </a:extLst>
              </a:tr>
              <a:tr h="405928">
                <a:tc vMerge="1">
                  <a:txBody>
                    <a:bodyPr/>
                    <a:lstStyle/>
                    <a:p>
                      <a:endParaRPr 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t>Rom. 14:10, Heb 9:27, Rev 20: 12-15</a:t>
                      </a:r>
                    </a:p>
                    <a:p>
                      <a:endParaRPr lang="en-US" sz="1200" b="0" i="1" dirty="0"/>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7752520"/>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God’s view of mankind</a:t>
            </a:r>
          </a:p>
        </p:txBody>
      </p:sp>
      <p:pic>
        <p:nvPicPr>
          <p:cNvPr id="8" name="Picture 2">
            <a:extLst>
              <a:ext uri="{FF2B5EF4-FFF2-40B4-BE49-F238E27FC236}">
                <a16:creationId xmlns:a16="http://schemas.microsoft.com/office/drawing/2014/main" id="{C0A5B237-6A1C-7AB6-B813-E4E67BA22B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93496"/>
            <a:ext cx="2163452" cy="160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8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023873F-92FA-228E-DAE3-6A2DFE40B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164" y="2671197"/>
            <a:ext cx="2777382" cy="2777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Mankind’s position in Jesus Christ</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2870" y="1635735"/>
            <a:ext cx="3783330"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Justified (declared “not guilty” of sin)</a:t>
            </a:r>
          </a:p>
          <a:p>
            <a:endParaRPr lang="en-US" sz="200" dirty="0">
              <a:solidFill>
                <a:schemeClr val="accent2"/>
              </a:solidFill>
            </a:endParaRPr>
          </a:p>
          <a:p>
            <a:r>
              <a:rPr lang="en-US" sz="1600" i="1" dirty="0">
                <a:solidFill>
                  <a:schemeClr val="accent2"/>
                </a:solidFill>
              </a:rPr>
              <a:t>And are justified freely by his grace through the redemption that came by Christ Jesus. (Rom. 3:24)</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118218" y="3011601"/>
            <a:ext cx="195453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No condemnation</a:t>
            </a:r>
          </a:p>
          <a:p>
            <a:endParaRPr lang="en-US" sz="200" b="1" dirty="0">
              <a:solidFill>
                <a:schemeClr val="accent2"/>
              </a:solidFill>
            </a:endParaRPr>
          </a:p>
          <a:p>
            <a:r>
              <a:rPr lang="en-US" sz="1600" i="1" dirty="0">
                <a:solidFill>
                  <a:schemeClr val="accent2"/>
                </a:solidFill>
              </a:rPr>
              <a:t>Therefore, there is no condemnation for those who are in Christ Jesus. (Rom. 8:1)</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127254" y="4871150"/>
            <a:ext cx="3859530"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Set free from the law of sin and death</a:t>
            </a:r>
          </a:p>
          <a:p>
            <a:pPr algn="ctr"/>
            <a:endParaRPr lang="en-US" sz="200" b="1" dirty="0">
              <a:solidFill>
                <a:schemeClr val="accent2"/>
              </a:solidFill>
            </a:endParaRPr>
          </a:p>
          <a:p>
            <a:r>
              <a:rPr lang="en-US" sz="1600" i="1" dirty="0">
                <a:solidFill>
                  <a:schemeClr val="accent2"/>
                </a:solidFill>
              </a:rPr>
              <a:t>Because through Christ Jesus the law of the Spirit of life set me free from the law of sin and death. (Rom. 8:2)</a:t>
            </a:r>
          </a:p>
        </p:txBody>
      </p:sp>
      <p:sp>
        <p:nvSpPr>
          <p:cNvPr id="11" name="TextBox 10">
            <a:extLst>
              <a:ext uri="{FF2B5EF4-FFF2-40B4-BE49-F238E27FC236}">
                <a16:creationId xmlns:a16="http://schemas.microsoft.com/office/drawing/2014/main" id="{AF936933-A644-D2F9-5FCE-69FC334673CC}"/>
              </a:ext>
            </a:extLst>
          </p:cNvPr>
          <p:cNvSpPr txBox="1">
            <a:spLocks/>
          </p:cNvSpPr>
          <p:nvPr/>
        </p:nvSpPr>
        <p:spPr>
          <a:xfrm>
            <a:off x="3986784" y="1635735"/>
            <a:ext cx="490270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Sanctified and made acceptable in Christ Jesus</a:t>
            </a:r>
          </a:p>
          <a:p>
            <a:endParaRPr lang="en-US" sz="200" dirty="0">
              <a:solidFill>
                <a:schemeClr val="accent2"/>
              </a:solidFill>
            </a:endParaRPr>
          </a:p>
          <a:p>
            <a:r>
              <a:rPr lang="en-US" sz="1600" i="1" dirty="0">
                <a:solidFill>
                  <a:schemeClr val="accent2"/>
                </a:solidFill>
              </a:rPr>
              <a:t>To the church in Corinth, to those sanctified in Christ Jesus and called to be holy, together with all those everywhere who call on the name of our Lord Jesus Christ—their Lord and ours. (1 Cor. 1:2)</a:t>
            </a:r>
            <a:endParaRPr lang="en-US" sz="1200" i="1" dirty="0">
              <a:solidFill>
                <a:schemeClr val="accent2"/>
              </a:solidFill>
            </a:endParaRPr>
          </a:p>
        </p:txBody>
      </p:sp>
      <p:sp>
        <p:nvSpPr>
          <p:cNvPr id="13" name="TextBox 12">
            <a:extLst>
              <a:ext uri="{FF2B5EF4-FFF2-40B4-BE49-F238E27FC236}">
                <a16:creationId xmlns:a16="http://schemas.microsoft.com/office/drawing/2014/main" id="{D0F34D84-D133-4353-25CB-01EB19580928}"/>
              </a:ext>
            </a:extLst>
          </p:cNvPr>
          <p:cNvSpPr txBox="1">
            <a:spLocks/>
          </p:cNvSpPr>
          <p:nvPr/>
        </p:nvSpPr>
        <p:spPr>
          <a:xfrm>
            <a:off x="4939284" y="5117371"/>
            <a:ext cx="396240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Made alive at the resurrection of Christ</a:t>
            </a:r>
          </a:p>
          <a:p>
            <a:endParaRPr lang="en-US" sz="200" dirty="0">
              <a:solidFill>
                <a:schemeClr val="accent2"/>
              </a:solidFill>
            </a:endParaRPr>
          </a:p>
          <a:p>
            <a:r>
              <a:rPr lang="en-US" sz="1600" i="1" dirty="0">
                <a:solidFill>
                  <a:schemeClr val="accent2"/>
                </a:solidFill>
              </a:rPr>
              <a:t>For as in Adam all die, so in Christ all will be made alive. (1 Cor. 15:22)</a:t>
            </a:r>
            <a:endParaRPr lang="en-US" sz="1200" i="1" dirty="0">
              <a:solidFill>
                <a:schemeClr val="accent2"/>
              </a:solidFill>
            </a:endParaRPr>
          </a:p>
        </p:txBody>
      </p:sp>
      <p:sp>
        <p:nvSpPr>
          <p:cNvPr id="15" name="TextBox 14">
            <a:extLst>
              <a:ext uri="{FF2B5EF4-FFF2-40B4-BE49-F238E27FC236}">
                <a16:creationId xmlns:a16="http://schemas.microsoft.com/office/drawing/2014/main" id="{07A7F41C-994E-2532-81E9-C8C9FCE7FE11}"/>
              </a:ext>
            </a:extLst>
          </p:cNvPr>
          <p:cNvSpPr txBox="1">
            <a:spLocks/>
          </p:cNvSpPr>
          <p:nvPr/>
        </p:nvSpPr>
        <p:spPr>
          <a:xfrm>
            <a:off x="5372100" y="3312425"/>
            <a:ext cx="35052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Righteous and holy in Christ Jesus</a:t>
            </a:r>
          </a:p>
          <a:p>
            <a:endParaRPr lang="en-US" sz="200" dirty="0">
              <a:solidFill>
                <a:schemeClr val="accent2"/>
              </a:solidFill>
            </a:endParaRPr>
          </a:p>
          <a:p>
            <a:r>
              <a:rPr lang="en-US" sz="1600" i="1" dirty="0">
                <a:solidFill>
                  <a:schemeClr val="accent2"/>
                </a:solidFill>
              </a:rPr>
              <a:t>It is because of him that you are in Christ Jesus who has become for us wisdom from God—that is, our righteousness, holiness and redemption. (1 Cor. 1:30) </a:t>
            </a:r>
            <a:endParaRPr lang="en-US" sz="1200" i="1" dirty="0">
              <a:solidFill>
                <a:schemeClr val="accent2"/>
              </a:solidFill>
            </a:endParaRPr>
          </a:p>
        </p:txBody>
      </p:sp>
    </p:spTree>
    <p:extLst>
      <p:ext uri="{BB962C8B-B14F-4D97-AF65-F5344CB8AC3E}">
        <p14:creationId xmlns:p14="http://schemas.microsoft.com/office/powerpoint/2010/main" val="178712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CEFB6820-4D97-A204-0728-E90543955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164" y="2671197"/>
            <a:ext cx="2777382" cy="2777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Mankind’s position in Jesus Christ</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2870" y="1635735"/>
            <a:ext cx="1649730"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A new creation</a:t>
            </a:r>
          </a:p>
          <a:p>
            <a:endParaRPr lang="en-US" sz="200" dirty="0">
              <a:solidFill>
                <a:schemeClr val="accent2"/>
              </a:solidFill>
            </a:endParaRPr>
          </a:p>
          <a:p>
            <a:r>
              <a:rPr lang="en-US" sz="1600" i="1" dirty="0">
                <a:solidFill>
                  <a:schemeClr val="accent2"/>
                </a:solidFill>
              </a:rPr>
              <a:t>Therefore, if anyone is in Christ, he is a new creation; the old has gone, the new has come! (2 Cor. 5:17)</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1868043" y="1629638"/>
            <a:ext cx="2093976"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Declared righteous</a:t>
            </a:r>
          </a:p>
          <a:p>
            <a:endParaRPr lang="en-US" sz="200" b="1" dirty="0">
              <a:solidFill>
                <a:schemeClr val="accent2"/>
              </a:solidFill>
            </a:endParaRPr>
          </a:p>
          <a:p>
            <a:r>
              <a:rPr lang="en-US" sz="1600" i="1" dirty="0">
                <a:solidFill>
                  <a:schemeClr val="accent2"/>
                </a:solidFill>
              </a:rPr>
              <a:t>God made him who had no sin to be sin for us, so that in him we might become the righteousness of God. (2 Cor. 5:21)</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4787481" y="1565649"/>
            <a:ext cx="4212990"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One in Christ Jesus will all other believers</a:t>
            </a:r>
          </a:p>
          <a:p>
            <a:pPr algn="ctr"/>
            <a:endParaRPr lang="en-US" sz="200" b="1" dirty="0">
              <a:solidFill>
                <a:schemeClr val="accent2"/>
              </a:solidFill>
            </a:endParaRPr>
          </a:p>
          <a:p>
            <a:r>
              <a:rPr lang="en-US" sz="1600" i="1" dirty="0">
                <a:solidFill>
                  <a:schemeClr val="accent2"/>
                </a:solidFill>
              </a:rPr>
              <a:t>There is neither Jew nor Greek, salve nor free, male nor female, for you are all one in Christ Jesus. (Gal. 3:28)</a:t>
            </a:r>
            <a:endParaRPr lang="en-US" sz="1500" dirty="0">
              <a:solidFill>
                <a:schemeClr val="accent2"/>
              </a:solidFill>
            </a:endParaRPr>
          </a:p>
        </p:txBody>
      </p:sp>
      <p:sp>
        <p:nvSpPr>
          <p:cNvPr id="11" name="TextBox 10">
            <a:extLst>
              <a:ext uri="{FF2B5EF4-FFF2-40B4-BE49-F238E27FC236}">
                <a16:creationId xmlns:a16="http://schemas.microsoft.com/office/drawing/2014/main" id="{AF936933-A644-D2F9-5FCE-69FC334673CC}"/>
              </a:ext>
            </a:extLst>
          </p:cNvPr>
          <p:cNvSpPr txBox="1">
            <a:spLocks/>
          </p:cNvSpPr>
          <p:nvPr/>
        </p:nvSpPr>
        <p:spPr>
          <a:xfrm>
            <a:off x="5278863" y="4646425"/>
            <a:ext cx="372160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Blessed with every spiritual blessing</a:t>
            </a:r>
          </a:p>
          <a:p>
            <a:endParaRPr lang="en-US" sz="200" dirty="0">
              <a:solidFill>
                <a:schemeClr val="accent2"/>
              </a:solidFill>
            </a:endParaRPr>
          </a:p>
          <a:p>
            <a:r>
              <a:rPr lang="en-US" sz="1600" i="1" dirty="0">
                <a:solidFill>
                  <a:schemeClr val="accent2"/>
                </a:solidFill>
              </a:rPr>
              <a:t>Praise be to the God and Father of our Lord Jesus Christ, who has blessed us in the heavenly realms with every spiritual blessing in Christ. (Eph. 1:3)</a:t>
            </a:r>
            <a:endParaRPr lang="en-US" sz="1200" i="1" dirty="0">
              <a:solidFill>
                <a:schemeClr val="accent2"/>
              </a:solidFill>
            </a:endParaRPr>
          </a:p>
        </p:txBody>
      </p:sp>
      <p:sp>
        <p:nvSpPr>
          <p:cNvPr id="13" name="TextBox 12">
            <a:extLst>
              <a:ext uri="{FF2B5EF4-FFF2-40B4-BE49-F238E27FC236}">
                <a16:creationId xmlns:a16="http://schemas.microsoft.com/office/drawing/2014/main" id="{D0F34D84-D133-4353-25CB-01EB19580928}"/>
              </a:ext>
            </a:extLst>
          </p:cNvPr>
          <p:cNvSpPr txBox="1">
            <a:spLocks/>
          </p:cNvSpPr>
          <p:nvPr/>
        </p:nvSpPr>
        <p:spPr>
          <a:xfrm>
            <a:off x="114189" y="4395679"/>
            <a:ext cx="2713755"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Adopted as God’s children</a:t>
            </a:r>
          </a:p>
          <a:p>
            <a:endParaRPr lang="en-US" sz="200" dirty="0">
              <a:solidFill>
                <a:schemeClr val="accent2"/>
              </a:solidFill>
            </a:endParaRPr>
          </a:p>
          <a:p>
            <a:r>
              <a:rPr lang="en-US" sz="1600" i="1" dirty="0">
                <a:solidFill>
                  <a:schemeClr val="accent2"/>
                </a:solidFill>
              </a:rPr>
              <a:t>In love he predestined us to be adopted as his sons through Jesus Christ, in accordance with his pleasure and will. (Eph. 1:5)</a:t>
            </a:r>
            <a:endParaRPr lang="en-US" sz="1200" i="1" dirty="0">
              <a:solidFill>
                <a:schemeClr val="accent2"/>
              </a:solidFill>
            </a:endParaRPr>
          </a:p>
        </p:txBody>
      </p:sp>
      <p:sp>
        <p:nvSpPr>
          <p:cNvPr id="15" name="TextBox 14">
            <a:extLst>
              <a:ext uri="{FF2B5EF4-FFF2-40B4-BE49-F238E27FC236}">
                <a16:creationId xmlns:a16="http://schemas.microsoft.com/office/drawing/2014/main" id="{07A7F41C-994E-2532-81E9-C8C9FCE7FE11}"/>
              </a:ext>
            </a:extLst>
          </p:cNvPr>
          <p:cNvSpPr txBox="1">
            <a:spLocks/>
          </p:cNvSpPr>
          <p:nvPr/>
        </p:nvSpPr>
        <p:spPr>
          <a:xfrm>
            <a:off x="6889243" y="2729389"/>
            <a:ext cx="2093976"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Holy and blameless</a:t>
            </a:r>
          </a:p>
          <a:p>
            <a:endParaRPr lang="en-US" sz="200" dirty="0">
              <a:solidFill>
                <a:schemeClr val="accent2"/>
              </a:solidFill>
            </a:endParaRPr>
          </a:p>
          <a:p>
            <a:r>
              <a:rPr lang="en-US" sz="1600" i="1" dirty="0">
                <a:solidFill>
                  <a:schemeClr val="accent2"/>
                </a:solidFill>
              </a:rPr>
              <a:t>For he chose us in him before the creation of the world to be holy and blameless in his sight. (Eph. 1:4)</a:t>
            </a:r>
            <a:endParaRPr lang="en-US" sz="1200" i="1" dirty="0">
              <a:solidFill>
                <a:schemeClr val="accent2"/>
              </a:solidFill>
            </a:endParaRPr>
          </a:p>
        </p:txBody>
      </p:sp>
    </p:spTree>
    <p:extLst>
      <p:ext uri="{BB962C8B-B14F-4D97-AF65-F5344CB8AC3E}">
        <p14:creationId xmlns:p14="http://schemas.microsoft.com/office/powerpoint/2010/main" val="268791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CEFB6820-4D97-A204-0728-E90543955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15" y="2275057"/>
            <a:ext cx="2777382" cy="2777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Mankind’s position in Jesus Christ</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2870" y="1668973"/>
            <a:ext cx="3094318"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Forgiven and redeemed</a:t>
            </a:r>
          </a:p>
          <a:p>
            <a:endParaRPr lang="en-US" sz="200" dirty="0">
              <a:solidFill>
                <a:schemeClr val="accent2"/>
              </a:solidFill>
            </a:endParaRPr>
          </a:p>
          <a:p>
            <a:r>
              <a:rPr lang="en-US" sz="1600" i="1" dirty="0">
                <a:solidFill>
                  <a:schemeClr val="accent2"/>
                </a:solidFill>
              </a:rPr>
              <a:t>In him we have redemption through his blood, the forgiveness </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102870" y="4613423"/>
            <a:ext cx="8880349"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Chosen and brought under Christ’s leadership</a:t>
            </a:r>
          </a:p>
          <a:p>
            <a:endParaRPr lang="en-US" sz="200" b="1" dirty="0">
              <a:solidFill>
                <a:schemeClr val="accent2"/>
              </a:solidFill>
            </a:endParaRPr>
          </a:p>
          <a:p>
            <a:r>
              <a:rPr lang="en-US" sz="1600" i="1" dirty="0">
                <a:solidFill>
                  <a:schemeClr val="accent2"/>
                </a:solidFill>
              </a:rPr>
              <a:t>To be put into effect when the times will have reached their fulfillment—to bring all things in heaven and on earth together under one head, even Christ. In him we were also chosen, having been predestined according to the plan of him who works out everything in conformity with the purpose of his will. (Eph. 1:10-11)</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105918" y="2909681"/>
            <a:ext cx="309431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God’ work of art</a:t>
            </a:r>
          </a:p>
          <a:p>
            <a:pPr algn="ctr"/>
            <a:endParaRPr lang="en-US" sz="200" b="1" dirty="0">
              <a:solidFill>
                <a:schemeClr val="accent2"/>
              </a:solidFill>
            </a:endParaRPr>
          </a:p>
          <a:p>
            <a:r>
              <a:rPr lang="en-US" sz="1600" i="1" dirty="0">
                <a:solidFill>
                  <a:schemeClr val="accent2"/>
                </a:solidFill>
              </a:rPr>
              <a:t>For we are God’s workmanship, created in Christ Jesus to do good works, which God prepared in advance for us to do. (Eph. 2:10)</a:t>
            </a:r>
            <a:endParaRPr lang="en-US" sz="1500" dirty="0">
              <a:solidFill>
                <a:schemeClr val="accent2"/>
              </a:solidFill>
            </a:endParaRPr>
          </a:p>
        </p:txBody>
      </p:sp>
      <p:sp>
        <p:nvSpPr>
          <p:cNvPr id="13" name="TextBox 12">
            <a:extLst>
              <a:ext uri="{FF2B5EF4-FFF2-40B4-BE49-F238E27FC236}">
                <a16:creationId xmlns:a16="http://schemas.microsoft.com/office/drawing/2014/main" id="{D0F34D84-D133-4353-25CB-01EB19580928}"/>
              </a:ext>
            </a:extLst>
          </p:cNvPr>
          <p:cNvSpPr txBox="1">
            <a:spLocks/>
          </p:cNvSpPr>
          <p:nvPr/>
        </p:nvSpPr>
        <p:spPr>
          <a:xfrm>
            <a:off x="6354208" y="3166591"/>
            <a:ext cx="262901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Seated with Christ Jesus</a:t>
            </a:r>
          </a:p>
          <a:p>
            <a:endParaRPr lang="en-US" sz="200" dirty="0">
              <a:solidFill>
                <a:schemeClr val="accent2"/>
              </a:solidFill>
            </a:endParaRPr>
          </a:p>
          <a:p>
            <a:r>
              <a:rPr lang="en-US" sz="1600" i="1" dirty="0">
                <a:solidFill>
                  <a:schemeClr val="accent2"/>
                </a:solidFill>
              </a:rPr>
              <a:t>And God raised us up with Christ and seated us with him in the heavenly realms in Christ Jesus. (Eph. 2:6)</a:t>
            </a:r>
            <a:endParaRPr lang="en-US" sz="1200" i="1" dirty="0">
              <a:solidFill>
                <a:schemeClr val="accent2"/>
              </a:solidFill>
            </a:endParaRPr>
          </a:p>
        </p:txBody>
      </p:sp>
      <p:sp>
        <p:nvSpPr>
          <p:cNvPr id="15" name="TextBox 14">
            <a:extLst>
              <a:ext uri="{FF2B5EF4-FFF2-40B4-BE49-F238E27FC236}">
                <a16:creationId xmlns:a16="http://schemas.microsoft.com/office/drawing/2014/main" id="{07A7F41C-994E-2532-81E9-C8C9FCE7FE11}"/>
              </a:ext>
            </a:extLst>
          </p:cNvPr>
          <p:cNvSpPr txBox="1">
            <a:spLocks/>
          </p:cNvSpPr>
          <p:nvPr/>
        </p:nvSpPr>
        <p:spPr>
          <a:xfrm>
            <a:off x="6046416" y="1668973"/>
            <a:ext cx="2937756"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Brought near to God</a:t>
            </a:r>
          </a:p>
          <a:p>
            <a:endParaRPr lang="en-US" sz="200" dirty="0">
              <a:solidFill>
                <a:schemeClr val="accent2"/>
              </a:solidFill>
            </a:endParaRPr>
          </a:p>
          <a:p>
            <a:r>
              <a:rPr lang="en-US" sz="1600" i="1" dirty="0">
                <a:solidFill>
                  <a:schemeClr val="accent2"/>
                </a:solidFill>
              </a:rPr>
              <a:t>But now in Christ Jesus you who once were far away have been brought near through the blood of Christ. (Eph. 2:13)</a:t>
            </a:r>
            <a:endParaRPr lang="en-US" sz="1200" i="1" dirty="0">
              <a:solidFill>
                <a:schemeClr val="accent2"/>
              </a:solidFill>
            </a:endParaRPr>
          </a:p>
        </p:txBody>
      </p:sp>
    </p:spTree>
    <p:extLst>
      <p:ext uri="{BB962C8B-B14F-4D97-AF65-F5344CB8AC3E}">
        <p14:creationId xmlns:p14="http://schemas.microsoft.com/office/powerpoint/2010/main" val="284014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CEFB6820-4D97-A204-0728-E90543955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164" y="2555922"/>
            <a:ext cx="2777382" cy="2777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GI-LOGO.jpg"/>
          <p:cNvPicPr>
            <a:picLocks noGrp="1" noRot="1" noChangeAspect="1" noMove="1" noResize="1" noEditPoints="1" noAdjustHandles="1" noChangeArrowheads="1" noChangeShapeType="1" noCrop="1"/>
          </p:cNvPicPr>
          <p:nvPr/>
        </p:nvPicPr>
        <p:blipFill>
          <a:blip r:embed="rId3"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Mankind’s position in Jesus Christ</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378266" y="1635723"/>
            <a:ext cx="6719973"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Members of Christ’s body—the church</a:t>
            </a:r>
          </a:p>
          <a:p>
            <a:endParaRPr lang="en-US" sz="200" dirty="0">
              <a:solidFill>
                <a:schemeClr val="accent2"/>
              </a:solidFill>
            </a:endParaRPr>
          </a:p>
          <a:p>
            <a:r>
              <a:rPr lang="en-US" sz="1600" i="1" dirty="0">
                <a:solidFill>
                  <a:schemeClr val="accent2"/>
                </a:solidFill>
              </a:rPr>
              <a:t>After all, no one ever hated his own body, but he feeds and cares for it, just as Christ does the church—for we are members of his body. (Eph. 3:6)</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4"/>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95796" y="2781936"/>
            <a:ext cx="3478530"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Owned by God (God’s possession)</a:t>
            </a:r>
          </a:p>
          <a:p>
            <a:endParaRPr lang="en-US" sz="200" b="1" dirty="0">
              <a:solidFill>
                <a:schemeClr val="accent2"/>
              </a:solidFill>
            </a:endParaRPr>
          </a:p>
          <a:p>
            <a:r>
              <a:rPr lang="en-US" sz="1600" i="1" dirty="0">
                <a:solidFill>
                  <a:schemeClr val="accent2"/>
                </a:solidFill>
              </a:rPr>
              <a:t>Who [the Holy Spirit] is a deposit guaranteeing our inheritance until the redemption of those who are God’s possession—to the praise of his glory. (Eph. 1:14)</a:t>
            </a:r>
          </a:p>
          <a:p>
            <a:r>
              <a:rPr lang="en-US" sz="1200" i="1" dirty="0">
                <a:solidFill>
                  <a:schemeClr val="accent2"/>
                </a:solidFill>
              </a:rPr>
              <a:t>See also Mal. 3:17 and 1 Cor. 6:19-20)</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102870" y="4882257"/>
            <a:ext cx="5459730"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Share in the promise in Christ Jesus</a:t>
            </a:r>
          </a:p>
          <a:p>
            <a:pPr algn="ctr"/>
            <a:endParaRPr lang="en-US" sz="200" b="1" dirty="0">
              <a:solidFill>
                <a:schemeClr val="accent2"/>
              </a:solidFill>
            </a:endParaRPr>
          </a:p>
          <a:p>
            <a:r>
              <a:rPr lang="en-US" sz="1600" i="1" dirty="0">
                <a:solidFill>
                  <a:schemeClr val="accent2"/>
                </a:solidFill>
              </a:rPr>
              <a:t>This mystery is that through the gospel the Gentiles are heirs together with Israel, members together of one body, and sharers together in the promise in Christ Jesus. (Eph. 3:6)</a:t>
            </a:r>
            <a:endParaRPr lang="en-US" sz="1500" dirty="0">
              <a:solidFill>
                <a:schemeClr val="accent2"/>
              </a:solidFill>
            </a:endParaRPr>
          </a:p>
        </p:txBody>
      </p:sp>
      <p:sp>
        <p:nvSpPr>
          <p:cNvPr id="13" name="TextBox 12">
            <a:extLst>
              <a:ext uri="{FF2B5EF4-FFF2-40B4-BE49-F238E27FC236}">
                <a16:creationId xmlns:a16="http://schemas.microsoft.com/office/drawing/2014/main" id="{D0F34D84-D133-4353-25CB-01EB19580928}"/>
              </a:ext>
            </a:extLst>
          </p:cNvPr>
          <p:cNvSpPr txBox="1">
            <a:spLocks/>
          </p:cNvSpPr>
          <p:nvPr/>
        </p:nvSpPr>
        <p:spPr>
          <a:xfrm>
            <a:off x="6035910" y="4122569"/>
            <a:ext cx="3012294"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Set free from sinful nature</a:t>
            </a:r>
          </a:p>
          <a:p>
            <a:endParaRPr lang="en-US" sz="200" dirty="0">
              <a:solidFill>
                <a:schemeClr val="accent2"/>
              </a:solidFill>
            </a:endParaRPr>
          </a:p>
          <a:p>
            <a:r>
              <a:rPr lang="en-US" sz="1600" i="1" dirty="0">
                <a:solidFill>
                  <a:schemeClr val="accent2"/>
                </a:solidFill>
              </a:rPr>
              <a:t>In him you were also circumcised, in the putting off o the sinful nature, not with a circumcision done by the hands of men but with the circumcision done by Christ. (Col.. 2:11)</a:t>
            </a:r>
            <a:endParaRPr lang="en-US" sz="1200" i="1" dirty="0">
              <a:solidFill>
                <a:schemeClr val="accent2"/>
              </a:solidFill>
            </a:endParaRPr>
          </a:p>
        </p:txBody>
      </p:sp>
      <p:sp>
        <p:nvSpPr>
          <p:cNvPr id="15" name="TextBox 14">
            <a:extLst>
              <a:ext uri="{FF2B5EF4-FFF2-40B4-BE49-F238E27FC236}">
                <a16:creationId xmlns:a16="http://schemas.microsoft.com/office/drawing/2014/main" id="{07A7F41C-994E-2532-81E9-C8C9FCE7FE11}"/>
              </a:ext>
            </a:extLst>
          </p:cNvPr>
          <p:cNvSpPr txBox="1">
            <a:spLocks/>
          </p:cNvSpPr>
          <p:nvPr/>
        </p:nvSpPr>
        <p:spPr>
          <a:xfrm>
            <a:off x="5795226" y="2748039"/>
            <a:ext cx="3252978"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solidFill>
                  <a:schemeClr val="accent2"/>
                </a:solidFill>
              </a:rPr>
              <a:t>Fullness of Christ</a:t>
            </a:r>
          </a:p>
          <a:p>
            <a:endParaRPr lang="en-US" sz="200" dirty="0">
              <a:solidFill>
                <a:schemeClr val="accent2"/>
              </a:solidFill>
            </a:endParaRPr>
          </a:p>
          <a:p>
            <a:r>
              <a:rPr lang="en-US" sz="1600" i="1" dirty="0">
                <a:solidFill>
                  <a:schemeClr val="accent2"/>
                </a:solidFill>
              </a:rPr>
              <a:t>And you have been given fullness in Christ, who is the head over every power and authority. (Col. 2:10)</a:t>
            </a:r>
            <a:endParaRPr lang="en-US" sz="1200" i="1" dirty="0">
              <a:solidFill>
                <a:schemeClr val="accent2"/>
              </a:solidFill>
            </a:endParaRPr>
          </a:p>
        </p:txBody>
      </p:sp>
    </p:spTree>
    <p:extLst>
      <p:ext uri="{BB962C8B-B14F-4D97-AF65-F5344CB8AC3E}">
        <p14:creationId xmlns:p14="http://schemas.microsoft.com/office/powerpoint/2010/main" val="160376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293209"/>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Why does God value man?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is your understanding of sin?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are some characteristics of a believer’s position with Jesus?</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Which of “God’s instructions” did you not know?</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600" b="1" dirty="0"/>
              <a:t>Memorize 1 Timothy 2:3-4</a:t>
            </a:r>
          </a:p>
          <a:p>
            <a:pPr marL="514350" indent="-514350">
              <a:buFont typeface="+mj-lt"/>
              <a:buAutoNum type="arabicPeriod"/>
            </a:pPr>
            <a:r>
              <a:rPr lang="en-US" sz="2600" b="1" dirty="0"/>
              <a:t>Read about the fall of mankind in Genesis, chapters 1-4.</a:t>
            </a:r>
          </a:p>
          <a:p>
            <a:pPr marL="514350" indent="-514350">
              <a:buFont typeface="+mj-lt"/>
              <a:buAutoNum type="arabicPeriod"/>
            </a:pPr>
            <a:r>
              <a:rPr lang="en-US" sz="2600" b="1" dirty="0"/>
              <a:t>Study the “Lifespan of Man” illustration. Prayerfully consider your personal position with God because of Jesus’ sacrifice.</a:t>
            </a:r>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show that mankind was created by God</a:t>
            </a:r>
            <a:endParaRPr lang="en-US" sz="2800" u="sng" dirty="0"/>
          </a:p>
          <a:p>
            <a:r>
              <a:rPr lang="en-US" sz="2800" dirty="0"/>
              <a:t>2.  To see mankind from God’s perspective</a:t>
            </a:r>
          </a:p>
          <a:p>
            <a:pPr marL="514350" indent="-514350">
              <a:buAutoNum type="arabicPeriod" startAt="3"/>
            </a:pPr>
            <a:r>
              <a:rPr lang="en-US" sz="2800" dirty="0"/>
              <a:t>To understand mankind’s value and position in Jesus</a:t>
            </a:r>
          </a:p>
          <a:p>
            <a:pPr marL="514350" indent="-514350">
              <a:buAutoNum type="arabicPeriod" startAt="3"/>
            </a:pPr>
            <a:r>
              <a:rPr lang="en-US" sz="2800" dirty="0"/>
              <a:t>Praise God for your position in Christ</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Nature of mankind</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This is good, and pleases God our Savior, who wants all men to be saved and to come to a knowledge of the truth.</a:t>
            </a:r>
          </a:p>
          <a:p>
            <a:endParaRPr lang="en-US" sz="2200" i="1" dirty="0"/>
          </a:p>
          <a:p>
            <a:r>
              <a:rPr lang="en-US" sz="2200" dirty="0"/>
              <a:t>1 Timothy 2:3-4</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070144"/>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Mankind</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God, the Creator, is the best source for understanding mankind (human beings, people). God’s instruction manual for His creation is the Bible. The whole Bible is an explanation of God’s relationship with people—who they are and what He requires of them. </a:t>
            </a:r>
          </a:p>
          <a:p>
            <a:endParaRPr lang="en-US" sz="2000" dirty="0">
              <a:solidFill>
                <a:schemeClr val="accent2"/>
              </a:solidFill>
            </a:endParaRPr>
          </a:p>
          <a:p>
            <a:r>
              <a:rPr lang="en-US" sz="2000" dirty="0">
                <a:solidFill>
                  <a:schemeClr val="accent2"/>
                </a:solidFill>
              </a:rPr>
              <a:t>The term “man” means mankind, human race, or the whole species of human beings. In the New Testament the Greek word for “man” is </a:t>
            </a:r>
            <a:r>
              <a:rPr lang="en-US" sz="2000" i="1" dirty="0" err="1">
                <a:solidFill>
                  <a:schemeClr val="accent2"/>
                </a:solidFill>
              </a:rPr>
              <a:t>anthropos</a:t>
            </a:r>
            <a:r>
              <a:rPr lang="en-US" sz="2000" i="1" dirty="0">
                <a:solidFill>
                  <a:schemeClr val="accent2"/>
                </a:solidFill>
              </a:rPr>
              <a:t>, </a:t>
            </a:r>
            <a:r>
              <a:rPr lang="en-US" sz="2000" dirty="0">
                <a:solidFill>
                  <a:schemeClr val="accent2"/>
                </a:solidFill>
              </a:rPr>
              <a:t>not to be confused with the term for male gender which is </a:t>
            </a:r>
            <a:r>
              <a:rPr lang="en-US" sz="2000" i="1" dirty="0">
                <a:solidFill>
                  <a:schemeClr val="accent2"/>
                </a:solidFill>
              </a:rPr>
              <a:t>aner.</a:t>
            </a:r>
            <a:r>
              <a:rPr lang="en-US" sz="2000" dirty="0">
                <a:solidFill>
                  <a:schemeClr val="accent2"/>
                </a:solidFill>
              </a:rPr>
              <a:t> In this study, the term “man” is meant to include both male and female. Although men and women are physically different and are assigned different roles to perform, God treats both the same—as mankind. </a:t>
            </a:r>
          </a:p>
          <a:p>
            <a:endParaRPr lang="en-US" sz="2000" dirty="0">
              <a:solidFill>
                <a:schemeClr val="accent2"/>
              </a:solidFill>
            </a:endParaRPr>
          </a:p>
          <a:p>
            <a:r>
              <a:rPr lang="en-US" sz="2000" i="1" dirty="0">
                <a:solidFill>
                  <a:schemeClr val="accent2"/>
                </a:solidFill>
              </a:rPr>
              <a:t>For God does not show favoritism. (Rom. 2:11)</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1026" name="Picture 2">
            <a:extLst>
              <a:ext uri="{FF2B5EF4-FFF2-40B4-BE49-F238E27FC236}">
                <a16:creationId xmlns:a16="http://schemas.microsoft.com/office/drawing/2014/main" id="{ADB25735-A6FC-12AF-C91B-5014ADE8E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5214" y="241303"/>
            <a:ext cx="21717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Nature of mankind</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beginning</a:t>
            </a:r>
          </a:p>
        </p:txBody>
      </p:sp>
      <p:sp>
        <p:nvSpPr>
          <p:cNvPr id="14" name="TextBox 13"/>
          <p:cNvSpPr txBox="1">
            <a:spLocks/>
          </p:cNvSpPr>
          <p:nvPr/>
        </p:nvSpPr>
        <p:spPr>
          <a:xfrm>
            <a:off x="304800" y="1588325"/>
            <a:ext cx="3731469"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i="1" dirty="0"/>
              <a:t>Then God said, “Let us make man in our image.” (Gen. 1:26)</a:t>
            </a:r>
          </a:p>
          <a:p>
            <a:endParaRPr lang="en-US" sz="1200" i="1" dirty="0"/>
          </a:p>
          <a:p>
            <a:r>
              <a:rPr lang="en-US" dirty="0"/>
              <a:t>The first four chapters of Genesis describe mankind’s beginning. In the verse quoted above, the pronouns “us” and “our” show that there is more than one doing the creating. Mankind exists because all three parts of the Godhead created him—the Father, the Son and the Holy Spirit. The first man and woman were created perfect, without sin, sickness or death. They lived in perfect harmony with God and His perfect creation. </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050" name="Picture 2">
            <a:extLst>
              <a:ext uri="{FF2B5EF4-FFF2-40B4-BE49-F238E27FC236}">
                <a16:creationId xmlns:a16="http://schemas.microsoft.com/office/drawing/2014/main" id="{6229954C-7331-3088-2C61-4D4759071F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823995"/>
            <a:ext cx="4899156" cy="3268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C714B5-5502-77F2-623E-038360A1C7C6}"/>
              </a:ext>
            </a:extLst>
          </p:cNvPr>
          <p:cNvSpPr txBox="1">
            <a:spLocks/>
          </p:cNvSpPr>
          <p:nvPr/>
        </p:nvSpPr>
        <p:spPr>
          <a:xfrm>
            <a:off x="4114800" y="5343199"/>
            <a:ext cx="489622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Read Genesis chapters 1-4 for the whole story of mankind’s beginning</a:t>
            </a:r>
          </a:p>
        </p:txBody>
      </p:sp>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20297"/>
            <a:ext cx="4953000"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creation of man and woman in God’s image is a mystery. However, there are some things we know</a:t>
            </a:r>
            <a:r>
              <a:rPr lang="en-US" sz="2400" dirty="0">
                <a:solidFill>
                  <a:schemeClr val="accent2"/>
                </a:solidFill>
              </a:rPr>
              <a:t>: </a:t>
            </a:r>
          </a:p>
          <a:p>
            <a:pPr marL="342900" indent="-342900">
              <a:buFont typeface="Arial" panose="020B0604020202020204" pitchFamily="34" charset="0"/>
              <a:buChar char="•"/>
            </a:pPr>
            <a:r>
              <a:rPr lang="en-US" sz="2000" dirty="0">
                <a:solidFill>
                  <a:schemeClr val="accent2"/>
                </a:solidFill>
              </a:rPr>
              <a:t>People have a conscience (unlike animals) to know right from wrong</a:t>
            </a:r>
          </a:p>
          <a:p>
            <a:pPr marL="342900" indent="-342900">
              <a:buFont typeface="Arial" panose="020B0604020202020204" pitchFamily="34" charset="0"/>
              <a:buChar char="•"/>
            </a:pPr>
            <a:r>
              <a:rPr lang="en-US" sz="2000" dirty="0">
                <a:solidFill>
                  <a:schemeClr val="accent2"/>
                </a:solidFill>
              </a:rPr>
              <a:t>People have freedom to choose to obey God or not—free will</a:t>
            </a:r>
          </a:p>
          <a:p>
            <a:r>
              <a:rPr lang="en-US" sz="2000" b="1" dirty="0">
                <a:solidFill>
                  <a:schemeClr val="accent2"/>
                </a:solidFill>
              </a:rPr>
              <a:t>Adam and Eve chose not to obey God’s instruction and ate from the tree of the knowledge of good and evil. They sinned against God using their free will and thus brought sin into the world. Satan (the serpent) also played a part by lying to them. </a:t>
            </a:r>
            <a:endParaRPr lang="en-US" sz="2400" b="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choice—obey God or sin?</a:t>
            </a:r>
          </a:p>
        </p:txBody>
      </p:sp>
      <p:pic>
        <p:nvPicPr>
          <p:cNvPr id="3074" name="Picture 2">
            <a:extLst>
              <a:ext uri="{FF2B5EF4-FFF2-40B4-BE49-F238E27FC236}">
                <a16:creationId xmlns:a16="http://schemas.microsoft.com/office/drawing/2014/main" id="{D38B6954-9E48-0EE4-62AC-16CD4B275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672" y="1620296"/>
            <a:ext cx="3581400" cy="31014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9C944CA-43C4-0E72-E514-DE461975A791}"/>
              </a:ext>
            </a:extLst>
          </p:cNvPr>
          <p:cNvSpPr txBox="1">
            <a:spLocks/>
          </p:cNvSpPr>
          <p:nvPr/>
        </p:nvSpPr>
        <p:spPr>
          <a:xfrm>
            <a:off x="5376672" y="4821173"/>
            <a:ext cx="3581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2"/>
                </a:solidFill>
              </a:rPr>
              <a:t>Satan is an angel created by God who had already rebelled against Him. Satan constantly wages war against God for the soul of every person. </a:t>
            </a:r>
          </a:p>
        </p:txBody>
      </p:sp>
    </p:spTree>
    <p:extLst>
      <p:ext uri="{BB962C8B-B14F-4D97-AF65-F5344CB8AC3E}">
        <p14:creationId xmlns:p14="http://schemas.microsoft.com/office/powerpoint/2010/main" val="232662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31977"/>
            <a:ext cx="85725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Sin—any failure to conform to the moral law of God in act, attitude or nature</a:t>
            </a:r>
          </a:p>
          <a:p>
            <a:endParaRPr lang="en-US" sz="2000" b="1" dirty="0">
              <a:solidFill>
                <a:schemeClr val="accent2"/>
              </a:solidFill>
            </a:endParaRPr>
          </a:p>
          <a:p>
            <a:r>
              <a:rPr lang="en-US" sz="2000" b="1" dirty="0">
                <a:solidFill>
                  <a:schemeClr val="accent2"/>
                </a:solidFill>
              </a:rPr>
              <a:t>Consequences of the first sin:</a:t>
            </a:r>
          </a:p>
          <a:p>
            <a:pPr marL="342900" indent="-342900">
              <a:buFont typeface="Arial" panose="020B0604020202020204" pitchFamily="34" charset="0"/>
              <a:buChar char="•"/>
            </a:pPr>
            <a:r>
              <a:rPr lang="en-US" sz="2000" b="1" dirty="0">
                <a:solidFill>
                  <a:schemeClr val="accent2"/>
                </a:solidFill>
              </a:rPr>
              <a:t>Separation from God—Adam and Eve hide </a:t>
            </a:r>
            <a:r>
              <a:rPr lang="en-US" sz="1600" dirty="0">
                <a:solidFill>
                  <a:schemeClr val="accent2"/>
                </a:solidFill>
              </a:rPr>
              <a:t>(Gen. 3:10, Isa. 59:2)</a:t>
            </a:r>
          </a:p>
          <a:p>
            <a:pPr marL="342900" indent="-342900">
              <a:buFont typeface="Arial" panose="020B0604020202020204" pitchFamily="34" charset="0"/>
              <a:buChar char="•"/>
            </a:pPr>
            <a:r>
              <a:rPr lang="en-US" sz="2000" b="1" dirty="0">
                <a:solidFill>
                  <a:schemeClr val="accent2"/>
                </a:solidFill>
              </a:rPr>
              <a:t>Cast out of Eden—no longer allowed to walk with God </a:t>
            </a:r>
            <a:r>
              <a:rPr lang="en-US" sz="1600" dirty="0">
                <a:solidFill>
                  <a:schemeClr val="accent2"/>
                </a:solidFill>
              </a:rPr>
              <a:t>(Gen. 3:23-24)</a:t>
            </a:r>
          </a:p>
          <a:p>
            <a:pPr marL="342900" indent="-342900">
              <a:buFont typeface="Arial" panose="020B0604020202020204" pitchFamily="34" charset="0"/>
              <a:buChar char="•"/>
            </a:pPr>
            <a:r>
              <a:rPr lang="en-US" sz="2000" b="1" dirty="0">
                <a:solidFill>
                  <a:schemeClr val="accent2"/>
                </a:solidFill>
              </a:rPr>
              <a:t>Fear </a:t>
            </a:r>
            <a:r>
              <a:rPr lang="en-US" sz="1600" dirty="0">
                <a:solidFill>
                  <a:schemeClr val="accent2"/>
                </a:solidFill>
              </a:rPr>
              <a:t>(Gen. 3:10)</a:t>
            </a:r>
          </a:p>
          <a:p>
            <a:pPr marL="342900" indent="-342900">
              <a:buFont typeface="Arial" panose="020B0604020202020204" pitchFamily="34" charset="0"/>
              <a:buChar char="•"/>
            </a:pPr>
            <a:r>
              <a:rPr lang="en-US" sz="2000" b="1" dirty="0">
                <a:solidFill>
                  <a:schemeClr val="accent2"/>
                </a:solidFill>
              </a:rPr>
              <a:t>All mankind became sinners </a:t>
            </a:r>
            <a:r>
              <a:rPr lang="en-US" sz="1600" dirty="0">
                <a:solidFill>
                  <a:schemeClr val="accent2"/>
                </a:solidFill>
              </a:rPr>
              <a:t>(Rom 5:12-21, 7: 18-24)</a:t>
            </a:r>
          </a:p>
          <a:p>
            <a:pPr marL="342900" indent="-342900">
              <a:buFont typeface="Arial" panose="020B0604020202020204" pitchFamily="34" charset="0"/>
              <a:buChar char="•"/>
            </a:pPr>
            <a:r>
              <a:rPr lang="en-US" sz="2000" b="1" dirty="0">
                <a:solidFill>
                  <a:schemeClr val="accent2"/>
                </a:solidFill>
              </a:rPr>
              <a:t>Curses </a:t>
            </a:r>
            <a:r>
              <a:rPr lang="en-US" sz="1600" dirty="0">
                <a:solidFill>
                  <a:schemeClr val="accent2"/>
                </a:solidFill>
              </a:rPr>
              <a:t>(Gen. 3:14-18)</a:t>
            </a:r>
          </a:p>
          <a:p>
            <a:pPr marL="342900" indent="-342900">
              <a:buFont typeface="Arial" panose="020B0604020202020204" pitchFamily="34" charset="0"/>
              <a:buChar char="•"/>
            </a:pPr>
            <a:r>
              <a:rPr lang="en-US" sz="2000" b="1" dirty="0">
                <a:solidFill>
                  <a:schemeClr val="accent2"/>
                </a:solidFill>
              </a:rPr>
              <a:t>Death </a:t>
            </a:r>
            <a:r>
              <a:rPr lang="en-US" sz="1600" dirty="0">
                <a:solidFill>
                  <a:schemeClr val="accent2"/>
                </a:solidFill>
              </a:rPr>
              <a:t>(Gen. 2:17, Rom. 5:12-14, 17-19)</a:t>
            </a:r>
          </a:p>
          <a:p>
            <a:endParaRPr lang="en-US" sz="2000" b="1" dirty="0">
              <a:solidFill>
                <a:schemeClr val="accent2"/>
              </a:solidFill>
            </a:endParaRPr>
          </a:p>
          <a:p>
            <a:endParaRPr lang="en-US" sz="2000" b="1" dirty="0">
              <a:solidFill>
                <a:schemeClr val="accent2"/>
              </a:solidFill>
            </a:endParaRPr>
          </a:p>
          <a:p>
            <a:endParaRPr lang="en-US" sz="2000" b="1" dirty="0">
              <a:solidFill>
                <a:schemeClr val="accent2"/>
              </a:solidFill>
            </a:endParaRPr>
          </a:p>
          <a:p>
            <a:r>
              <a:rPr lang="en-US" sz="2000" b="1" dirty="0">
                <a:solidFill>
                  <a:schemeClr val="accent2"/>
                </a:solidFill>
              </a:rPr>
              <a:t>The remainder of the Bible is the story of restoring the relationship between God and man that was lost in the garden.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the result of sin</a:t>
            </a:r>
          </a:p>
        </p:txBody>
      </p:sp>
      <p:pic>
        <p:nvPicPr>
          <p:cNvPr id="4098" name="Picture 2">
            <a:extLst>
              <a:ext uri="{FF2B5EF4-FFF2-40B4-BE49-F238E27FC236}">
                <a16:creationId xmlns:a16="http://schemas.microsoft.com/office/drawing/2014/main" id="{432D5526-31FA-2FD1-AB61-FD982DA07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61896"/>
            <a:ext cx="1480931" cy="19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hope of salvation</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974508"/>
            <a:ext cx="8572500"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God did not give up on mankind because of sin. </a:t>
            </a:r>
          </a:p>
          <a:p>
            <a:endParaRPr lang="en-US" sz="2000" i="1" dirty="0">
              <a:solidFill>
                <a:schemeClr val="accent2"/>
              </a:solidFill>
            </a:endParaRPr>
          </a:p>
          <a:p>
            <a:r>
              <a:rPr lang="en-US" sz="2000" dirty="0">
                <a:solidFill>
                  <a:schemeClr val="accent2"/>
                </a:solidFill>
              </a:rPr>
              <a:t>He provided the first blood sacrifice to give animal skins to cover Adam and Eve </a:t>
            </a:r>
            <a:r>
              <a:rPr lang="en-US" sz="1600" i="1" dirty="0">
                <a:solidFill>
                  <a:schemeClr val="accent2"/>
                </a:solidFill>
              </a:rPr>
              <a:t>(Gen. 3:21). </a:t>
            </a:r>
            <a:r>
              <a:rPr lang="en-US" sz="2000" dirty="0">
                <a:solidFill>
                  <a:schemeClr val="accent2"/>
                </a:solidFill>
              </a:rPr>
              <a:t>He promised Satan would be crushed and a promise of a coming Savior </a:t>
            </a:r>
            <a:r>
              <a:rPr lang="en-US" sz="1600" i="1" dirty="0">
                <a:solidFill>
                  <a:schemeClr val="accent2"/>
                </a:solidFill>
              </a:rPr>
              <a:t>(Gen. 3:15). </a:t>
            </a:r>
          </a:p>
          <a:p>
            <a:endParaRPr lang="en-US" sz="2000" dirty="0">
              <a:solidFill>
                <a:schemeClr val="accent2"/>
              </a:solidFill>
            </a:endParaRPr>
          </a:p>
          <a:p>
            <a:r>
              <a:rPr lang="en-US" sz="2000" dirty="0">
                <a:solidFill>
                  <a:schemeClr val="accent2"/>
                </a:solidFill>
              </a:rPr>
              <a:t>God loves man despite his sinful nature. In a person’s lifespan (birth, life, death, judgement by God) he is incapable of pleasing God through his own strength. So, God provided a way through faith in Jesus Christ.</a:t>
            </a:r>
          </a:p>
          <a:p>
            <a:endParaRPr lang="en-US" sz="2000" dirty="0">
              <a:solidFill>
                <a:schemeClr val="accent2"/>
              </a:solidFill>
            </a:endParaRPr>
          </a:p>
          <a:p>
            <a:r>
              <a:rPr lang="en-US" sz="1600" i="1" dirty="0">
                <a:solidFill>
                  <a:schemeClr val="accent2"/>
                </a:solidFill>
              </a:rPr>
              <a:t>For just as through the disobedience of one man [Adam] the many were made sinners, so also through the obedience of the one man [Christ] the many will be made righteous. </a:t>
            </a:r>
          </a:p>
          <a:p>
            <a:r>
              <a:rPr lang="en-US" sz="1400" i="1" dirty="0">
                <a:solidFill>
                  <a:schemeClr val="accent2"/>
                </a:solidFill>
              </a:rPr>
              <a:t>(Rom. 5:19)</a:t>
            </a:r>
            <a:endParaRPr lang="en-US" sz="20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5122" name="Picture 2">
            <a:extLst>
              <a:ext uri="{FF2B5EF4-FFF2-40B4-BE49-F238E27FC236}">
                <a16:creationId xmlns:a16="http://schemas.microsoft.com/office/drawing/2014/main" id="{BAB52898-76A2-1EF4-EA10-EE79778CB6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09084"/>
            <a:ext cx="1314450" cy="175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8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 resurrection</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82963"/>
            <a:ext cx="85725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Sooner or later, everyone dies, but Jesus taught that death is not the end. After death, each person is resurrected. If you chose not to believe in Jesus, this will be a terrible experience—God must judge everyone for their sin because He is perfectly holy. God does not allow sin in His presence, so those who did not accept His son will be banished forever to a place called hell. </a:t>
            </a:r>
            <a:r>
              <a:rPr lang="en-US" sz="1600" dirty="0">
                <a:solidFill>
                  <a:schemeClr val="accent2"/>
                </a:solidFill>
              </a:rPr>
              <a:t>(See Acts 24:15-16)</a:t>
            </a:r>
          </a:p>
          <a:p>
            <a:endParaRPr lang="en-US" sz="1600" dirty="0">
              <a:solidFill>
                <a:schemeClr val="accent2"/>
              </a:solidFill>
            </a:endParaRPr>
          </a:p>
          <a:p>
            <a:r>
              <a:rPr lang="en-US" sz="2000" dirty="0">
                <a:solidFill>
                  <a:schemeClr val="accent2"/>
                </a:solidFill>
              </a:rPr>
              <a:t>If you did choose Jesus, your resurrection will be wonderful </a:t>
            </a:r>
            <a:r>
              <a:rPr lang="en-US" sz="1600" dirty="0">
                <a:solidFill>
                  <a:schemeClr val="accent2"/>
                </a:solidFill>
              </a:rPr>
              <a:t>(John. 1:12). </a:t>
            </a:r>
            <a:r>
              <a:rPr lang="en-US" sz="2000" dirty="0">
                <a:solidFill>
                  <a:schemeClr val="accent2"/>
                </a:solidFill>
              </a:rPr>
              <a:t>You will be given a perfect body and live with God forever in a beautiful home called heaven that is beyond human imagination.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6146" name="Picture 2">
            <a:extLst>
              <a:ext uri="{FF2B5EF4-FFF2-40B4-BE49-F238E27FC236}">
                <a16:creationId xmlns:a16="http://schemas.microsoft.com/office/drawing/2014/main" id="{520077C9-726A-8FB6-2B3F-D57C38BE1E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036" y="4788408"/>
            <a:ext cx="2721927" cy="123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6686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7679</TotalTime>
  <Words>2478</Words>
  <Application>Microsoft Office PowerPoint</Application>
  <PresentationFormat>On-screen Show (4:3)</PresentationFormat>
  <Paragraphs>198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Franklin Gothic Book</vt:lpstr>
      <vt:lpstr>Franklin Gothic Medium</vt:lpstr>
      <vt:lpstr>Impact</vt:lpstr>
      <vt:lpstr>Wingdings 2</vt:lpstr>
      <vt:lpstr>Trek</vt:lpstr>
      <vt:lpstr> 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lpstr>Nature of mankind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222</cp:revision>
  <dcterms:created xsi:type="dcterms:W3CDTF">2009-07-22T00:00:56Z</dcterms:created>
  <dcterms:modified xsi:type="dcterms:W3CDTF">2022-07-11T01:54:36Z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