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76" r:id="rId6"/>
    <p:sldId id="261" r:id="rId7"/>
    <p:sldId id="294" r:id="rId8"/>
    <p:sldId id="278" r:id="rId9"/>
    <p:sldId id="297" r:id="rId10"/>
    <p:sldId id="298" r:id="rId11"/>
    <p:sldId id="299" r:id="rId12"/>
    <p:sldId id="303" r:id="rId13"/>
    <p:sldId id="304" r:id="rId14"/>
    <p:sldId id="277" r:id="rId15"/>
    <p:sldId id="274" r:id="rId16"/>
    <p:sldId id="290" r:id="rId17"/>
    <p:sldId id="269"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F"/>
    <a:srgbClr val="FFF7F7"/>
    <a:srgbClr val="EAF8E8"/>
    <a:srgbClr val="C6EAC0"/>
    <a:srgbClr val="CCECFF"/>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7/10/2022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7/10/2022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7/10/2022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god the Holy spirit</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Lesson- 4</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84582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Holy Spirit is a person. He can be grieved (saddened) just as any other person. </a:t>
            </a:r>
            <a:r>
              <a:rPr lang="en-US" b="1" i="1" dirty="0">
                <a:solidFill>
                  <a:schemeClr val="accent2"/>
                </a:solidFill>
              </a:rPr>
              <a:t>(Read Isa. 63:10 and Eph. 4:30) </a:t>
            </a:r>
            <a:r>
              <a:rPr lang="en-US" sz="2000" b="1" dirty="0">
                <a:solidFill>
                  <a:schemeClr val="accent2"/>
                </a:solidFill>
              </a:rPr>
              <a:t>If the leading of the Holy Spirit or His gifts are ignored, His influence can be quenched (extinguished or put out). </a:t>
            </a:r>
            <a:r>
              <a:rPr lang="en-US" b="1" i="1" dirty="0">
                <a:solidFill>
                  <a:schemeClr val="accent2"/>
                </a:solidFill>
              </a:rPr>
              <a:t>(Read 1 </a:t>
            </a:r>
            <a:r>
              <a:rPr lang="en-US" b="1" i="1" dirty="0" err="1">
                <a:solidFill>
                  <a:schemeClr val="accent2"/>
                </a:solidFill>
              </a:rPr>
              <a:t>Thes</a:t>
            </a:r>
            <a:r>
              <a:rPr lang="en-US" b="1" i="1" dirty="0">
                <a:solidFill>
                  <a:schemeClr val="accent2"/>
                </a:solidFill>
              </a:rPr>
              <a:t>. 5:19) </a:t>
            </a:r>
          </a:p>
          <a:p>
            <a:r>
              <a:rPr lang="en-US" sz="2000" b="1" dirty="0">
                <a:solidFill>
                  <a:schemeClr val="accent2"/>
                </a:solidFill>
              </a:rPr>
              <a:t>The following table illustrates how the Holy Spirit interacts with mankind.</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Holy Spirit: His Work</a:t>
            </a:r>
          </a:p>
        </p:txBody>
      </p:sp>
      <p:pic>
        <p:nvPicPr>
          <p:cNvPr id="6146" name="Picture 2">
            <a:extLst>
              <a:ext uri="{FF2B5EF4-FFF2-40B4-BE49-F238E27FC236}">
                <a16:creationId xmlns:a16="http://schemas.microsoft.com/office/drawing/2014/main" id="{912177E3-B42C-8EFE-5BF5-9BD578A08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3770" y="3621663"/>
            <a:ext cx="4419600" cy="230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8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Holy Spirit: His Work</a:t>
            </a:r>
          </a:p>
        </p:txBody>
      </p:sp>
      <p:graphicFrame>
        <p:nvGraphicFramePr>
          <p:cNvPr id="11" name="Table 2">
            <a:extLst>
              <a:ext uri="{FF2B5EF4-FFF2-40B4-BE49-F238E27FC236}">
                <a16:creationId xmlns:a16="http://schemas.microsoft.com/office/drawing/2014/main" id="{FF372D02-D582-FBC5-3B17-46A0E11CFF86}"/>
              </a:ext>
            </a:extLst>
          </p:cNvPr>
          <p:cNvGraphicFramePr>
            <a:graphicFrameLocks noGrp="1"/>
          </p:cNvGraphicFramePr>
          <p:nvPr>
            <p:extLst>
              <p:ext uri="{D42A27DB-BD31-4B8C-83A1-F6EECF244321}">
                <p14:modId xmlns:p14="http://schemas.microsoft.com/office/powerpoint/2010/main" val="2781974498"/>
              </p:ext>
            </p:extLst>
          </p:nvPr>
        </p:nvGraphicFramePr>
        <p:xfrm>
          <a:off x="228600" y="1591575"/>
          <a:ext cx="8648701" cy="407214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643551257"/>
                    </a:ext>
                  </a:extLst>
                </a:gridCol>
                <a:gridCol w="2743200">
                  <a:extLst>
                    <a:ext uri="{9D8B030D-6E8A-4147-A177-3AD203B41FA5}">
                      <a16:colId xmlns:a16="http://schemas.microsoft.com/office/drawing/2014/main" val="254945273"/>
                    </a:ext>
                  </a:extLst>
                </a:gridCol>
                <a:gridCol w="1600200">
                  <a:extLst>
                    <a:ext uri="{9D8B030D-6E8A-4147-A177-3AD203B41FA5}">
                      <a16:colId xmlns:a16="http://schemas.microsoft.com/office/drawing/2014/main" val="176269415"/>
                    </a:ext>
                  </a:extLst>
                </a:gridCol>
                <a:gridCol w="2705101">
                  <a:extLst>
                    <a:ext uri="{9D8B030D-6E8A-4147-A177-3AD203B41FA5}">
                      <a16:colId xmlns:a16="http://schemas.microsoft.com/office/drawing/2014/main" val="721627541"/>
                    </a:ext>
                  </a:extLst>
                </a:gridCol>
              </a:tblGrid>
              <a:tr h="344265">
                <a:tc gridSpan="4">
                  <a:txBody>
                    <a:bodyPr/>
                    <a:lstStyle/>
                    <a:p>
                      <a:pPr algn="ctr"/>
                      <a:r>
                        <a:rPr lang="en-US" dirty="0"/>
                        <a:t>Attributes of God reflected in Jesus</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411480">
                <a:tc rowSpan="2">
                  <a:txBody>
                    <a:bodyPr/>
                    <a:lstStyle/>
                    <a:p>
                      <a:r>
                        <a:rPr lang="en-US" sz="1600" b="0" dirty="0"/>
                        <a:t>He convicts the world</a:t>
                      </a:r>
                    </a:p>
                  </a:txBody>
                  <a:tcPr>
                    <a:solidFill>
                      <a:schemeClr val="accent2">
                        <a:lumMod val="40000"/>
                        <a:lumOff val="60000"/>
                      </a:schemeClr>
                    </a:solidFill>
                  </a:tcPr>
                </a:tc>
                <a:tc rowSpan="2">
                  <a:txBody>
                    <a:bodyPr/>
                    <a:lstStyle/>
                    <a:p>
                      <a:r>
                        <a:rPr lang="en-US" sz="1200" b="0" i="1" dirty="0"/>
                        <a:t>When he comes, he will convict the world of guilt in regard to sin and righteousness and judgement. </a:t>
                      </a:r>
                      <a:r>
                        <a:rPr lang="en-US" sz="900" b="0" i="1" dirty="0"/>
                        <a:t>(John 16:8)</a:t>
                      </a:r>
                      <a:endParaRPr lang="en-US" sz="1000" b="0" i="1" dirty="0"/>
                    </a:p>
                  </a:txBody>
                  <a:tcPr>
                    <a:solidFill>
                      <a:schemeClr val="accent2">
                        <a:lumMod val="40000"/>
                        <a:lumOff val="60000"/>
                      </a:schemeClr>
                    </a:solidFill>
                  </a:tcPr>
                </a:tc>
                <a:tc rowSpan="2">
                  <a:txBody>
                    <a:bodyPr/>
                    <a:lstStyle/>
                    <a:p>
                      <a:r>
                        <a:rPr lang="en-US" sz="1600" b="0" dirty="0"/>
                        <a:t>He speaks and lead God’s people</a:t>
                      </a:r>
                      <a:endParaRPr lang="en-US" sz="1400" b="0" dirty="0"/>
                    </a:p>
                  </a:txBody>
                  <a:tcPr>
                    <a:solidFill>
                      <a:schemeClr val="accent2">
                        <a:lumMod val="40000"/>
                        <a:lumOff val="60000"/>
                      </a:schemeClr>
                    </a:solidFill>
                  </a:tcPr>
                </a:tc>
                <a:tc>
                  <a:txBody>
                    <a:bodyPr/>
                    <a:lstStyle/>
                    <a:p>
                      <a:r>
                        <a:rPr lang="en-US" sz="1200" b="0" i="1" dirty="0"/>
                        <a:t>Because those who are led by the Spirit of God are sons of God. </a:t>
                      </a:r>
                    </a:p>
                    <a:p>
                      <a:r>
                        <a:rPr lang="en-US" sz="1000" b="0" i="1" dirty="0"/>
                        <a:t>(Rom. 8:14)</a:t>
                      </a:r>
                    </a:p>
                  </a:txBody>
                  <a:tcPr>
                    <a:solidFill>
                      <a:schemeClr val="accent2">
                        <a:lumMod val="40000"/>
                        <a:lumOff val="60000"/>
                      </a:schemeClr>
                    </a:solidFill>
                  </a:tcPr>
                </a:tc>
                <a:extLst>
                  <a:ext uri="{0D108BD9-81ED-4DB2-BD59-A6C34878D82A}">
                    <a16:rowId xmlns:a16="http://schemas.microsoft.com/office/drawing/2014/main" val="4113187424"/>
                  </a:ext>
                </a:extLst>
              </a:tr>
              <a:tr h="4114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000" b="0" i="1" dirty="0"/>
                        <a:t>Acts 8:29, 10:19-20, 13:2, 16:6-7, 20:23, Gal. 5:18</a:t>
                      </a:r>
                    </a:p>
                  </a:txBody>
                  <a:tcPr>
                    <a:solidFill>
                      <a:schemeClr val="accent2">
                        <a:lumMod val="40000"/>
                        <a:lumOff val="60000"/>
                      </a:schemeClr>
                    </a:solidFill>
                  </a:tcPr>
                </a:tc>
                <a:extLst>
                  <a:ext uri="{0D108BD9-81ED-4DB2-BD59-A6C34878D82A}">
                    <a16:rowId xmlns:a16="http://schemas.microsoft.com/office/drawing/2014/main" val="3367866008"/>
                  </a:ext>
                </a:extLst>
              </a:tr>
              <a:tr h="860663">
                <a:tc rowSpan="2">
                  <a:txBody>
                    <a:bodyPr/>
                    <a:lstStyle/>
                    <a:p>
                      <a:r>
                        <a:rPr lang="en-US" sz="1600" b="0" dirty="0"/>
                        <a:t>He teaches</a:t>
                      </a:r>
                      <a:endParaRPr lang="en-US" sz="1400" b="0" dirty="0"/>
                    </a:p>
                  </a:txBody>
                  <a:tcPr>
                    <a:solidFill>
                      <a:schemeClr val="accent2">
                        <a:lumMod val="20000"/>
                        <a:lumOff val="80000"/>
                      </a:schemeClr>
                    </a:solidFill>
                  </a:tcPr>
                </a:tc>
                <a:tc>
                  <a:txBody>
                    <a:bodyPr/>
                    <a:lstStyle/>
                    <a:p>
                      <a:r>
                        <a:rPr lang="en-US" sz="1200" b="0" i="1" dirty="0"/>
                        <a:t>But when he, the Spirit of truth, comes, he will guide you into all truth. He will not speak on his own; he will speak only what he hears, and he will tell you what is yet to come. </a:t>
                      </a:r>
                      <a:r>
                        <a:rPr lang="en-US" sz="1000" b="0" i="1" dirty="0"/>
                        <a:t>(John 16:13) </a:t>
                      </a:r>
                    </a:p>
                  </a:txBody>
                  <a:tcPr>
                    <a:solidFill>
                      <a:schemeClr val="accent2">
                        <a:lumMod val="20000"/>
                        <a:lumOff val="80000"/>
                      </a:schemeClr>
                    </a:solidFill>
                  </a:tcPr>
                </a:tc>
                <a:tc rowSpan="2">
                  <a:txBody>
                    <a:bodyPr/>
                    <a:lstStyle/>
                    <a:p>
                      <a:r>
                        <a:rPr lang="en-US" sz="1600" b="0" dirty="0"/>
                        <a:t>He appoints men to specific service</a:t>
                      </a:r>
                    </a:p>
                  </a:txBody>
                  <a:tcPr>
                    <a:solidFill>
                      <a:schemeClr val="accent2">
                        <a:lumMod val="20000"/>
                        <a:lumOff val="80000"/>
                      </a:schemeClr>
                    </a:solidFill>
                  </a:tcPr>
                </a:tc>
                <a:tc>
                  <a:txBody>
                    <a:bodyPr/>
                    <a:lstStyle/>
                    <a:p>
                      <a:r>
                        <a:rPr lang="en-US" sz="1200" b="0" i="1" dirty="0"/>
                        <a:t>While they were worshipping the Lord and fasting, the Holy Spirit said, “Set apart for me Barnabas and Saul for the work to which I have called them.” </a:t>
                      </a:r>
                      <a:r>
                        <a:rPr lang="en-US" sz="1000" b="0" i="1" dirty="0"/>
                        <a:t>(Acts 13:2)</a:t>
                      </a:r>
                    </a:p>
                  </a:txBody>
                  <a:tcPr>
                    <a:solidFill>
                      <a:schemeClr val="accent2">
                        <a:lumMod val="20000"/>
                        <a:lumOff val="80000"/>
                      </a:schemeClr>
                    </a:solidFill>
                  </a:tcPr>
                </a:tc>
                <a:extLst>
                  <a:ext uri="{0D108BD9-81ED-4DB2-BD59-A6C34878D82A}">
                    <a16:rowId xmlns:a16="http://schemas.microsoft.com/office/drawing/2014/main" val="1884515119"/>
                  </a:ext>
                </a:extLst>
              </a:tr>
              <a:tr h="229510">
                <a:tc vMerge="1">
                  <a:txBody>
                    <a:bodyPr/>
                    <a:lstStyle/>
                    <a:p>
                      <a:endParaRPr lang="en-US"/>
                    </a:p>
                  </a:txBody>
                  <a:tcPr/>
                </a:tc>
                <a:tc>
                  <a:txBody>
                    <a:bodyPr/>
                    <a:lstStyle/>
                    <a:p>
                      <a:r>
                        <a:rPr lang="en-US" sz="1000" b="0" dirty="0"/>
                        <a:t>Neh. 9:20, 1 Cor. 2:10-12, 1 John 2:27</a:t>
                      </a:r>
                    </a:p>
                  </a:txBody>
                  <a:tcPr>
                    <a:solidFill>
                      <a:schemeClr val="accent2">
                        <a:lumMod val="20000"/>
                        <a:lumOff val="80000"/>
                      </a:schemeClr>
                    </a:solidFill>
                  </a:tcPr>
                </a:tc>
                <a:tc vMerge="1">
                  <a:txBody>
                    <a:bodyPr/>
                    <a:lstStyle/>
                    <a:p>
                      <a:endParaRPr lang="en-US"/>
                    </a:p>
                  </a:txBody>
                  <a:tcPr/>
                </a:tc>
                <a:tc>
                  <a:txBody>
                    <a:bodyPr/>
                    <a:lstStyle/>
                    <a:p>
                      <a:r>
                        <a:rPr lang="en-US" sz="1000" b="0" dirty="0"/>
                        <a:t>Acts 20:28</a:t>
                      </a:r>
                    </a:p>
                  </a:txBody>
                  <a:tcPr>
                    <a:solidFill>
                      <a:schemeClr val="accent2">
                        <a:lumMod val="20000"/>
                        <a:lumOff val="80000"/>
                      </a:schemeClr>
                    </a:solidFill>
                  </a:tcPr>
                </a:tc>
                <a:extLst>
                  <a:ext uri="{0D108BD9-81ED-4DB2-BD59-A6C34878D82A}">
                    <a16:rowId xmlns:a16="http://schemas.microsoft.com/office/drawing/2014/main" val="1708304078"/>
                  </a:ext>
                </a:extLst>
              </a:tr>
              <a:tr h="875008">
                <a:tc rowSpan="2">
                  <a:txBody>
                    <a:bodyPr/>
                    <a:lstStyle/>
                    <a:p>
                      <a:r>
                        <a:rPr lang="en-US" sz="1600" dirty="0"/>
                        <a:t>He intercedes and helps believers pray</a:t>
                      </a:r>
                      <a:endParaRPr lang="en-US" sz="1400" dirty="0"/>
                    </a:p>
                  </a:txBody>
                  <a:tcPr>
                    <a:solidFill>
                      <a:schemeClr val="accent2">
                        <a:lumMod val="40000"/>
                        <a:lumOff val="60000"/>
                      </a:schemeClr>
                    </a:solidFill>
                  </a:tcPr>
                </a:tc>
                <a:tc>
                  <a:txBody>
                    <a:bodyPr/>
                    <a:lstStyle/>
                    <a:p>
                      <a:r>
                        <a:rPr lang="en-US" sz="1200" i="1" dirty="0"/>
                        <a:t>In the same way, the Spirit helps us in our weakness. We do not know what we ought to pray for, but the Spirit himself intercedes for us with groans that words cannot express. </a:t>
                      </a:r>
                      <a:r>
                        <a:rPr lang="en-US" sz="1000" i="0" dirty="0"/>
                        <a:t>(Rom. 8:26)</a:t>
                      </a:r>
                    </a:p>
                  </a:txBody>
                  <a:tcPr>
                    <a:solidFill>
                      <a:schemeClr val="accent2">
                        <a:lumMod val="40000"/>
                        <a:lumOff val="60000"/>
                      </a:schemeClr>
                    </a:solidFill>
                  </a:tcPr>
                </a:tc>
                <a:tc rowSpan="2">
                  <a:txBody>
                    <a:bodyPr/>
                    <a:lstStyle/>
                    <a:p>
                      <a:r>
                        <a:rPr lang="en-US" sz="1600" b="0" dirty="0"/>
                        <a:t>He testifies of Christ</a:t>
                      </a:r>
                    </a:p>
                  </a:txBody>
                  <a:tcPr>
                    <a:solidFill>
                      <a:schemeClr val="accent2">
                        <a:lumMod val="40000"/>
                        <a:lumOff val="60000"/>
                      </a:schemeClr>
                    </a:solidFill>
                  </a:tcPr>
                </a:tc>
                <a:tc>
                  <a:txBody>
                    <a:bodyPr/>
                    <a:lstStyle/>
                    <a:p>
                      <a:r>
                        <a:rPr lang="en-US" sz="1200" b="0" i="1" dirty="0"/>
                        <a:t>When the Counselor comes, whom I will send to you from the Father, the Spirit of truth who goes out from the Father, he will testify about me. </a:t>
                      </a:r>
                    </a:p>
                    <a:p>
                      <a:r>
                        <a:rPr lang="en-US" sz="1000" b="0" i="1" dirty="0"/>
                        <a:t>(John 15:26)</a:t>
                      </a:r>
                    </a:p>
                  </a:txBody>
                  <a:tcPr>
                    <a:solidFill>
                      <a:schemeClr val="accent2">
                        <a:lumMod val="40000"/>
                        <a:lumOff val="60000"/>
                      </a:schemeClr>
                    </a:solidFill>
                  </a:tcPr>
                </a:tc>
                <a:extLst>
                  <a:ext uri="{0D108BD9-81ED-4DB2-BD59-A6C34878D82A}">
                    <a16:rowId xmlns:a16="http://schemas.microsoft.com/office/drawing/2014/main" val="1140385032"/>
                  </a:ext>
                </a:extLst>
              </a:tr>
              <a:tr h="429782">
                <a:tc vMerge="1">
                  <a:txBody>
                    <a:bodyPr/>
                    <a:lstStyle/>
                    <a:p>
                      <a:endParaRPr lang="en-US"/>
                    </a:p>
                  </a:txBody>
                  <a:tcPr/>
                </a:tc>
                <a:tc>
                  <a:txBody>
                    <a:bodyPr/>
                    <a:lstStyle/>
                    <a:p>
                      <a:r>
                        <a:rPr lang="en-US" sz="1000" dirty="0"/>
                        <a:t>Jude 20</a:t>
                      </a:r>
                      <a:endParaRPr lang="en-US" sz="1000" i="0" dirty="0"/>
                    </a:p>
                  </a:txBody>
                  <a:tcPr>
                    <a:solidFill>
                      <a:schemeClr val="accent2">
                        <a:lumMod val="40000"/>
                        <a:lumOff val="60000"/>
                      </a:schemeClr>
                    </a:solidFill>
                  </a:tcPr>
                </a:tc>
                <a:tc vMerge="1">
                  <a:txBody>
                    <a:bodyPr/>
                    <a:lstStyle/>
                    <a:p>
                      <a:endParaRPr lang="en-US"/>
                    </a:p>
                  </a:txBody>
                  <a:tcPr/>
                </a:tc>
                <a:tc>
                  <a:txBody>
                    <a:bodyPr/>
                    <a:lstStyle/>
                    <a:p>
                      <a:r>
                        <a:rPr lang="en-US" sz="1000" b="0" dirty="0"/>
                        <a:t>John 16:14, 1 John 4:2</a:t>
                      </a:r>
                      <a:endParaRPr lang="en-US" sz="1000" b="0" i="1" dirty="0"/>
                    </a:p>
                  </a:txBody>
                  <a:tcPr>
                    <a:solidFill>
                      <a:schemeClr val="accent2">
                        <a:lumMod val="40000"/>
                        <a:lumOff val="60000"/>
                      </a:schemeClr>
                    </a:solidFill>
                  </a:tcPr>
                </a:tc>
                <a:extLst>
                  <a:ext uri="{0D108BD9-81ED-4DB2-BD59-A6C34878D82A}">
                    <a16:rowId xmlns:a16="http://schemas.microsoft.com/office/drawing/2014/main" val="3799334157"/>
                  </a:ext>
                </a:extLst>
              </a:tr>
            </a:tbl>
          </a:graphicData>
        </a:graphic>
      </p:graphicFrame>
      <p:grpSp>
        <p:nvGrpSpPr>
          <p:cNvPr id="2" name="Group 1">
            <a:extLst>
              <a:ext uri="{FF2B5EF4-FFF2-40B4-BE49-F238E27FC236}">
                <a16:creationId xmlns:a16="http://schemas.microsoft.com/office/drawing/2014/main" id="{6A412101-9D90-7960-2C15-D0FE4DAC7511}"/>
              </a:ext>
            </a:extLst>
          </p:cNvPr>
          <p:cNvGrpSpPr/>
          <p:nvPr/>
        </p:nvGrpSpPr>
        <p:grpSpPr>
          <a:xfrm>
            <a:off x="6948297" y="176445"/>
            <a:ext cx="1929003" cy="1368378"/>
            <a:chOff x="6948297" y="176445"/>
            <a:chExt cx="1929003" cy="1368378"/>
          </a:xfrm>
        </p:grpSpPr>
        <p:pic>
          <p:nvPicPr>
            <p:cNvPr id="8194" name="Picture 2">
              <a:extLst>
                <a:ext uri="{FF2B5EF4-FFF2-40B4-BE49-F238E27FC236}">
                  <a16:creationId xmlns:a16="http://schemas.microsoft.com/office/drawing/2014/main" id="{8DCAA8C6-F973-9C9A-1919-EBC0B66E4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223197"/>
              <a:ext cx="1819275" cy="13216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08243122-1ABE-8F6D-F53A-F8B5C3079B48}"/>
                </a:ext>
              </a:extLst>
            </p:cNvPr>
            <p:cNvPicPr>
              <a:picLocks noChangeAspect="1" noChangeArrowheads="1"/>
            </p:cNvPicPr>
            <p:nvPr/>
          </p:nvPicPr>
          <p:blipFill>
            <a:blip r:embed="rId5" cstate="print">
              <a:alphaModFix amt="50000"/>
              <a:extLst>
                <a:ext uri="{BEBA8EAE-BF5A-486C-A8C5-ECC9F3942E4B}">
                  <a14:imgProps xmlns:a14="http://schemas.microsoft.com/office/drawing/2010/main">
                    <a14:imgLayer r:embed="rId6">
                      <a14:imgEffect>
                        <a14:backgroundRemoval t="9886" b="90304" l="9976" r="89903">
                          <a14:foregroundMark x1="23844" y1="35741" x2="21411" y2="28327"/>
                          <a14:foregroundMark x1="24574" y1="41255" x2="20073" y2="37262"/>
                          <a14:foregroundMark x1="24939" y1="46768" x2="19708" y2="42015"/>
                          <a14:foregroundMark x1="25304" y1="48669" x2="24088" y2="47529"/>
                          <a14:foregroundMark x1="58637" y1="90304" x2="60827" y2="8935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48297" y="176445"/>
              <a:ext cx="1171575" cy="749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834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Holy Spirit: His Work</a:t>
            </a:r>
          </a:p>
        </p:txBody>
      </p:sp>
      <p:graphicFrame>
        <p:nvGraphicFramePr>
          <p:cNvPr id="11" name="Table 2">
            <a:extLst>
              <a:ext uri="{FF2B5EF4-FFF2-40B4-BE49-F238E27FC236}">
                <a16:creationId xmlns:a16="http://schemas.microsoft.com/office/drawing/2014/main" id="{FF372D02-D582-FBC5-3B17-46A0E11CFF86}"/>
              </a:ext>
            </a:extLst>
          </p:cNvPr>
          <p:cNvGraphicFramePr>
            <a:graphicFrameLocks noGrp="1"/>
          </p:cNvGraphicFramePr>
          <p:nvPr>
            <p:extLst>
              <p:ext uri="{D42A27DB-BD31-4B8C-83A1-F6EECF244321}">
                <p14:modId xmlns:p14="http://schemas.microsoft.com/office/powerpoint/2010/main" val="1286380074"/>
              </p:ext>
            </p:extLst>
          </p:nvPr>
        </p:nvGraphicFramePr>
        <p:xfrm>
          <a:off x="228599" y="1542953"/>
          <a:ext cx="8648701" cy="4471199"/>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643551257"/>
                    </a:ext>
                  </a:extLst>
                </a:gridCol>
                <a:gridCol w="2590801">
                  <a:extLst>
                    <a:ext uri="{9D8B030D-6E8A-4147-A177-3AD203B41FA5}">
                      <a16:colId xmlns:a16="http://schemas.microsoft.com/office/drawing/2014/main" val="254945273"/>
                    </a:ext>
                  </a:extLst>
                </a:gridCol>
                <a:gridCol w="1600200">
                  <a:extLst>
                    <a:ext uri="{9D8B030D-6E8A-4147-A177-3AD203B41FA5}">
                      <a16:colId xmlns:a16="http://schemas.microsoft.com/office/drawing/2014/main" val="176269415"/>
                    </a:ext>
                  </a:extLst>
                </a:gridCol>
                <a:gridCol w="3009900">
                  <a:extLst>
                    <a:ext uri="{9D8B030D-6E8A-4147-A177-3AD203B41FA5}">
                      <a16:colId xmlns:a16="http://schemas.microsoft.com/office/drawing/2014/main" val="721627541"/>
                    </a:ext>
                  </a:extLst>
                </a:gridCol>
              </a:tblGrid>
              <a:tr h="344275">
                <a:tc gridSpan="4">
                  <a:txBody>
                    <a:bodyPr/>
                    <a:lstStyle/>
                    <a:p>
                      <a:pPr algn="ctr"/>
                      <a:r>
                        <a:rPr lang="en-US" dirty="0"/>
                        <a:t>Attributes of God reflected in Jesus</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430344">
                <a:tc rowSpan="3">
                  <a:txBody>
                    <a:bodyPr/>
                    <a:lstStyle/>
                    <a:p>
                      <a:r>
                        <a:rPr lang="en-US" sz="1600" b="0" dirty="0"/>
                        <a:t>He ministers new birth</a:t>
                      </a:r>
                    </a:p>
                  </a:txBody>
                  <a:tcPr>
                    <a:solidFill>
                      <a:schemeClr val="accent2">
                        <a:lumMod val="40000"/>
                        <a:lumOff val="60000"/>
                      </a:schemeClr>
                    </a:solidFill>
                  </a:tcPr>
                </a:tc>
                <a:tc>
                  <a:txBody>
                    <a:bodyPr/>
                    <a:lstStyle/>
                    <a:p>
                      <a:r>
                        <a:rPr lang="en-US" sz="1200" b="0" i="1" dirty="0"/>
                        <a:t>Flesh gives birth to flesh, but the Spirit gives birth to the spirit. </a:t>
                      </a:r>
                      <a:r>
                        <a:rPr lang="en-US" sz="900" b="0" i="1" dirty="0"/>
                        <a:t>(John 3:6)</a:t>
                      </a:r>
                      <a:endParaRPr lang="en-US" sz="1000" b="0" i="1" dirty="0"/>
                    </a:p>
                  </a:txBody>
                  <a:tcPr>
                    <a:solidFill>
                      <a:schemeClr val="accent2">
                        <a:lumMod val="40000"/>
                        <a:lumOff val="60000"/>
                      </a:schemeClr>
                    </a:solidFill>
                  </a:tcPr>
                </a:tc>
                <a:tc rowSpan="3">
                  <a:txBody>
                    <a:bodyPr/>
                    <a:lstStyle/>
                    <a:p>
                      <a:r>
                        <a:rPr lang="en-US" sz="1600" b="0" dirty="0"/>
                        <a:t>He indwells (lives in and fills) the believer</a:t>
                      </a:r>
                      <a:endParaRPr lang="en-US" sz="1400" b="0" dirty="0"/>
                    </a:p>
                  </a:txBody>
                  <a:tcPr>
                    <a:solidFill>
                      <a:schemeClr val="accent2">
                        <a:lumMod val="40000"/>
                        <a:lumOff val="60000"/>
                      </a:schemeClr>
                    </a:solidFill>
                  </a:tcPr>
                </a:tc>
                <a:tc rowSpan="2">
                  <a:txBody>
                    <a:bodyPr/>
                    <a:lstStyle/>
                    <a:p>
                      <a:r>
                        <a:rPr lang="en-US" sz="1200" b="0" i="1" dirty="0"/>
                        <a:t>Do you not know that your body is a temple of the Holy Spirit, who is in you, whom you have received from God? You are not your own. </a:t>
                      </a:r>
                    </a:p>
                    <a:p>
                      <a:r>
                        <a:rPr lang="en-US" sz="1000" b="0" i="1" dirty="0"/>
                        <a:t>(1 Cor. 6:19)</a:t>
                      </a:r>
                    </a:p>
                  </a:txBody>
                  <a:tcPr>
                    <a:solidFill>
                      <a:schemeClr val="accent2">
                        <a:lumMod val="40000"/>
                        <a:lumOff val="60000"/>
                      </a:schemeClr>
                    </a:solidFill>
                  </a:tcPr>
                </a:tc>
                <a:extLst>
                  <a:ext uri="{0D108BD9-81ED-4DB2-BD59-A6C34878D82A}">
                    <a16:rowId xmlns:a16="http://schemas.microsoft.com/office/drawing/2014/main" val="4113187424"/>
                  </a:ext>
                </a:extLst>
              </a:tr>
              <a:tr h="487723">
                <a:tc vMerge="1">
                  <a:txBody>
                    <a:bodyPr/>
                    <a:lstStyle/>
                    <a:p>
                      <a:endParaRPr lang="en-US"/>
                    </a:p>
                  </a:txBody>
                  <a:tcPr/>
                </a:tc>
                <a:tc rowSpan="2">
                  <a:txBody>
                    <a:bodyPr/>
                    <a:lstStyle/>
                    <a:p>
                      <a:r>
                        <a:rPr lang="en-US" sz="1000" b="0" i="1" dirty="0"/>
                        <a:t>Titus 3:5-6</a:t>
                      </a:r>
                    </a:p>
                  </a:txBody>
                  <a:tcPr>
                    <a:solidFill>
                      <a:schemeClr val="accent2">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43304213"/>
                  </a:ext>
                </a:extLst>
              </a:tr>
              <a:tr h="3729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000" b="0" i="1" dirty="0"/>
                        <a:t>Eze. 44:4, John 14:17, Rom. 5:5, 8:9, 1 Cor 3:16, Eph. 5:18, 1 John 3:24</a:t>
                      </a:r>
                    </a:p>
                  </a:txBody>
                  <a:tcPr>
                    <a:solidFill>
                      <a:schemeClr val="accent2">
                        <a:lumMod val="40000"/>
                        <a:lumOff val="60000"/>
                      </a:schemeClr>
                    </a:solidFill>
                  </a:tcPr>
                </a:tc>
                <a:extLst>
                  <a:ext uri="{0D108BD9-81ED-4DB2-BD59-A6C34878D82A}">
                    <a16:rowId xmlns:a16="http://schemas.microsoft.com/office/drawing/2014/main" val="3367866008"/>
                  </a:ext>
                </a:extLst>
              </a:tr>
              <a:tr h="1090205">
                <a:tc rowSpan="2">
                  <a:txBody>
                    <a:bodyPr/>
                    <a:lstStyle/>
                    <a:p>
                      <a:r>
                        <a:rPr lang="en-US" sz="1600" b="0" dirty="0"/>
                        <a:t>He brings unity</a:t>
                      </a:r>
                      <a:endParaRPr lang="en-US" sz="1400" b="0" dirty="0"/>
                    </a:p>
                  </a:txBody>
                  <a:tcPr>
                    <a:solidFill>
                      <a:schemeClr val="accent2">
                        <a:lumMod val="20000"/>
                        <a:lumOff val="80000"/>
                      </a:schemeClr>
                    </a:solidFill>
                  </a:tcPr>
                </a:tc>
                <a:tc>
                  <a:txBody>
                    <a:bodyPr/>
                    <a:lstStyle/>
                    <a:p>
                      <a:r>
                        <a:rPr lang="en-US" sz="1200" b="0" i="1" dirty="0"/>
                        <a:t>Make every effort to keep the unity of the Spirit through the bond of peace. </a:t>
                      </a:r>
                      <a:r>
                        <a:rPr lang="en-US" sz="1000" b="0" i="1" dirty="0"/>
                        <a:t>(Eph. 4:3) </a:t>
                      </a:r>
                    </a:p>
                  </a:txBody>
                  <a:tcPr>
                    <a:solidFill>
                      <a:schemeClr val="accent2">
                        <a:lumMod val="20000"/>
                        <a:lumOff val="80000"/>
                      </a:schemeClr>
                    </a:solidFill>
                  </a:tcPr>
                </a:tc>
                <a:tc rowSpan="2">
                  <a:txBody>
                    <a:bodyPr/>
                    <a:lstStyle/>
                    <a:p>
                      <a:r>
                        <a:rPr lang="en-US" sz="1600" b="0" dirty="0"/>
                        <a:t>He gives life</a:t>
                      </a:r>
                    </a:p>
                  </a:txBody>
                  <a:tcPr>
                    <a:solidFill>
                      <a:schemeClr val="accent2">
                        <a:lumMod val="20000"/>
                        <a:lumOff val="80000"/>
                      </a:schemeClr>
                    </a:solidFill>
                  </a:tcPr>
                </a:tc>
                <a:tc>
                  <a:txBody>
                    <a:bodyPr/>
                    <a:lstStyle/>
                    <a:p>
                      <a:r>
                        <a:rPr lang="en-US" sz="1200" b="0" i="1" dirty="0"/>
                        <a:t>And if the Spirit of him who raised Jesus from the dead is living in you, he who raised </a:t>
                      </a:r>
                      <a:r>
                        <a:rPr lang="en-US" sz="1200" b="0" i="1" dirty="0" err="1"/>
                        <a:t>Chrst</a:t>
                      </a:r>
                      <a:r>
                        <a:rPr lang="en-US" sz="1200" b="0" i="1" dirty="0"/>
                        <a:t> from the dead will also give life to your mortal bodies through his Spirit, who live in you. </a:t>
                      </a:r>
                    </a:p>
                    <a:p>
                      <a:r>
                        <a:rPr lang="en-US" sz="1000" b="0" i="1" dirty="0"/>
                        <a:t>(Rom. 8:11)</a:t>
                      </a:r>
                    </a:p>
                  </a:txBody>
                  <a:tcPr>
                    <a:solidFill>
                      <a:schemeClr val="accent2">
                        <a:lumMod val="20000"/>
                        <a:lumOff val="80000"/>
                      </a:schemeClr>
                    </a:solidFill>
                  </a:tcPr>
                </a:tc>
                <a:extLst>
                  <a:ext uri="{0D108BD9-81ED-4DB2-BD59-A6C34878D82A}">
                    <a16:rowId xmlns:a16="http://schemas.microsoft.com/office/drawing/2014/main" val="1884515119"/>
                  </a:ext>
                </a:extLst>
              </a:tr>
              <a:tr h="229517">
                <a:tc vMerge="1">
                  <a:txBody>
                    <a:bodyPr/>
                    <a:lstStyle/>
                    <a:p>
                      <a:endParaRPr lang="en-US"/>
                    </a:p>
                  </a:txBody>
                  <a:tcPr/>
                </a:tc>
                <a:tc>
                  <a:txBody>
                    <a:bodyPr/>
                    <a:lstStyle/>
                    <a:p>
                      <a:r>
                        <a:rPr lang="en-US" sz="1000" b="0" dirty="0"/>
                        <a:t>Rom. 15:5, Eph. 4:11-13, Phil. 2:1-2</a:t>
                      </a:r>
                    </a:p>
                  </a:txBody>
                  <a:tcPr>
                    <a:solidFill>
                      <a:schemeClr val="accent2">
                        <a:lumMod val="20000"/>
                        <a:lumOff val="80000"/>
                      </a:schemeClr>
                    </a:solidFill>
                  </a:tcPr>
                </a:tc>
                <a:tc vMerge="1">
                  <a:txBody>
                    <a:bodyPr/>
                    <a:lstStyle/>
                    <a:p>
                      <a:endParaRPr lang="en-US"/>
                    </a:p>
                  </a:txBody>
                  <a:tcPr/>
                </a:tc>
                <a:tc>
                  <a:txBody>
                    <a:bodyPr/>
                    <a:lstStyle/>
                    <a:p>
                      <a:r>
                        <a:rPr lang="en-US" sz="1000" b="0" dirty="0"/>
                        <a:t>2 Cor. 3:6, 1 Pet. 3:18</a:t>
                      </a:r>
                    </a:p>
                  </a:txBody>
                  <a:tcPr>
                    <a:solidFill>
                      <a:schemeClr val="accent2">
                        <a:lumMod val="20000"/>
                        <a:lumOff val="80000"/>
                      </a:schemeClr>
                    </a:solidFill>
                  </a:tcPr>
                </a:tc>
                <a:extLst>
                  <a:ext uri="{0D108BD9-81ED-4DB2-BD59-A6C34878D82A}">
                    <a16:rowId xmlns:a16="http://schemas.microsoft.com/office/drawing/2014/main" val="1708304078"/>
                  </a:ext>
                </a:extLst>
              </a:tr>
              <a:tr h="918067">
                <a:tc rowSpan="2">
                  <a:txBody>
                    <a:bodyPr/>
                    <a:lstStyle/>
                    <a:p>
                      <a:r>
                        <a:rPr lang="en-US" sz="1600" dirty="0"/>
                        <a:t>He gives us assurance of salvation</a:t>
                      </a:r>
                      <a:endParaRPr lang="en-US" sz="1400" dirty="0"/>
                    </a:p>
                  </a:txBody>
                  <a:tcPr>
                    <a:solidFill>
                      <a:schemeClr val="accent2">
                        <a:lumMod val="40000"/>
                        <a:lumOff val="60000"/>
                      </a:schemeClr>
                    </a:solidFill>
                  </a:tcPr>
                </a:tc>
                <a:tc>
                  <a:txBody>
                    <a:bodyPr/>
                    <a:lstStyle/>
                    <a:p>
                      <a:r>
                        <a:rPr lang="en-US" sz="1200" i="1" dirty="0"/>
                        <a:t>The Spirit himself testifies with our spirit that we are God’s children. </a:t>
                      </a:r>
                      <a:r>
                        <a:rPr lang="en-US" sz="1000" i="0" dirty="0"/>
                        <a:t>(Rom. 8:16)</a:t>
                      </a:r>
                    </a:p>
                  </a:txBody>
                  <a:tcPr>
                    <a:solidFill>
                      <a:schemeClr val="accent2">
                        <a:lumMod val="40000"/>
                        <a:lumOff val="60000"/>
                      </a:schemeClr>
                    </a:solidFill>
                  </a:tcPr>
                </a:tc>
                <a:tc rowSpan="2">
                  <a:txBody>
                    <a:bodyPr/>
                    <a:lstStyle/>
                    <a:p>
                      <a:r>
                        <a:rPr lang="en-US" sz="1600" b="0" dirty="0"/>
                        <a:t>He empowers believers to be witnesses</a:t>
                      </a:r>
                    </a:p>
                  </a:txBody>
                  <a:tcPr>
                    <a:solidFill>
                      <a:schemeClr val="accent2">
                        <a:lumMod val="40000"/>
                        <a:lumOff val="60000"/>
                      </a:schemeClr>
                    </a:solidFill>
                  </a:tcPr>
                </a:tc>
                <a:tc>
                  <a:txBody>
                    <a:bodyPr/>
                    <a:lstStyle/>
                    <a:p>
                      <a:r>
                        <a:rPr lang="en-US" sz="1200" b="0" i="1" dirty="0"/>
                        <a:t>But you will receive power when the Holy Spirit come on you, and you will be my witnesses in Jerusalem, and in all Judea and Samaria, and to the end of the earth.</a:t>
                      </a:r>
                    </a:p>
                    <a:p>
                      <a:r>
                        <a:rPr lang="en-US" sz="1000" b="0" i="1" dirty="0"/>
                        <a:t>(Acts 1:8)</a:t>
                      </a:r>
                    </a:p>
                  </a:txBody>
                  <a:tcPr>
                    <a:solidFill>
                      <a:schemeClr val="accent2">
                        <a:lumMod val="40000"/>
                        <a:lumOff val="60000"/>
                      </a:schemeClr>
                    </a:solidFill>
                  </a:tcPr>
                </a:tc>
                <a:extLst>
                  <a:ext uri="{0D108BD9-81ED-4DB2-BD59-A6C34878D82A}">
                    <a16:rowId xmlns:a16="http://schemas.microsoft.com/office/drawing/2014/main" val="1140385032"/>
                  </a:ext>
                </a:extLst>
              </a:tr>
              <a:tr h="356399">
                <a:tc vMerge="1">
                  <a:txBody>
                    <a:bodyPr/>
                    <a:lstStyle/>
                    <a:p>
                      <a:endParaRPr lang="en-US"/>
                    </a:p>
                  </a:txBody>
                  <a:tcPr/>
                </a:tc>
                <a:tc>
                  <a:txBody>
                    <a:bodyPr/>
                    <a:lstStyle/>
                    <a:p>
                      <a:r>
                        <a:rPr lang="en-US" sz="1000" dirty="0"/>
                        <a:t>1 John 3:24, 4:13-14</a:t>
                      </a:r>
                      <a:endParaRPr lang="en-US" sz="1000" i="0" dirty="0"/>
                    </a:p>
                  </a:txBody>
                  <a:tcPr>
                    <a:solidFill>
                      <a:schemeClr val="accent2">
                        <a:lumMod val="40000"/>
                        <a:lumOff val="60000"/>
                      </a:schemeClr>
                    </a:solidFill>
                  </a:tcPr>
                </a:tc>
                <a:tc vMerge="1">
                  <a:txBody>
                    <a:bodyPr/>
                    <a:lstStyle/>
                    <a:p>
                      <a:endParaRPr lang="en-US"/>
                    </a:p>
                  </a:txBody>
                  <a:tcPr/>
                </a:tc>
                <a:tc>
                  <a:txBody>
                    <a:bodyPr/>
                    <a:lstStyle/>
                    <a:p>
                      <a:r>
                        <a:rPr lang="en-US" sz="1000" b="0" dirty="0"/>
                        <a:t>Eze. 36:27, Eph. 3:16</a:t>
                      </a:r>
                      <a:endParaRPr lang="en-US" sz="1000" b="0" i="1" dirty="0"/>
                    </a:p>
                  </a:txBody>
                  <a:tcPr>
                    <a:solidFill>
                      <a:schemeClr val="accent2">
                        <a:lumMod val="40000"/>
                        <a:lumOff val="60000"/>
                      </a:schemeClr>
                    </a:solidFill>
                  </a:tcPr>
                </a:tc>
                <a:extLst>
                  <a:ext uri="{0D108BD9-81ED-4DB2-BD59-A6C34878D82A}">
                    <a16:rowId xmlns:a16="http://schemas.microsoft.com/office/drawing/2014/main" val="3799334157"/>
                  </a:ext>
                </a:extLst>
              </a:tr>
            </a:tbl>
          </a:graphicData>
        </a:graphic>
      </p:graphicFrame>
      <p:grpSp>
        <p:nvGrpSpPr>
          <p:cNvPr id="7" name="Group 6">
            <a:extLst>
              <a:ext uri="{FF2B5EF4-FFF2-40B4-BE49-F238E27FC236}">
                <a16:creationId xmlns:a16="http://schemas.microsoft.com/office/drawing/2014/main" id="{111C895D-87F5-747F-5391-3102138E33F5}"/>
              </a:ext>
            </a:extLst>
          </p:cNvPr>
          <p:cNvGrpSpPr/>
          <p:nvPr/>
        </p:nvGrpSpPr>
        <p:grpSpPr>
          <a:xfrm>
            <a:off x="6941394" y="129693"/>
            <a:ext cx="1929003" cy="1368378"/>
            <a:chOff x="6948297" y="176445"/>
            <a:chExt cx="1929003" cy="1368378"/>
          </a:xfrm>
        </p:grpSpPr>
        <p:pic>
          <p:nvPicPr>
            <p:cNvPr id="12" name="Picture 2">
              <a:extLst>
                <a:ext uri="{FF2B5EF4-FFF2-40B4-BE49-F238E27FC236}">
                  <a16:creationId xmlns:a16="http://schemas.microsoft.com/office/drawing/2014/main" id="{F062BB45-9C9F-B8E0-8A0F-85709802C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223197"/>
              <a:ext cx="1819275" cy="13216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02398EFC-2170-DB04-76BE-BE9237E4CBB1}"/>
                </a:ext>
              </a:extLst>
            </p:cNvPr>
            <p:cNvPicPr>
              <a:picLocks noChangeAspect="1" noChangeArrowheads="1"/>
            </p:cNvPicPr>
            <p:nvPr/>
          </p:nvPicPr>
          <p:blipFill>
            <a:blip r:embed="rId5" cstate="print">
              <a:alphaModFix amt="50000"/>
              <a:extLst>
                <a:ext uri="{BEBA8EAE-BF5A-486C-A8C5-ECC9F3942E4B}">
                  <a14:imgProps xmlns:a14="http://schemas.microsoft.com/office/drawing/2010/main">
                    <a14:imgLayer r:embed="rId6">
                      <a14:imgEffect>
                        <a14:backgroundRemoval t="9886" b="90304" l="9976" r="89903">
                          <a14:foregroundMark x1="23844" y1="35741" x2="21411" y2="28327"/>
                          <a14:foregroundMark x1="24574" y1="41255" x2="20073" y2="37262"/>
                          <a14:foregroundMark x1="24939" y1="46768" x2="19708" y2="42015"/>
                          <a14:foregroundMark x1="25304" y1="48669" x2="24088" y2="47529"/>
                          <a14:foregroundMark x1="58637" y1="90304" x2="60827" y2="8935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48297" y="176445"/>
              <a:ext cx="1171575" cy="749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508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Holy Spirit: His Work</a:t>
            </a:r>
          </a:p>
        </p:txBody>
      </p:sp>
      <p:graphicFrame>
        <p:nvGraphicFramePr>
          <p:cNvPr id="11" name="Table 2">
            <a:extLst>
              <a:ext uri="{FF2B5EF4-FFF2-40B4-BE49-F238E27FC236}">
                <a16:creationId xmlns:a16="http://schemas.microsoft.com/office/drawing/2014/main" id="{FF372D02-D582-FBC5-3B17-46A0E11CFF86}"/>
              </a:ext>
            </a:extLst>
          </p:cNvPr>
          <p:cNvGraphicFramePr>
            <a:graphicFrameLocks noGrp="1"/>
          </p:cNvGraphicFramePr>
          <p:nvPr>
            <p:extLst>
              <p:ext uri="{D42A27DB-BD31-4B8C-83A1-F6EECF244321}">
                <p14:modId xmlns:p14="http://schemas.microsoft.com/office/powerpoint/2010/main" val="517974276"/>
              </p:ext>
            </p:extLst>
          </p:nvPr>
        </p:nvGraphicFramePr>
        <p:xfrm>
          <a:off x="228599" y="1542953"/>
          <a:ext cx="8648701" cy="4468073"/>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643551257"/>
                    </a:ext>
                  </a:extLst>
                </a:gridCol>
                <a:gridCol w="2590801">
                  <a:extLst>
                    <a:ext uri="{9D8B030D-6E8A-4147-A177-3AD203B41FA5}">
                      <a16:colId xmlns:a16="http://schemas.microsoft.com/office/drawing/2014/main" val="254945273"/>
                    </a:ext>
                  </a:extLst>
                </a:gridCol>
                <a:gridCol w="1600200">
                  <a:extLst>
                    <a:ext uri="{9D8B030D-6E8A-4147-A177-3AD203B41FA5}">
                      <a16:colId xmlns:a16="http://schemas.microsoft.com/office/drawing/2014/main" val="176269415"/>
                    </a:ext>
                  </a:extLst>
                </a:gridCol>
                <a:gridCol w="3009900">
                  <a:extLst>
                    <a:ext uri="{9D8B030D-6E8A-4147-A177-3AD203B41FA5}">
                      <a16:colId xmlns:a16="http://schemas.microsoft.com/office/drawing/2014/main" val="721627541"/>
                    </a:ext>
                  </a:extLst>
                </a:gridCol>
              </a:tblGrid>
              <a:tr h="331251">
                <a:tc gridSpan="4">
                  <a:txBody>
                    <a:bodyPr/>
                    <a:lstStyle/>
                    <a:p>
                      <a:pPr algn="ctr"/>
                      <a:r>
                        <a:rPr lang="en-US" dirty="0"/>
                        <a:t>Attributes of God reflected in Jesus</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1076565">
                <a:tc rowSpan="3">
                  <a:txBody>
                    <a:bodyPr/>
                    <a:lstStyle/>
                    <a:p>
                      <a:r>
                        <a:rPr lang="en-US" sz="1600" b="0" dirty="0"/>
                        <a:t>He sets apart (seals) every believer into the Body of Christ</a:t>
                      </a:r>
                    </a:p>
                  </a:txBody>
                  <a:tcPr>
                    <a:solidFill>
                      <a:schemeClr val="accent2">
                        <a:lumMod val="40000"/>
                        <a:lumOff val="60000"/>
                      </a:schemeClr>
                    </a:solidFill>
                  </a:tcPr>
                </a:tc>
                <a:tc>
                  <a:txBody>
                    <a:bodyPr/>
                    <a:lstStyle/>
                    <a:p>
                      <a:r>
                        <a:rPr lang="en-US" sz="1200" b="0" i="1" dirty="0"/>
                        <a:t>Now it is God who makes both us and you stand firm in Christ. He anointed us, set his seal of ownership on us, and put his Spirit in our hears as a deposit, guaranteeing what is to come. </a:t>
                      </a:r>
                      <a:r>
                        <a:rPr lang="en-US" sz="900" b="0" i="1" dirty="0"/>
                        <a:t>(2 Cor. 1:21-22)</a:t>
                      </a:r>
                      <a:endParaRPr lang="en-US" sz="1000" b="0" i="1" dirty="0"/>
                    </a:p>
                  </a:txBody>
                  <a:tcPr>
                    <a:solidFill>
                      <a:schemeClr val="accent2">
                        <a:lumMod val="40000"/>
                        <a:lumOff val="60000"/>
                      </a:schemeClr>
                    </a:solidFill>
                  </a:tcPr>
                </a:tc>
                <a:tc rowSpan="3">
                  <a:txBody>
                    <a:bodyPr/>
                    <a:lstStyle/>
                    <a:p>
                      <a:r>
                        <a:rPr lang="en-US" sz="1600" b="0" dirty="0"/>
                        <a:t>He changes new believers to be like Jesus</a:t>
                      </a:r>
                      <a:endParaRPr lang="en-US" sz="1400" b="0" dirty="0"/>
                    </a:p>
                  </a:txBody>
                  <a:tcPr>
                    <a:solidFill>
                      <a:schemeClr val="accent2">
                        <a:lumMod val="40000"/>
                        <a:lumOff val="60000"/>
                      </a:schemeClr>
                    </a:solidFill>
                  </a:tcPr>
                </a:tc>
                <a:tc rowSpan="2">
                  <a:txBody>
                    <a:bodyPr/>
                    <a:lstStyle/>
                    <a:p>
                      <a:r>
                        <a:rPr lang="en-US" sz="1200" b="0" i="1" dirty="0"/>
                        <a:t>But the fruit of the Spirit is love, joy, peace, patience, kindness, goodness, faithfulness, gentleness and self-control. Against such things there is not law. Those who belong to Christ Jesus have crucified the sinful nature with its passions and desires. Since we live by the Spirit let us keep in step with the Spirit.</a:t>
                      </a:r>
                    </a:p>
                    <a:p>
                      <a:r>
                        <a:rPr lang="en-US" sz="1000" b="0" i="1" dirty="0"/>
                        <a:t>(Gal. 55:22-26)</a:t>
                      </a:r>
                    </a:p>
                  </a:txBody>
                  <a:tcPr>
                    <a:solidFill>
                      <a:schemeClr val="accent2">
                        <a:lumMod val="40000"/>
                        <a:lumOff val="60000"/>
                      </a:schemeClr>
                    </a:solidFill>
                  </a:tcPr>
                </a:tc>
                <a:extLst>
                  <a:ext uri="{0D108BD9-81ED-4DB2-BD59-A6C34878D82A}">
                    <a16:rowId xmlns:a16="http://schemas.microsoft.com/office/drawing/2014/main" val="4113187424"/>
                  </a:ext>
                </a:extLst>
              </a:tr>
              <a:tr h="469272">
                <a:tc vMerge="1">
                  <a:txBody>
                    <a:bodyPr/>
                    <a:lstStyle/>
                    <a:p>
                      <a:endParaRPr lang="en-US"/>
                    </a:p>
                  </a:txBody>
                  <a:tcPr/>
                </a:tc>
                <a:tc rowSpan="2">
                  <a:txBody>
                    <a:bodyPr/>
                    <a:lstStyle/>
                    <a:p>
                      <a:r>
                        <a:rPr lang="en-US" sz="1000" b="0" i="1" dirty="0"/>
                        <a:t>2 Cor. 5:5, Eph. 1:13</a:t>
                      </a:r>
                    </a:p>
                  </a:txBody>
                  <a:tcPr>
                    <a:solidFill>
                      <a:schemeClr val="accent2">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43304213"/>
                  </a:ext>
                </a:extLst>
              </a:tr>
              <a:tr h="23033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000" b="0" i="1" dirty="0"/>
                        <a:t>Eze. 36:27, Rom. 5:3-5, 8:2-4, Tit. 3:5</a:t>
                      </a:r>
                    </a:p>
                  </a:txBody>
                  <a:tcPr>
                    <a:solidFill>
                      <a:schemeClr val="accent2">
                        <a:lumMod val="40000"/>
                        <a:lumOff val="60000"/>
                      </a:schemeClr>
                    </a:solidFill>
                  </a:tcPr>
                </a:tc>
                <a:extLst>
                  <a:ext uri="{0D108BD9-81ED-4DB2-BD59-A6C34878D82A}">
                    <a16:rowId xmlns:a16="http://schemas.microsoft.com/office/drawing/2014/main" val="3367866008"/>
                  </a:ext>
                </a:extLst>
              </a:tr>
              <a:tr h="717710">
                <a:tc rowSpan="2">
                  <a:txBody>
                    <a:bodyPr/>
                    <a:lstStyle/>
                    <a:p>
                      <a:r>
                        <a:rPr lang="en-US" sz="1600" b="0" dirty="0"/>
                        <a:t>He baptizes every believer into the Body of Christ</a:t>
                      </a:r>
                      <a:endParaRPr lang="en-US" sz="1400" b="0" dirty="0"/>
                    </a:p>
                  </a:txBody>
                  <a:tcPr>
                    <a:solidFill>
                      <a:schemeClr val="accent2">
                        <a:lumMod val="20000"/>
                        <a:lumOff val="80000"/>
                      </a:schemeClr>
                    </a:solidFill>
                  </a:tcPr>
                </a:tc>
                <a:tc rowSpan="2">
                  <a:txBody>
                    <a:bodyPr/>
                    <a:lstStyle/>
                    <a:p>
                      <a:r>
                        <a:rPr lang="en-US" sz="1200" b="0" i="1" dirty="0"/>
                        <a:t>For we were all baptized by one Spirit into one body—whether Jew or Greek, slave or free—and we were all given the one Spirit to drink. </a:t>
                      </a:r>
                      <a:r>
                        <a:rPr lang="en-US" sz="1000" b="0" i="1" dirty="0"/>
                        <a:t>(1 Cor. 12:13) </a:t>
                      </a:r>
                    </a:p>
                  </a:txBody>
                  <a:tcPr>
                    <a:solidFill>
                      <a:schemeClr val="accent2">
                        <a:lumMod val="20000"/>
                        <a:lumOff val="80000"/>
                      </a:schemeClr>
                    </a:solidFill>
                  </a:tcPr>
                </a:tc>
                <a:tc rowSpan="2">
                  <a:txBody>
                    <a:bodyPr/>
                    <a:lstStyle/>
                    <a:p>
                      <a:r>
                        <a:rPr lang="en-US" sz="1600" b="0" dirty="0"/>
                        <a:t>He gives spiritual gifts to the believer</a:t>
                      </a:r>
                    </a:p>
                  </a:txBody>
                  <a:tcPr>
                    <a:solidFill>
                      <a:schemeClr val="accent2">
                        <a:lumMod val="20000"/>
                        <a:lumOff val="80000"/>
                      </a:schemeClr>
                    </a:solidFill>
                  </a:tcPr>
                </a:tc>
                <a:tc>
                  <a:txBody>
                    <a:bodyPr/>
                    <a:lstStyle/>
                    <a:p>
                      <a:r>
                        <a:rPr lang="en-US" sz="1200" b="0" i="1" dirty="0"/>
                        <a:t>God also testified to it by signs, wonders and various miracles, and gifts of the Holy Spirit distributed according to his will.</a:t>
                      </a:r>
                    </a:p>
                    <a:p>
                      <a:r>
                        <a:rPr lang="en-US" sz="1000" b="0" i="1" dirty="0"/>
                        <a:t>(Heb. 2:4)</a:t>
                      </a:r>
                    </a:p>
                  </a:txBody>
                  <a:tcPr>
                    <a:solidFill>
                      <a:schemeClr val="accent2">
                        <a:lumMod val="20000"/>
                        <a:lumOff val="80000"/>
                      </a:schemeClr>
                    </a:solidFill>
                  </a:tcPr>
                </a:tc>
                <a:extLst>
                  <a:ext uri="{0D108BD9-81ED-4DB2-BD59-A6C34878D82A}">
                    <a16:rowId xmlns:a16="http://schemas.microsoft.com/office/drawing/2014/main" val="1884515119"/>
                  </a:ext>
                </a:extLst>
              </a:tr>
              <a:tr h="0">
                <a:tc vMerge="1">
                  <a:txBody>
                    <a:bodyPr/>
                    <a:lstStyle/>
                    <a:p>
                      <a:endParaRPr lang="en-US"/>
                    </a:p>
                  </a:txBody>
                  <a:tcPr/>
                </a:tc>
                <a:tc vMerge="1">
                  <a:txBody>
                    <a:bodyPr/>
                    <a:lstStyle/>
                    <a:p>
                      <a:endParaRPr lang="en-US" sz="1000" b="0" dirty="0"/>
                    </a:p>
                  </a:txBody>
                  <a:tcPr>
                    <a:solidFill>
                      <a:schemeClr val="accent2">
                        <a:lumMod val="20000"/>
                        <a:lumOff val="80000"/>
                      </a:schemeClr>
                    </a:solidFill>
                  </a:tcPr>
                </a:tc>
                <a:tc vMerge="1">
                  <a:txBody>
                    <a:bodyPr/>
                    <a:lstStyle/>
                    <a:p>
                      <a:endParaRPr lang="en-US"/>
                    </a:p>
                  </a:txBody>
                  <a:tcPr/>
                </a:tc>
                <a:tc>
                  <a:txBody>
                    <a:bodyPr/>
                    <a:lstStyle/>
                    <a:p>
                      <a:r>
                        <a:rPr lang="en-US" sz="1000" b="0" dirty="0"/>
                        <a:t>1 Cor. 12:1-11</a:t>
                      </a:r>
                    </a:p>
                  </a:txBody>
                  <a:tcPr>
                    <a:solidFill>
                      <a:schemeClr val="accent2">
                        <a:lumMod val="20000"/>
                        <a:lumOff val="80000"/>
                      </a:schemeClr>
                    </a:solidFill>
                  </a:tcPr>
                </a:tc>
                <a:extLst>
                  <a:ext uri="{0D108BD9-81ED-4DB2-BD59-A6C34878D82A}">
                    <a16:rowId xmlns:a16="http://schemas.microsoft.com/office/drawing/2014/main" val="1708304078"/>
                  </a:ext>
                </a:extLst>
              </a:tr>
              <a:tr h="1084793">
                <a:tc>
                  <a:txBody>
                    <a:bodyPr/>
                    <a:lstStyle/>
                    <a:p>
                      <a:r>
                        <a:rPr lang="en-US" sz="1600" dirty="0"/>
                        <a:t>He makes us holy (sanctified)</a:t>
                      </a:r>
                      <a:endParaRPr lang="en-US" sz="1400" dirty="0"/>
                    </a:p>
                  </a:txBody>
                  <a:tcPr>
                    <a:solidFill>
                      <a:schemeClr val="accent2">
                        <a:lumMod val="40000"/>
                        <a:lumOff val="60000"/>
                      </a:schemeClr>
                    </a:solidFill>
                  </a:tcPr>
                </a:tc>
                <a:tc>
                  <a:txBody>
                    <a:bodyPr/>
                    <a:lstStyle/>
                    <a:p>
                      <a:r>
                        <a:rPr lang="en-US" sz="1200" i="1" dirty="0"/>
                        <a:t>Who have been chosen according to the foreknowledge of God the Father, through the sanctifying work of the Spirit, for obedience to Jesus Christ and sprinkling by his blood. </a:t>
                      </a:r>
                      <a:r>
                        <a:rPr lang="en-US" sz="1000" i="0" dirty="0"/>
                        <a:t>(1 Pet. 1:2)</a:t>
                      </a:r>
                    </a:p>
                  </a:txBody>
                  <a:tcPr>
                    <a:solidFill>
                      <a:schemeClr val="accent2">
                        <a:lumMod val="40000"/>
                        <a:lumOff val="60000"/>
                      </a:schemeClr>
                    </a:solidFill>
                  </a:tcPr>
                </a:tc>
                <a:tc>
                  <a:txBody>
                    <a:bodyPr/>
                    <a:lstStyle/>
                    <a:p>
                      <a:r>
                        <a:rPr lang="en-US" sz="1600" b="0" dirty="0"/>
                        <a:t>He brings freedom to the believer</a:t>
                      </a:r>
                    </a:p>
                  </a:txBody>
                  <a:tcPr>
                    <a:solidFill>
                      <a:schemeClr val="accent2">
                        <a:lumMod val="40000"/>
                        <a:lumOff val="60000"/>
                      </a:schemeClr>
                    </a:solidFill>
                  </a:tcPr>
                </a:tc>
                <a:tc>
                  <a:txBody>
                    <a:bodyPr/>
                    <a:lstStyle/>
                    <a:p>
                      <a:r>
                        <a:rPr lang="en-US" sz="1200" b="0" i="1" dirty="0"/>
                        <a:t>Now the Lord is the Spirit, and where the Spirit of the Lord is, there is freedom. </a:t>
                      </a:r>
                    </a:p>
                    <a:p>
                      <a:r>
                        <a:rPr lang="en-US" sz="1000" b="0" i="1" dirty="0"/>
                        <a:t>(2 Cor. 3:17)</a:t>
                      </a:r>
                    </a:p>
                  </a:txBody>
                  <a:tcPr>
                    <a:solidFill>
                      <a:schemeClr val="accent2">
                        <a:lumMod val="40000"/>
                        <a:lumOff val="60000"/>
                      </a:schemeClr>
                    </a:solidFill>
                  </a:tcPr>
                </a:tc>
                <a:extLst>
                  <a:ext uri="{0D108BD9-81ED-4DB2-BD59-A6C34878D82A}">
                    <a16:rowId xmlns:a16="http://schemas.microsoft.com/office/drawing/2014/main" val="1140385032"/>
                  </a:ext>
                </a:extLst>
              </a:tr>
            </a:tbl>
          </a:graphicData>
        </a:graphic>
      </p:graphicFrame>
      <p:grpSp>
        <p:nvGrpSpPr>
          <p:cNvPr id="7" name="Group 6">
            <a:extLst>
              <a:ext uri="{FF2B5EF4-FFF2-40B4-BE49-F238E27FC236}">
                <a16:creationId xmlns:a16="http://schemas.microsoft.com/office/drawing/2014/main" id="{597F3970-01CE-3E36-D369-72D368C5D84C}"/>
              </a:ext>
            </a:extLst>
          </p:cNvPr>
          <p:cNvGrpSpPr/>
          <p:nvPr/>
        </p:nvGrpSpPr>
        <p:grpSpPr>
          <a:xfrm>
            <a:off x="6948297" y="129214"/>
            <a:ext cx="1929003" cy="1368378"/>
            <a:chOff x="6948297" y="176445"/>
            <a:chExt cx="1929003" cy="1368378"/>
          </a:xfrm>
        </p:grpSpPr>
        <p:pic>
          <p:nvPicPr>
            <p:cNvPr id="12" name="Picture 2">
              <a:extLst>
                <a:ext uri="{FF2B5EF4-FFF2-40B4-BE49-F238E27FC236}">
                  <a16:creationId xmlns:a16="http://schemas.microsoft.com/office/drawing/2014/main" id="{3215A9FA-1C2E-7E51-390C-0DD1A4057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223197"/>
              <a:ext cx="1819275" cy="13216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861AFE2B-6643-10D2-DD09-089B30FEAF3A}"/>
                </a:ext>
              </a:extLst>
            </p:cNvPr>
            <p:cNvPicPr>
              <a:picLocks noChangeAspect="1" noChangeArrowheads="1"/>
            </p:cNvPicPr>
            <p:nvPr/>
          </p:nvPicPr>
          <p:blipFill>
            <a:blip r:embed="rId5" cstate="print">
              <a:alphaModFix amt="50000"/>
              <a:extLst>
                <a:ext uri="{BEBA8EAE-BF5A-486C-A8C5-ECC9F3942E4B}">
                  <a14:imgProps xmlns:a14="http://schemas.microsoft.com/office/drawing/2010/main">
                    <a14:imgLayer r:embed="rId6">
                      <a14:imgEffect>
                        <a14:backgroundRemoval t="9886" b="90304" l="9976" r="89903">
                          <a14:foregroundMark x1="23844" y1="35741" x2="21411" y2="28327"/>
                          <a14:foregroundMark x1="24574" y1="41255" x2="20073" y2="37262"/>
                          <a14:foregroundMark x1="24939" y1="46768" x2="19708" y2="42015"/>
                          <a14:foregroundMark x1="25304" y1="48669" x2="24088" y2="47529"/>
                          <a14:foregroundMark x1="58637" y1="90304" x2="60827" y2="8935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48297" y="176445"/>
              <a:ext cx="1171575" cy="7496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842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Holy Spirit: Works in all generations</a:t>
            </a:r>
            <a:endParaRPr lang="en-US" sz="26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02870" y="1635735"/>
            <a:ext cx="5086350"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u="sng" dirty="0">
                <a:solidFill>
                  <a:schemeClr val="accent2"/>
                </a:solidFill>
              </a:rPr>
              <a:t>Presence in the Old Testament</a:t>
            </a:r>
          </a:p>
          <a:p>
            <a:endParaRPr lang="en-US" sz="200" dirty="0">
              <a:solidFill>
                <a:schemeClr val="accent2"/>
              </a:solidFill>
            </a:endParaRPr>
          </a:p>
          <a:p>
            <a:r>
              <a:rPr lang="en-US" sz="1600" dirty="0">
                <a:solidFill>
                  <a:schemeClr val="accent2"/>
                </a:solidFill>
              </a:rPr>
              <a:t>Before Jesus came as a man, the Holy Spirit was present and working in selected individuals. Examples include:</a:t>
            </a:r>
          </a:p>
          <a:p>
            <a:pPr marL="285750" indent="-285750">
              <a:buFont typeface="Arial" panose="020B0604020202020204" pitchFamily="34" charset="0"/>
              <a:buChar char="•"/>
            </a:pPr>
            <a:r>
              <a:rPr lang="en-US" sz="1600" dirty="0">
                <a:solidFill>
                  <a:schemeClr val="accent2"/>
                </a:solidFill>
              </a:rPr>
              <a:t>Joseph </a:t>
            </a:r>
            <a:r>
              <a:rPr lang="en-US" sz="1200" i="1" dirty="0">
                <a:solidFill>
                  <a:schemeClr val="accent2"/>
                </a:solidFill>
              </a:rPr>
              <a:t>(Gen. 41:38)</a:t>
            </a:r>
          </a:p>
          <a:p>
            <a:pPr marL="285750" indent="-285750">
              <a:buFont typeface="Arial" panose="020B0604020202020204" pitchFamily="34" charset="0"/>
              <a:buChar char="•"/>
            </a:pPr>
            <a:r>
              <a:rPr lang="en-US" sz="1600" dirty="0">
                <a:solidFill>
                  <a:schemeClr val="accent2"/>
                </a:solidFill>
              </a:rPr>
              <a:t>Bezalel-the craftsman </a:t>
            </a:r>
            <a:r>
              <a:rPr lang="en-US" sz="1200" i="1" dirty="0">
                <a:solidFill>
                  <a:schemeClr val="accent2"/>
                </a:solidFill>
              </a:rPr>
              <a:t>(Ex. 31:2-3, 35: 30-31)</a:t>
            </a:r>
          </a:p>
          <a:p>
            <a:pPr marL="285750" indent="-285750">
              <a:buFont typeface="Arial" panose="020B0604020202020204" pitchFamily="34" charset="0"/>
              <a:buChar char="•"/>
            </a:pPr>
            <a:r>
              <a:rPr lang="en-US" sz="1600" dirty="0">
                <a:solidFill>
                  <a:schemeClr val="accent2"/>
                </a:solidFill>
              </a:rPr>
              <a:t>Joshua </a:t>
            </a:r>
            <a:r>
              <a:rPr lang="en-US" sz="1200" i="1" dirty="0">
                <a:solidFill>
                  <a:schemeClr val="accent2"/>
                </a:solidFill>
              </a:rPr>
              <a:t>(Num. 27:18)</a:t>
            </a:r>
          </a:p>
          <a:p>
            <a:pPr marL="285750" indent="-285750">
              <a:buFont typeface="Arial" panose="020B0604020202020204" pitchFamily="34" charset="0"/>
              <a:buChar char="•"/>
            </a:pPr>
            <a:r>
              <a:rPr lang="en-US" sz="1600" dirty="0">
                <a:solidFill>
                  <a:schemeClr val="accent2"/>
                </a:solidFill>
              </a:rPr>
              <a:t>Job </a:t>
            </a:r>
            <a:r>
              <a:rPr lang="en-US" sz="1200" i="1" dirty="0">
                <a:solidFill>
                  <a:schemeClr val="accent2"/>
                </a:solidFill>
              </a:rPr>
              <a:t>(Job 33:4)</a:t>
            </a:r>
          </a:p>
          <a:p>
            <a:pPr marL="285750" indent="-285750">
              <a:buFont typeface="Arial" panose="020B0604020202020204" pitchFamily="34" charset="0"/>
              <a:buChar char="•"/>
            </a:pPr>
            <a:r>
              <a:rPr lang="en-US" sz="1600" dirty="0">
                <a:solidFill>
                  <a:schemeClr val="accent2"/>
                </a:solidFill>
              </a:rPr>
              <a:t>David </a:t>
            </a:r>
            <a:r>
              <a:rPr lang="en-US" sz="1200" i="1" dirty="0">
                <a:solidFill>
                  <a:schemeClr val="accent2"/>
                </a:solidFill>
              </a:rPr>
              <a:t>(Ps. 139:7)</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6" name="TextBox 15">
            <a:extLst>
              <a:ext uri="{FF2B5EF4-FFF2-40B4-BE49-F238E27FC236}">
                <a16:creationId xmlns:a16="http://schemas.microsoft.com/office/drawing/2014/main" id="{BB072065-FDF0-39E6-27B1-C9307310C556}"/>
              </a:ext>
            </a:extLst>
          </p:cNvPr>
          <p:cNvSpPr txBox="1">
            <a:spLocks/>
          </p:cNvSpPr>
          <p:nvPr/>
        </p:nvSpPr>
        <p:spPr>
          <a:xfrm>
            <a:off x="87630" y="3840396"/>
            <a:ext cx="5101590"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u="sng" dirty="0">
                <a:solidFill>
                  <a:schemeClr val="accent2"/>
                </a:solidFill>
              </a:rPr>
              <a:t>During Jesus’ days on earth</a:t>
            </a:r>
          </a:p>
          <a:p>
            <a:endParaRPr lang="en-US" sz="200" b="1" dirty="0">
              <a:solidFill>
                <a:schemeClr val="accent2"/>
              </a:solidFill>
            </a:endParaRPr>
          </a:p>
          <a:p>
            <a:r>
              <a:rPr lang="en-US" sz="1600" dirty="0">
                <a:solidFill>
                  <a:schemeClr val="accent2"/>
                </a:solidFill>
              </a:rPr>
              <a:t>He was instrumental in several events relating to Jesus’ life: </a:t>
            </a:r>
          </a:p>
          <a:p>
            <a:pPr marL="285750" indent="-285750">
              <a:buFont typeface="Arial" panose="020B0604020202020204" pitchFamily="34" charset="0"/>
              <a:buChar char="•"/>
            </a:pPr>
            <a:r>
              <a:rPr lang="en-US" sz="1600" dirty="0">
                <a:solidFill>
                  <a:schemeClr val="accent2"/>
                </a:solidFill>
              </a:rPr>
              <a:t>Miraculous virgin birth </a:t>
            </a:r>
            <a:r>
              <a:rPr lang="en-US" sz="1200" i="1" dirty="0">
                <a:solidFill>
                  <a:schemeClr val="accent2"/>
                </a:solidFill>
              </a:rPr>
              <a:t>(Matt. 1:20)</a:t>
            </a:r>
          </a:p>
          <a:p>
            <a:pPr marL="285750" indent="-285750">
              <a:buFont typeface="Arial" panose="020B0604020202020204" pitchFamily="34" charset="0"/>
              <a:buChar char="•"/>
            </a:pPr>
            <a:r>
              <a:rPr lang="en-US" sz="1600" dirty="0">
                <a:solidFill>
                  <a:schemeClr val="accent2"/>
                </a:solidFill>
              </a:rPr>
              <a:t>Jesus’ baptism         </a:t>
            </a:r>
            <a:r>
              <a:rPr lang="en-US" sz="1200" i="1" dirty="0">
                <a:solidFill>
                  <a:schemeClr val="accent2"/>
                </a:solidFill>
              </a:rPr>
              <a:t>(Matt. 3:16, Mk 1:19, Lk. 3:22)</a:t>
            </a:r>
          </a:p>
          <a:p>
            <a:pPr marL="285750" indent="-285750">
              <a:buFont typeface="Arial" panose="020B0604020202020204" pitchFamily="34" charset="0"/>
              <a:buChar char="•"/>
            </a:pPr>
            <a:r>
              <a:rPr lang="en-US" sz="1600" dirty="0">
                <a:solidFill>
                  <a:schemeClr val="accent2"/>
                </a:solidFill>
              </a:rPr>
              <a:t>With Jesus during Satan’s temptation   </a:t>
            </a:r>
            <a:r>
              <a:rPr lang="en-US" sz="1200" i="1" dirty="0">
                <a:solidFill>
                  <a:schemeClr val="accent2"/>
                </a:solidFill>
              </a:rPr>
              <a:t>(Matt. 4:1-11)</a:t>
            </a:r>
          </a:p>
          <a:p>
            <a:pPr marL="285750" indent="-285750">
              <a:buFont typeface="Arial" panose="020B0604020202020204" pitchFamily="34" charset="0"/>
              <a:buChar char="•"/>
            </a:pPr>
            <a:r>
              <a:rPr lang="en-US" sz="1600" dirty="0">
                <a:solidFill>
                  <a:schemeClr val="accent2"/>
                </a:solidFill>
              </a:rPr>
              <a:t>Jesus told the disciples they could ask to receive the Holy Spirit </a:t>
            </a:r>
            <a:r>
              <a:rPr lang="en-US" sz="1200" i="1" dirty="0">
                <a:solidFill>
                  <a:schemeClr val="accent2"/>
                </a:solidFill>
              </a:rPr>
              <a:t>(Lk. 11:13) </a:t>
            </a:r>
            <a:endParaRPr lang="en-US" sz="1600" i="1" dirty="0">
              <a:solidFill>
                <a:schemeClr val="accent2"/>
              </a:solidFill>
            </a:endParaRPr>
          </a:p>
        </p:txBody>
      </p:sp>
      <p:sp>
        <p:nvSpPr>
          <p:cNvPr id="17" name="TextBox 16">
            <a:extLst>
              <a:ext uri="{FF2B5EF4-FFF2-40B4-BE49-F238E27FC236}">
                <a16:creationId xmlns:a16="http://schemas.microsoft.com/office/drawing/2014/main" id="{DA6C87C0-F5A7-087A-F09D-C0CBF08687A5}"/>
              </a:ext>
            </a:extLst>
          </p:cNvPr>
          <p:cNvSpPr txBox="1">
            <a:spLocks/>
          </p:cNvSpPr>
          <p:nvPr/>
        </p:nvSpPr>
        <p:spPr>
          <a:xfrm>
            <a:off x="5204460" y="1635735"/>
            <a:ext cx="3836670" cy="44165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u="sng" dirty="0">
                <a:solidFill>
                  <a:schemeClr val="accent2"/>
                </a:solidFill>
              </a:rPr>
              <a:t>In the New Testament Church</a:t>
            </a:r>
          </a:p>
          <a:p>
            <a:pPr algn="ctr"/>
            <a:endParaRPr lang="en-US" sz="200" b="1" dirty="0">
              <a:solidFill>
                <a:schemeClr val="accent2"/>
              </a:solidFill>
            </a:endParaRPr>
          </a:p>
          <a:p>
            <a:r>
              <a:rPr lang="en-US" sz="1400" b="1" dirty="0">
                <a:solidFill>
                  <a:schemeClr val="accent2"/>
                </a:solidFill>
              </a:rPr>
              <a:t>The book of Acts has sometimes been called “Acts of the Apostles,” but also “Acts of the Holy Spirit.” The word Holy Spirit is used more than 50 times in the book. Here are some examples of his work: </a:t>
            </a:r>
          </a:p>
          <a:p>
            <a:pPr marL="285750" indent="-285750">
              <a:buFont typeface="Arial" panose="020B0604020202020204" pitchFamily="34" charset="0"/>
              <a:buChar char="•"/>
            </a:pPr>
            <a:r>
              <a:rPr lang="en-US" sz="1500" b="1" dirty="0">
                <a:solidFill>
                  <a:schemeClr val="accent2"/>
                </a:solidFill>
              </a:rPr>
              <a:t>Filled believers at </a:t>
            </a:r>
            <a:r>
              <a:rPr lang="en-US" sz="1500" b="1" dirty="0" err="1">
                <a:solidFill>
                  <a:schemeClr val="accent2"/>
                </a:solidFill>
              </a:rPr>
              <a:t>Pentacost</a:t>
            </a:r>
            <a:r>
              <a:rPr lang="en-US" sz="1500" b="1" dirty="0">
                <a:solidFill>
                  <a:schemeClr val="accent2"/>
                </a:solidFill>
              </a:rPr>
              <a:t> </a:t>
            </a:r>
            <a:r>
              <a:rPr lang="en-US" sz="1200" i="1" dirty="0">
                <a:solidFill>
                  <a:schemeClr val="accent2"/>
                </a:solidFill>
              </a:rPr>
              <a:t>(2:4)</a:t>
            </a:r>
          </a:p>
          <a:p>
            <a:pPr marL="285750" indent="-285750">
              <a:buFont typeface="Arial" panose="020B0604020202020204" pitchFamily="34" charset="0"/>
              <a:buChar char="•"/>
            </a:pPr>
            <a:r>
              <a:rPr lang="en-US" sz="1500" b="1" dirty="0">
                <a:solidFill>
                  <a:schemeClr val="accent2"/>
                </a:solidFill>
              </a:rPr>
              <a:t>Told Philip to speak to Ethiopian Eunuch </a:t>
            </a:r>
            <a:r>
              <a:rPr lang="en-US" sz="1200" i="1" dirty="0">
                <a:solidFill>
                  <a:schemeClr val="accent2"/>
                </a:solidFill>
              </a:rPr>
              <a:t>(8:29)</a:t>
            </a:r>
          </a:p>
          <a:p>
            <a:pPr marL="285750" indent="-285750">
              <a:buFont typeface="Arial" panose="020B0604020202020204" pitchFamily="34" charset="0"/>
              <a:buChar char="•"/>
            </a:pPr>
            <a:r>
              <a:rPr lang="en-US" sz="1500" b="1" dirty="0">
                <a:solidFill>
                  <a:schemeClr val="accent2"/>
                </a:solidFill>
              </a:rPr>
              <a:t>Encouraged the church </a:t>
            </a:r>
            <a:r>
              <a:rPr lang="en-US" sz="1200" dirty="0">
                <a:solidFill>
                  <a:schemeClr val="accent2"/>
                </a:solidFill>
              </a:rPr>
              <a:t>(9:31)</a:t>
            </a:r>
          </a:p>
          <a:p>
            <a:pPr marL="285750" indent="-285750">
              <a:buFont typeface="Arial" panose="020B0604020202020204" pitchFamily="34" charset="0"/>
              <a:buChar char="•"/>
            </a:pPr>
            <a:r>
              <a:rPr lang="en-US" sz="1500" b="1" dirty="0">
                <a:solidFill>
                  <a:schemeClr val="accent2"/>
                </a:solidFill>
              </a:rPr>
              <a:t>Directed church to send Paul and Barnabas on mission </a:t>
            </a:r>
            <a:r>
              <a:rPr lang="en-US" sz="1200" dirty="0">
                <a:solidFill>
                  <a:schemeClr val="accent2"/>
                </a:solidFill>
              </a:rPr>
              <a:t>(13:2)</a:t>
            </a:r>
          </a:p>
          <a:p>
            <a:pPr marL="285750" indent="-285750">
              <a:buFont typeface="Arial" panose="020B0604020202020204" pitchFamily="34" charset="0"/>
              <a:buChar char="•"/>
            </a:pPr>
            <a:r>
              <a:rPr lang="en-US" sz="1500" b="1" dirty="0">
                <a:solidFill>
                  <a:schemeClr val="accent2"/>
                </a:solidFill>
              </a:rPr>
              <a:t>Taught the church truth about food sacrificed to idols </a:t>
            </a:r>
            <a:r>
              <a:rPr lang="en-US" sz="1200" dirty="0">
                <a:solidFill>
                  <a:schemeClr val="accent2"/>
                </a:solidFill>
              </a:rPr>
              <a:t>(15:28)</a:t>
            </a:r>
          </a:p>
          <a:p>
            <a:pPr marL="285750" indent="-285750">
              <a:buFont typeface="Arial" panose="020B0604020202020204" pitchFamily="34" charset="0"/>
              <a:buChar char="•"/>
            </a:pPr>
            <a:r>
              <a:rPr lang="en-US" sz="1500" b="1" dirty="0">
                <a:solidFill>
                  <a:schemeClr val="accent2"/>
                </a:solidFill>
              </a:rPr>
              <a:t>Warned Paul about Rome </a:t>
            </a:r>
            <a:r>
              <a:rPr lang="en-US" sz="1200" dirty="0">
                <a:solidFill>
                  <a:schemeClr val="accent2"/>
                </a:solidFill>
              </a:rPr>
              <a:t>(20:23)</a:t>
            </a:r>
          </a:p>
          <a:p>
            <a:pPr marL="285750" indent="-285750">
              <a:buFont typeface="Arial" panose="020B0604020202020204" pitchFamily="34" charset="0"/>
              <a:buChar char="•"/>
            </a:pPr>
            <a:r>
              <a:rPr lang="en-US" sz="1500" b="1" dirty="0">
                <a:solidFill>
                  <a:schemeClr val="accent2"/>
                </a:solidFill>
              </a:rPr>
              <a:t>Appointed church leaders </a:t>
            </a:r>
            <a:r>
              <a:rPr lang="en-US" sz="1200" dirty="0">
                <a:solidFill>
                  <a:schemeClr val="accent2"/>
                </a:solidFill>
              </a:rPr>
              <a:t>(20:28)</a:t>
            </a:r>
          </a:p>
          <a:p>
            <a:pPr marL="285750" indent="-285750">
              <a:buFont typeface="Arial" panose="020B0604020202020204" pitchFamily="34" charset="0"/>
              <a:buChar char="•"/>
            </a:pPr>
            <a:r>
              <a:rPr lang="en-US" sz="1500" b="1" dirty="0">
                <a:solidFill>
                  <a:schemeClr val="accent2"/>
                </a:solidFill>
              </a:rPr>
              <a:t>Foretold the future through a believer </a:t>
            </a:r>
            <a:r>
              <a:rPr lang="en-US" sz="1200" dirty="0">
                <a:solidFill>
                  <a:schemeClr val="accent2"/>
                </a:solidFill>
              </a:rPr>
              <a:t>(21:11)</a:t>
            </a:r>
            <a:endParaRPr lang="en-US" sz="1400" dirty="0">
              <a:solidFill>
                <a:schemeClr val="accent2"/>
              </a:solidFill>
            </a:endParaRPr>
          </a:p>
          <a:p>
            <a:endParaRPr lang="en-US" sz="1500" dirty="0">
              <a:solidFill>
                <a:schemeClr val="accent2"/>
              </a:solidFill>
            </a:endParaRPr>
          </a:p>
        </p:txBody>
      </p:sp>
      <p:pic>
        <p:nvPicPr>
          <p:cNvPr id="7170" name="Picture 2">
            <a:extLst>
              <a:ext uri="{FF2B5EF4-FFF2-40B4-BE49-F238E27FC236}">
                <a16:creationId xmlns:a16="http://schemas.microsoft.com/office/drawing/2014/main" id="{CA0B078A-7401-B185-5BEB-A3AB4E2446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079" y="215370"/>
            <a:ext cx="1924051" cy="128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91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3693319"/>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Who is the Holy Spirit?</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effect has the Holy Spirit had in your life? Or in your ministry? Or in your witness?</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new things did you learn about the Holy Spirit?</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Can you live a life acceptable to Jesus without the Holy Spirit?</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600" b="1" dirty="0"/>
              <a:t>Memorize John 14:6 and John 16:7</a:t>
            </a:r>
          </a:p>
          <a:p>
            <a:pPr marL="514350" indent="-514350">
              <a:buFont typeface="+mj-lt"/>
              <a:buAutoNum type="arabicPeriod"/>
            </a:pPr>
            <a:r>
              <a:rPr lang="en-US" sz="2600" b="1" dirty="0"/>
              <a:t>Write down an experience where you were led by the Holy Spirit. Be ready to share with the group.</a:t>
            </a:r>
          </a:p>
          <a:p>
            <a:pPr marL="514350" indent="-514350">
              <a:buFont typeface="+mj-lt"/>
              <a:buAutoNum type="arabicPeriod"/>
            </a:pPr>
            <a:r>
              <a:rPr lang="en-US" sz="2600" b="1" dirty="0"/>
              <a:t>Ask God to help you understand who the Holy Spirit is and to recognize His voice. Be willing to be obedient as the Holy Spirit leads you in your daily life.</a:t>
            </a:r>
          </a:p>
          <a:p>
            <a:pPr marL="514350" indent="-514350">
              <a:buFont typeface="+mj-lt"/>
              <a:buAutoNum type="arabicPeriod"/>
            </a:pPr>
            <a:r>
              <a:rPr lang="en-US" sz="2600" b="1" dirty="0"/>
              <a:t>Have you received a gift from the Holy Spirit? If so, write about the circumstance and how you used the gift given to you.</a:t>
            </a:r>
            <a:endParaRPr lang="en-US" sz="2600" dirty="0"/>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understand the Holy Spirit is a person (part) of the Trinity</a:t>
            </a:r>
            <a:endParaRPr lang="en-US" sz="2800" u="sng" dirty="0"/>
          </a:p>
          <a:p>
            <a:r>
              <a:rPr lang="en-US" sz="2800" dirty="0"/>
              <a:t>2.  To understand the purpose of the Holy Spirit</a:t>
            </a:r>
          </a:p>
          <a:p>
            <a:pPr marL="514350" indent="-514350">
              <a:buAutoNum type="arabicPeriod" startAt="3"/>
            </a:pPr>
            <a:r>
              <a:rPr lang="en-US" sz="2800" dirty="0"/>
              <a:t>To know how the Holy Spirit works in a believer’s life</a:t>
            </a:r>
          </a:p>
          <a:p>
            <a:pPr marL="514350" indent="-514350">
              <a:buAutoNum type="arabicPeriod" startAt="3"/>
            </a:pPr>
            <a:r>
              <a:rPr lang="en-US" sz="2800" dirty="0"/>
              <a:t>Listen for the voice of the Holy Spirit and obey Him</a:t>
            </a:r>
          </a:p>
          <a:p>
            <a:pPr algn="ctr"/>
            <a:endParaRPr lang="en-US" sz="2800" b="1"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god the holy spirit</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I will ask the Father, and he will give you another Counselor to be with you forever. </a:t>
            </a:r>
            <a:r>
              <a:rPr lang="en-US" sz="2200" dirty="0"/>
              <a:t>(John 14:16)</a:t>
            </a:r>
          </a:p>
          <a:p>
            <a:endParaRPr lang="en-US" sz="2200" dirty="0"/>
          </a:p>
          <a:p>
            <a:r>
              <a:rPr lang="en-US" sz="2200" i="1" dirty="0"/>
              <a:t>I tell you the truth: It is for your good that I am going away. Unless I go away, the Counselor will not come to you; but if I go, I will send him to you. </a:t>
            </a:r>
            <a:r>
              <a:rPr lang="en-US" sz="2200" dirty="0"/>
              <a:t>(John 16:7)</a:t>
            </a:r>
          </a:p>
          <a:p>
            <a:endParaRPr lang="en-US" sz="2200" dirty="0"/>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812255" y="4070144"/>
            <a:ext cx="3519489" cy="202281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Who is the Holy Spirit?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The Holy Spirit is the Spirit of God—the third person of the Trinity. HE IS GOD. He is a gift to people and dwells within the believer. </a:t>
            </a:r>
            <a:r>
              <a:rPr lang="en-US" sz="1400" i="1" dirty="0">
                <a:solidFill>
                  <a:schemeClr val="accent2"/>
                </a:solidFill>
              </a:rPr>
              <a:t>(see John 7: 37-39 and Acts 5:3-4)</a:t>
            </a:r>
            <a:endParaRPr lang="en-US" sz="1400" dirty="0">
              <a:solidFill>
                <a:schemeClr val="accent2"/>
              </a:solidFill>
            </a:endParaRPr>
          </a:p>
          <a:p>
            <a:r>
              <a:rPr lang="en-US" sz="1400" i="1" dirty="0">
                <a:solidFill>
                  <a:schemeClr val="accent2"/>
                </a:solidFill>
              </a:rPr>
              <a:t>	</a:t>
            </a:r>
          </a:p>
          <a:p>
            <a:r>
              <a:rPr lang="en-US" sz="1400" i="1" dirty="0">
                <a:solidFill>
                  <a:schemeClr val="accent2"/>
                </a:solidFill>
              </a:rPr>
              <a:t>	</a:t>
            </a:r>
            <a:r>
              <a:rPr lang="en-US" sz="1600" i="1" dirty="0">
                <a:solidFill>
                  <a:schemeClr val="accent2"/>
                </a:solidFill>
              </a:rPr>
              <a:t>Peter replied, “Repent and be baptized, every one of you, in the name of Jesus Christ </a:t>
            </a:r>
          </a:p>
          <a:p>
            <a:r>
              <a:rPr lang="en-US" sz="1600" i="1" dirty="0">
                <a:solidFill>
                  <a:schemeClr val="accent2"/>
                </a:solidFill>
              </a:rPr>
              <a:t>	for the forgiveness of your sins. And you will receive the gift of the Holy Spirit.” </a:t>
            </a:r>
          </a:p>
          <a:p>
            <a:r>
              <a:rPr lang="en-US" sz="1600" i="1" dirty="0">
                <a:solidFill>
                  <a:schemeClr val="accent2"/>
                </a:solidFill>
              </a:rPr>
              <a:t>	(Acts 2:38-39)</a:t>
            </a:r>
          </a:p>
          <a:p>
            <a:endParaRPr lang="en-US" sz="1600" i="1" dirty="0">
              <a:solidFill>
                <a:schemeClr val="accent2"/>
              </a:solidFill>
            </a:endParaRPr>
          </a:p>
          <a:p>
            <a:r>
              <a:rPr lang="en-US" sz="2000" dirty="0">
                <a:solidFill>
                  <a:schemeClr val="accent2"/>
                </a:solidFill>
              </a:rPr>
              <a:t>He is the primary manifestation of the Trinity on earth today. His main task is to work withing and upon believers to complete the work of God in their character and works. </a:t>
            </a:r>
            <a:r>
              <a:rPr lang="en-US" sz="1600" i="1" dirty="0">
                <a:solidFill>
                  <a:schemeClr val="accent2"/>
                </a:solidFill>
              </a:rPr>
              <a:t>(Read Romans 8:1-17) </a:t>
            </a:r>
            <a:r>
              <a:rPr lang="en-US" sz="2000" dirty="0">
                <a:solidFill>
                  <a:schemeClr val="accent2"/>
                </a:solidFill>
              </a:rPr>
              <a:t>This lesson focuses on the deity and work of the Holy Spirit. Other lessons will cover the gifts of the Holy Spirit.</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2">
            <a:extLst>
              <a:ext uri="{FF2B5EF4-FFF2-40B4-BE49-F238E27FC236}">
                <a16:creationId xmlns:a16="http://schemas.microsoft.com/office/drawing/2014/main" id="{A5063C45-3661-AAF6-A14A-2445CDE855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97942"/>
            <a:ext cx="2133600"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god the holy spirit</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Holy Spirit: Co-equal with Father and Son</a:t>
            </a:r>
          </a:p>
        </p:txBody>
      </p:sp>
      <p:sp>
        <p:nvSpPr>
          <p:cNvPr id="14" name="TextBox 13"/>
          <p:cNvSpPr txBox="1">
            <a:spLocks/>
          </p:cNvSpPr>
          <p:nvPr/>
        </p:nvSpPr>
        <p:spPr>
          <a:xfrm>
            <a:off x="304800" y="2070898"/>
            <a:ext cx="8534400"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2000" b="1" dirty="0"/>
              <a:t>He is called God </a:t>
            </a:r>
            <a:r>
              <a:rPr lang="en-US" sz="1600" i="1" dirty="0"/>
              <a:t>(2 Cor. 3:18 and Heb. 10:15-17)</a:t>
            </a:r>
          </a:p>
          <a:p>
            <a:pPr lvl="1"/>
            <a:r>
              <a:rPr lang="en-US" sz="1600" i="1" dirty="0"/>
              <a:t>Then Peter said, “Ananias, how is it that Satan has so filled your heart that you have lied to the Holy Spirit…You have not lied to men but to God.” (Acts 5:3, 4)</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5B526DB2-F1D9-3D0B-BD5D-6ED084631EAC}"/>
              </a:ext>
            </a:extLst>
          </p:cNvPr>
          <p:cNvSpPr txBox="1">
            <a:spLocks/>
          </p:cNvSpPr>
          <p:nvPr/>
        </p:nvSpPr>
        <p:spPr>
          <a:xfrm>
            <a:off x="304800" y="3147349"/>
            <a:ext cx="8534400" cy="11387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2000" b="1" dirty="0"/>
              <a:t>He has the attributes of God </a:t>
            </a:r>
            <a:r>
              <a:rPr lang="en-US" sz="1600" i="1" dirty="0"/>
              <a:t>(Gen. 1:2 and Heb. 9:14)</a:t>
            </a:r>
          </a:p>
          <a:p>
            <a:pPr lvl="1"/>
            <a:r>
              <a:rPr lang="en-US" sz="1600" i="1" dirty="0"/>
              <a:t>…The Spirit searches all things, even the deep things of God. For who among men knows the thoughts of a man except the man’s spirit within him. In the same way, no one knows the thoughts of God except the Spirit of God. (1 Cor. 2:10-11)</a:t>
            </a:r>
          </a:p>
        </p:txBody>
      </p:sp>
      <p:sp>
        <p:nvSpPr>
          <p:cNvPr id="10" name="TextBox 9">
            <a:extLst>
              <a:ext uri="{FF2B5EF4-FFF2-40B4-BE49-F238E27FC236}">
                <a16:creationId xmlns:a16="http://schemas.microsoft.com/office/drawing/2014/main" id="{7C565F81-C094-2F77-4987-7EFE39C86F48}"/>
              </a:ext>
            </a:extLst>
          </p:cNvPr>
          <p:cNvSpPr txBox="1">
            <a:spLocks/>
          </p:cNvSpPr>
          <p:nvPr/>
        </p:nvSpPr>
        <p:spPr>
          <a:xfrm>
            <a:off x="304800" y="4470021"/>
            <a:ext cx="8534400" cy="8925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2000" b="1" dirty="0"/>
              <a:t>He is a person of the Trinity </a:t>
            </a:r>
            <a:r>
              <a:rPr lang="en-US" sz="1600" i="1" dirty="0"/>
              <a:t>(1 Peter 1:2)</a:t>
            </a:r>
          </a:p>
          <a:p>
            <a:pPr lvl="1"/>
            <a:r>
              <a:rPr lang="en-US" sz="1600" i="1" dirty="0"/>
              <a:t>May the grace of the Lord Jesus Christ, and the love of God, and the fellowship of the Holy Spirit be with you all. (2 Cor. 13:14)</a:t>
            </a:r>
          </a:p>
        </p:txBody>
      </p:sp>
      <p:pic>
        <p:nvPicPr>
          <p:cNvPr id="2" name="Picture 2">
            <a:extLst>
              <a:ext uri="{FF2B5EF4-FFF2-40B4-BE49-F238E27FC236}">
                <a16:creationId xmlns:a16="http://schemas.microsoft.com/office/drawing/2014/main" id="{704D3337-D254-BC07-97F5-3516B82A17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083" y="376891"/>
            <a:ext cx="1382117" cy="15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6" name="Picture 5">
            <a:extLst>
              <a:ext uri="{FF2B5EF4-FFF2-40B4-BE49-F238E27FC236}">
                <a16:creationId xmlns:a16="http://schemas.microsoft.com/office/drawing/2014/main" id="{ECE73093-FEF4-54A0-7659-954BF20AEE75}"/>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0" name="TextBox 9">
            <a:extLst>
              <a:ext uri="{FF2B5EF4-FFF2-40B4-BE49-F238E27FC236}">
                <a16:creationId xmlns:a16="http://schemas.microsoft.com/office/drawing/2014/main" id="{30417A81-FB9E-CFE3-29C1-1C7BCAD4CEC3}"/>
              </a:ext>
            </a:extLst>
          </p:cNvPr>
          <p:cNvSpPr txBox="1">
            <a:spLocks/>
          </p:cNvSpPr>
          <p:nvPr/>
        </p:nvSpPr>
        <p:spPr>
          <a:xfrm>
            <a:off x="1295400" y="1178415"/>
            <a:ext cx="4038601"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Holy Spirit: His names</a:t>
            </a:r>
            <a:endParaRPr lang="en-US" sz="2600" b="1" u="sng" dirty="0">
              <a:solidFill>
                <a:srgbClr val="0070C0"/>
              </a:solidFill>
              <a:effectLst>
                <a:outerShdw blurRad="38100" dist="38100" dir="2700000" algn="tl">
                  <a:srgbClr val="000000">
                    <a:alpha val="43137"/>
                  </a:srgbClr>
                </a:outerShdw>
              </a:effectLst>
            </a:endParaRPr>
          </a:p>
        </p:txBody>
      </p:sp>
      <p:sp>
        <p:nvSpPr>
          <p:cNvPr id="7" name="Cloud 6">
            <a:extLst>
              <a:ext uri="{FF2B5EF4-FFF2-40B4-BE49-F238E27FC236}">
                <a16:creationId xmlns:a16="http://schemas.microsoft.com/office/drawing/2014/main" id="{B9A51BF5-700A-608F-3B69-4CC2B6B0D369}"/>
              </a:ext>
            </a:extLst>
          </p:cNvPr>
          <p:cNvSpPr/>
          <p:nvPr/>
        </p:nvSpPr>
        <p:spPr>
          <a:xfrm rot="10279342">
            <a:off x="817704" y="1852213"/>
            <a:ext cx="2355717" cy="1747432"/>
          </a:xfrm>
          <a:prstGeom prst="cloud">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art 15">
            <a:extLst>
              <a:ext uri="{FF2B5EF4-FFF2-40B4-BE49-F238E27FC236}">
                <a16:creationId xmlns:a16="http://schemas.microsoft.com/office/drawing/2014/main" id="{2B6EE2A7-22DA-B8BF-D0C0-333D705DBC5E}"/>
              </a:ext>
            </a:extLst>
          </p:cNvPr>
          <p:cNvSpPr/>
          <p:nvPr/>
        </p:nvSpPr>
        <p:spPr>
          <a:xfrm>
            <a:off x="3224905" y="3995794"/>
            <a:ext cx="1919512" cy="1727207"/>
          </a:xfrm>
          <a:prstGeom prst="heart">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1CE6F5-F00D-0E89-84B2-E0C206AC9DBE}"/>
              </a:ext>
            </a:extLst>
          </p:cNvPr>
          <p:cNvSpPr/>
          <p:nvPr/>
        </p:nvSpPr>
        <p:spPr>
          <a:xfrm>
            <a:off x="333226" y="4001819"/>
            <a:ext cx="2333773" cy="1481961"/>
          </a:xfrm>
          <a:prstGeom prst="ellipse">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16 Points 19">
            <a:extLst>
              <a:ext uri="{FF2B5EF4-FFF2-40B4-BE49-F238E27FC236}">
                <a16:creationId xmlns:a16="http://schemas.microsoft.com/office/drawing/2014/main" id="{CCBEC0C2-A20F-C1DD-D31F-B11659029609}"/>
              </a:ext>
            </a:extLst>
          </p:cNvPr>
          <p:cNvSpPr/>
          <p:nvPr/>
        </p:nvSpPr>
        <p:spPr>
          <a:xfrm rot="644136">
            <a:off x="6059898" y="1203539"/>
            <a:ext cx="2238895" cy="1695468"/>
          </a:xfrm>
          <a:prstGeom prst="star16">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croll: Vertical 20">
            <a:extLst>
              <a:ext uri="{FF2B5EF4-FFF2-40B4-BE49-F238E27FC236}">
                <a16:creationId xmlns:a16="http://schemas.microsoft.com/office/drawing/2014/main" id="{AD6AA78B-BA5B-25D0-D1F8-18DD055D6191}"/>
              </a:ext>
            </a:extLst>
          </p:cNvPr>
          <p:cNvSpPr/>
          <p:nvPr/>
        </p:nvSpPr>
        <p:spPr>
          <a:xfrm rot="20968857">
            <a:off x="3816687" y="1863128"/>
            <a:ext cx="1826507" cy="1756730"/>
          </a:xfrm>
          <a:prstGeom prst="verticalScroll">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bbon: Tilted Up 25">
            <a:extLst>
              <a:ext uri="{FF2B5EF4-FFF2-40B4-BE49-F238E27FC236}">
                <a16:creationId xmlns:a16="http://schemas.microsoft.com/office/drawing/2014/main" id="{9D648E2C-BB80-DF0E-D1D1-5CC82EC99FFB}"/>
              </a:ext>
            </a:extLst>
          </p:cNvPr>
          <p:cNvSpPr/>
          <p:nvPr/>
        </p:nvSpPr>
        <p:spPr>
          <a:xfrm>
            <a:off x="5742643" y="4674732"/>
            <a:ext cx="3068131" cy="1180929"/>
          </a:xfrm>
          <a:prstGeom prst="ribbon2">
            <a:avLst>
              <a:gd name="adj1" fmla="val 16667"/>
              <a:gd name="adj2" fmla="val 72356"/>
            </a:avLst>
          </a:prstGeom>
          <a:solidFill>
            <a:srgbClr val="EBF7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71202C-AACA-FE51-527A-2B9C88ED81D3}"/>
              </a:ext>
            </a:extLst>
          </p:cNvPr>
          <p:cNvSpPr/>
          <p:nvPr/>
        </p:nvSpPr>
        <p:spPr>
          <a:xfrm rot="20181326">
            <a:off x="1273372" y="2263903"/>
            <a:ext cx="1425390"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Spirit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4" name="Rectangle 33">
            <a:extLst>
              <a:ext uri="{FF2B5EF4-FFF2-40B4-BE49-F238E27FC236}">
                <a16:creationId xmlns:a16="http://schemas.microsoft.com/office/drawing/2014/main" id="{21E081DE-3307-E8B3-27C0-96F6A8A129D6}"/>
              </a:ext>
            </a:extLst>
          </p:cNvPr>
          <p:cNvSpPr/>
          <p:nvPr/>
        </p:nvSpPr>
        <p:spPr>
          <a:xfrm rot="20979563">
            <a:off x="4024119" y="2350939"/>
            <a:ext cx="1361270" cy="954107"/>
          </a:xfrm>
          <a:prstGeom prst="rect">
            <a:avLst/>
          </a:prstGeom>
          <a:noFill/>
        </p:spPr>
        <p:txBody>
          <a:bodyPr wrap="non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Spirit of</a:t>
            </a:r>
          </a:p>
          <a:p>
            <a:pPr algn="ctr"/>
            <a:r>
              <a:rPr lang="en-US" sz="2800" b="1" dirty="0">
                <a:ln w="0"/>
                <a:effectLst>
                  <a:outerShdw blurRad="38100" dist="19050" dir="2700000" algn="tl" rotWithShape="0">
                    <a:schemeClr val="dk1">
                      <a:alpha val="40000"/>
                    </a:schemeClr>
                  </a:outerShdw>
                </a:effectLst>
              </a:rPr>
              <a:t>Truth</a:t>
            </a:r>
            <a:endParaRPr lang="en-US" sz="2800" b="1" cap="none" spc="0" dirty="0">
              <a:ln w="0"/>
              <a:solidFill>
                <a:schemeClr val="tx1"/>
              </a:solidFill>
              <a:effectLst>
                <a:outerShdw blurRad="38100" dist="19050" dir="2700000" algn="tl" rotWithShape="0">
                  <a:schemeClr val="dk1">
                    <a:alpha val="40000"/>
                  </a:schemeClr>
                </a:outerShdw>
              </a:effectLst>
            </a:endParaRPr>
          </a:p>
        </p:txBody>
      </p:sp>
      <p:sp>
        <p:nvSpPr>
          <p:cNvPr id="36" name="Rectangle 35">
            <a:extLst>
              <a:ext uri="{FF2B5EF4-FFF2-40B4-BE49-F238E27FC236}">
                <a16:creationId xmlns:a16="http://schemas.microsoft.com/office/drawing/2014/main" id="{A2E6A71C-A791-1334-EE48-48FFEA37F9DC}"/>
              </a:ext>
            </a:extLst>
          </p:cNvPr>
          <p:cNvSpPr/>
          <p:nvPr/>
        </p:nvSpPr>
        <p:spPr>
          <a:xfrm rot="1194630">
            <a:off x="6505718" y="1584111"/>
            <a:ext cx="1361271" cy="954107"/>
          </a:xfrm>
          <a:prstGeom prst="rect">
            <a:avLst/>
          </a:prstGeom>
          <a:noFill/>
        </p:spPr>
        <p:txBody>
          <a:bodyPr wrap="none" lIns="91440" tIns="45720" rIns="91440" bIns="45720">
            <a:spAutoFit/>
          </a:bodyPr>
          <a:lstStyle/>
          <a:p>
            <a:pPr algn="ctr"/>
            <a:r>
              <a:rPr lang="en-US" sz="2800" b="1" cap="none" spc="0" dirty="0">
                <a:ln w="0"/>
                <a:solidFill>
                  <a:schemeClr val="tx1"/>
                </a:solidFill>
                <a:effectLst>
                  <a:outerShdw blurRad="38100" dist="19050" dir="2700000" algn="tl" rotWithShape="0">
                    <a:schemeClr val="dk1">
                      <a:alpha val="40000"/>
                    </a:schemeClr>
                  </a:outerShdw>
                </a:effectLst>
              </a:rPr>
              <a:t>Spirit of</a:t>
            </a:r>
          </a:p>
          <a:p>
            <a:pPr algn="ctr"/>
            <a:r>
              <a:rPr lang="en-US" sz="2800" b="1" dirty="0">
                <a:ln w="0"/>
                <a:effectLst>
                  <a:outerShdw blurRad="38100" dist="19050" dir="2700000" algn="tl" rotWithShape="0">
                    <a:schemeClr val="dk1">
                      <a:alpha val="40000"/>
                    </a:schemeClr>
                  </a:outerShdw>
                </a:effectLst>
              </a:rPr>
              <a:t>God</a:t>
            </a:r>
            <a:endParaRPr lang="en-US" sz="2800" b="1" cap="none" spc="0" dirty="0">
              <a:ln w="0"/>
              <a:solidFill>
                <a:schemeClr val="tx1"/>
              </a:solidFill>
              <a:effectLst>
                <a:outerShdw blurRad="38100" dist="19050" dir="2700000" algn="tl" rotWithShape="0">
                  <a:schemeClr val="dk1">
                    <a:alpha val="40000"/>
                  </a:schemeClr>
                </a:outerShdw>
              </a:effectLst>
            </a:endParaRPr>
          </a:p>
        </p:txBody>
      </p:sp>
      <p:sp>
        <p:nvSpPr>
          <p:cNvPr id="44" name="Rectangle 43">
            <a:extLst>
              <a:ext uri="{FF2B5EF4-FFF2-40B4-BE49-F238E27FC236}">
                <a16:creationId xmlns:a16="http://schemas.microsoft.com/office/drawing/2014/main" id="{5DC38C6A-4734-468C-C520-B011284CB39E}"/>
              </a:ext>
            </a:extLst>
          </p:cNvPr>
          <p:cNvSpPr/>
          <p:nvPr/>
        </p:nvSpPr>
        <p:spPr>
          <a:xfrm>
            <a:off x="3515949" y="4742799"/>
            <a:ext cx="1430199" cy="369332"/>
          </a:xfrm>
          <a:prstGeom prst="rect">
            <a:avLst/>
          </a:prstGeom>
          <a:noFill/>
        </p:spPr>
        <p:txBody>
          <a:bodyPr wrap="none" lIns="91440" tIns="45720" rIns="91440" bIns="45720">
            <a:prstTxWarp prst="textArchUp">
              <a:avLst/>
            </a:prstTxWarp>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Comforter</a:t>
            </a:r>
          </a:p>
        </p:txBody>
      </p:sp>
      <p:sp>
        <p:nvSpPr>
          <p:cNvPr id="46" name="Rectangle 45">
            <a:extLst>
              <a:ext uri="{FF2B5EF4-FFF2-40B4-BE49-F238E27FC236}">
                <a16:creationId xmlns:a16="http://schemas.microsoft.com/office/drawing/2014/main" id="{29A7A964-08E1-CC5A-9463-CADF3D118183}"/>
              </a:ext>
            </a:extLst>
          </p:cNvPr>
          <p:cNvSpPr/>
          <p:nvPr/>
        </p:nvSpPr>
        <p:spPr>
          <a:xfrm>
            <a:off x="402429" y="4397242"/>
            <a:ext cx="2146743"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Counselor</a:t>
            </a:r>
            <a:endParaRPr lang="en-US" sz="2400" cap="none" spc="0" dirty="0">
              <a:ln w="0"/>
              <a:solidFill>
                <a:schemeClr val="tx1"/>
              </a:solidFill>
              <a:effectLst>
                <a:outerShdw blurRad="38100" dist="38100" dir="2700000" algn="tl">
                  <a:srgbClr val="000000">
                    <a:alpha val="43137"/>
                  </a:srgbClr>
                </a:outerShdw>
              </a:effectLst>
            </a:endParaRPr>
          </a:p>
        </p:txBody>
      </p:sp>
      <p:sp>
        <p:nvSpPr>
          <p:cNvPr id="48" name="Rectangle 47">
            <a:extLst>
              <a:ext uri="{FF2B5EF4-FFF2-40B4-BE49-F238E27FC236}">
                <a16:creationId xmlns:a16="http://schemas.microsoft.com/office/drawing/2014/main" id="{0B73C0E7-451B-2284-A925-99BD6B767843}"/>
              </a:ext>
            </a:extLst>
          </p:cNvPr>
          <p:cNvSpPr/>
          <p:nvPr/>
        </p:nvSpPr>
        <p:spPr>
          <a:xfrm>
            <a:off x="6566447" y="4684621"/>
            <a:ext cx="1447832" cy="954107"/>
          </a:xfrm>
          <a:prstGeom prst="rect">
            <a:avLst/>
          </a:prstGeom>
          <a:noFill/>
        </p:spPr>
        <p:txBody>
          <a:bodyPr wrap="none" lIns="91440" tIns="45720" rIns="91440" bIns="45720">
            <a:spAutoFit/>
          </a:bodyPr>
          <a:lstStyle/>
          <a:p>
            <a:pPr algn="ctr"/>
            <a:r>
              <a:rPr lang="en-US" sz="2800" cap="none" spc="0" dirty="0">
                <a:ln w="0"/>
                <a:solidFill>
                  <a:schemeClr val="tx1"/>
                </a:solidFill>
                <a:effectLst>
                  <a:outerShdw blurRad="38100" dist="19050" dir="2700000" algn="tl" rotWithShape="0">
                    <a:schemeClr val="dk1">
                      <a:alpha val="40000"/>
                    </a:schemeClr>
                  </a:outerShdw>
                </a:effectLst>
              </a:rPr>
              <a:t>Spirit of </a:t>
            </a:r>
          </a:p>
          <a:p>
            <a:pPr algn="ctr"/>
            <a:r>
              <a:rPr lang="en-US" sz="2800" dirty="0">
                <a:ln w="0"/>
                <a:effectLst>
                  <a:outerShdw blurRad="38100" dist="19050" dir="2700000" algn="tl" rotWithShape="0">
                    <a:schemeClr val="dk1">
                      <a:alpha val="40000"/>
                    </a:schemeClr>
                  </a:outerShdw>
                </a:effectLst>
              </a:rPr>
              <a:t>Christ</a:t>
            </a:r>
            <a:endParaRPr lang="en-US" sz="2800" cap="none" spc="0" dirty="0">
              <a:ln w="0"/>
              <a:solidFill>
                <a:schemeClr val="tx1"/>
              </a:solidFill>
              <a:effectLst>
                <a:outerShdw blurRad="38100" dist="19050" dir="2700000" algn="tl" rotWithShape="0">
                  <a:schemeClr val="dk1">
                    <a:alpha val="40000"/>
                  </a:schemeClr>
                </a:outerShdw>
              </a:effectLst>
            </a:endParaRPr>
          </a:p>
        </p:txBody>
      </p:sp>
      <p:sp>
        <p:nvSpPr>
          <p:cNvPr id="11" name="Block Arc 10">
            <a:extLst>
              <a:ext uri="{FF2B5EF4-FFF2-40B4-BE49-F238E27FC236}">
                <a16:creationId xmlns:a16="http://schemas.microsoft.com/office/drawing/2014/main" id="{81698260-036C-0063-CA8B-7E85BBB4745E}"/>
              </a:ext>
            </a:extLst>
          </p:cNvPr>
          <p:cNvSpPr/>
          <p:nvPr/>
        </p:nvSpPr>
        <p:spPr>
          <a:xfrm>
            <a:off x="5823404" y="3152522"/>
            <a:ext cx="2887186" cy="2060660"/>
          </a:xfrm>
          <a:prstGeom prst="blockArc">
            <a:avLst/>
          </a:prstGeom>
          <a:solidFill>
            <a:srgbClr val="EBF7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a:extLst>
              <a:ext uri="{FF2B5EF4-FFF2-40B4-BE49-F238E27FC236}">
                <a16:creationId xmlns:a16="http://schemas.microsoft.com/office/drawing/2014/main" id="{A26940C5-B29D-AE6E-E997-5661E53BCA88}"/>
              </a:ext>
            </a:extLst>
          </p:cNvPr>
          <p:cNvSpPr/>
          <p:nvPr/>
        </p:nvSpPr>
        <p:spPr>
          <a:xfrm>
            <a:off x="6234329" y="3457067"/>
            <a:ext cx="2065335" cy="1083594"/>
          </a:xfrm>
          <a:prstGeom prst="rect">
            <a:avLst/>
          </a:prstGeom>
          <a:noFill/>
        </p:spPr>
        <p:txBody>
          <a:bodyPr wrap="none" lIns="91440" tIns="45720" rIns="91440" bIns="45720">
            <a:prstTxWarp prst="textArchUp">
              <a:avLst>
                <a:gd name="adj" fmla="val 12263272"/>
              </a:avLst>
            </a:prstTxWarp>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Holy Spirit</a:t>
            </a:r>
          </a:p>
        </p:txBody>
      </p:sp>
      <p:pic>
        <p:nvPicPr>
          <p:cNvPr id="3074" name="Picture 2">
            <a:extLst>
              <a:ext uri="{FF2B5EF4-FFF2-40B4-BE49-F238E27FC236}">
                <a16:creationId xmlns:a16="http://schemas.microsoft.com/office/drawing/2014/main" id="{77B1A762-4825-9421-0422-AD201D292C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 b="99219" l="2182" r="97091">
                        <a14:foregroundMark x1="29909" y1="14160" x2="34818" y2="8594"/>
                        <a14:foregroundMark x1="34818" y1="8594" x2="43636" y2="3613"/>
                        <a14:foregroundMark x1="43636" y1="3613" x2="55364" y2="2051"/>
                        <a14:foregroundMark x1="55364" y1="2051" x2="63182" y2="5273"/>
                        <a14:foregroundMark x1="63182" y1="5273" x2="69636" y2="11914"/>
                        <a14:foregroundMark x1="69636" y1="11914" x2="76727" y2="29297"/>
                        <a14:foregroundMark x1="76727" y1="29297" x2="76455" y2="32520"/>
                        <a14:foregroundMark x1="44091" y1="1953" x2="53818" y2="195"/>
                        <a14:foregroundMark x1="53818" y1="195" x2="60182" y2="1855"/>
                        <a14:foregroundMark x1="70636" y1="18848" x2="61818" y2="14258"/>
                        <a14:foregroundMark x1="61818" y1="14258" x2="37636" y2="13965"/>
                        <a14:foregroundMark x1="37636" y1="13965" x2="43818" y2="17480"/>
                        <a14:foregroundMark x1="43818" y1="17480" x2="63636" y2="19434"/>
                        <a14:foregroundMark x1="63636" y1="19434" x2="35182" y2="26953"/>
                        <a14:foregroundMark x1="35182" y1="26953" x2="64000" y2="27148"/>
                        <a14:foregroundMark x1="64000" y1="27148" x2="70273" y2="31641"/>
                        <a14:foregroundMark x1="58727" y1="13379" x2="39818" y2="6250"/>
                        <a14:foregroundMark x1="39818" y1="6250" x2="38455" y2="6641"/>
                        <a14:foregroundMark x1="30909" y1="30957" x2="35636" y2="17480"/>
                        <a14:foregroundMark x1="89818" y1="49609" x2="94364" y2="54883"/>
                        <a14:foregroundMark x1="94364" y1="54883" x2="98727" y2="70410"/>
                        <a14:foregroundMark x1="98727" y1="70410" x2="94727" y2="86914"/>
                        <a14:foregroundMark x1="94727" y1="86914" x2="89091" y2="91699"/>
                        <a14:foregroundMark x1="89091" y1="91699" x2="81909" y2="94727"/>
                        <a14:foregroundMark x1="81909" y1="94727" x2="74182" y2="95215"/>
                        <a14:foregroundMark x1="92364" y1="54492" x2="97091" y2="68066"/>
                        <a14:foregroundMark x1="97091" y1="68066" x2="93182" y2="87695"/>
                        <a14:foregroundMark x1="67000" y1="99316" x2="73727" y2="99316"/>
                        <a14:foregroundMark x1="73727" y1="99316" x2="76182" y2="98926"/>
                        <a14:foregroundMark x1="9545" y1="92969" x2="1636" y2="74121"/>
                        <a14:foregroundMark x1="1636" y1="74121" x2="7545" y2="53320"/>
                        <a14:foregroundMark x1="7545" y1="53320" x2="9636" y2="49902"/>
                        <a14:foregroundMark x1="4182" y1="57715" x2="2182" y2="80762"/>
                        <a14:foregroundMark x1="2182" y1="80762" x2="2727" y2="81836"/>
                      </a14:backgroundRemoval>
                    </a14:imgEffect>
                  </a14:imgLayer>
                </a14:imgProps>
              </a:ext>
              <a:ext uri="{28A0092B-C50C-407E-A947-70E740481C1C}">
                <a14:useLocalDpi xmlns:a14="http://schemas.microsoft.com/office/drawing/2010/main" val="0"/>
              </a:ext>
            </a:extLst>
          </a:blip>
          <a:srcRect/>
          <a:stretch>
            <a:fillRect/>
          </a:stretch>
        </p:blipFill>
        <p:spPr bwMode="auto">
          <a:xfrm>
            <a:off x="7586370" y="113377"/>
            <a:ext cx="1246186" cy="1159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3821739106"/>
              </p:ext>
            </p:extLst>
          </p:nvPr>
        </p:nvGraphicFramePr>
        <p:xfrm>
          <a:off x="225551" y="1578305"/>
          <a:ext cx="8648701" cy="434541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643551257"/>
                    </a:ext>
                  </a:extLst>
                </a:gridCol>
                <a:gridCol w="2670049">
                  <a:extLst>
                    <a:ext uri="{9D8B030D-6E8A-4147-A177-3AD203B41FA5}">
                      <a16:colId xmlns:a16="http://schemas.microsoft.com/office/drawing/2014/main" val="254945273"/>
                    </a:ext>
                  </a:extLst>
                </a:gridCol>
                <a:gridCol w="835151">
                  <a:extLst>
                    <a:ext uri="{9D8B030D-6E8A-4147-A177-3AD203B41FA5}">
                      <a16:colId xmlns:a16="http://schemas.microsoft.com/office/drawing/2014/main" val="176269415"/>
                    </a:ext>
                  </a:extLst>
                </a:gridCol>
                <a:gridCol w="3314701">
                  <a:extLst>
                    <a:ext uri="{9D8B030D-6E8A-4147-A177-3AD203B41FA5}">
                      <a16:colId xmlns:a16="http://schemas.microsoft.com/office/drawing/2014/main" val="721627541"/>
                    </a:ext>
                  </a:extLst>
                </a:gridCol>
              </a:tblGrid>
              <a:tr h="346677">
                <a:tc gridSpan="4">
                  <a:txBody>
                    <a:bodyPr/>
                    <a:lstStyle/>
                    <a:p>
                      <a:pPr algn="ctr"/>
                      <a:r>
                        <a:rPr lang="en-US" dirty="0"/>
                        <a:t>Attributes of God reflected in the Holy Spirit</a:t>
                      </a:r>
                    </a:p>
                  </a:txBody>
                  <a:tcP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7527545"/>
                  </a:ext>
                </a:extLst>
              </a:tr>
              <a:tr h="1300039">
                <a:tc>
                  <a:txBody>
                    <a:bodyPr/>
                    <a:lstStyle/>
                    <a:p>
                      <a:r>
                        <a:rPr lang="en-US" sz="1600" b="0" dirty="0"/>
                        <a:t>Eternal and Infinite</a:t>
                      </a:r>
                    </a:p>
                  </a:txBody>
                  <a:tcPr>
                    <a:solidFill>
                      <a:schemeClr val="accent2">
                        <a:lumMod val="40000"/>
                        <a:lumOff val="60000"/>
                      </a:schemeClr>
                    </a:solidFill>
                  </a:tcPr>
                </a:tc>
                <a:tc>
                  <a:txBody>
                    <a:bodyPr/>
                    <a:lstStyle/>
                    <a:p>
                      <a:r>
                        <a:rPr lang="en-US" sz="1200" b="0" i="1" dirty="0"/>
                        <a:t>How much more, then, will the blood of Christ, who through the eternal Spirit offered himself unblemished to God, cleanse our consciences from acts that lead to death, so that we may serve the living God! </a:t>
                      </a:r>
                      <a:r>
                        <a:rPr lang="en-US" sz="1100" b="0" i="1" dirty="0"/>
                        <a:t>(Heb. 9:14)</a:t>
                      </a:r>
                      <a:endParaRPr lang="en-US" sz="1000" b="0" i="1" dirty="0"/>
                    </a:p>
                  </a:txBody>
                  <a:tcPr>
                    <a:solidFill>
                      <a:schemeClr val="accent2">
                        <a:lumMod val="40000"/>
                        <a:lumOff val="60000"/>
                      </a:schemeClr>
                    </a:solidFill>
                  </a:tcPr>
                </a:tc>
                <a:tc>
                  <a:txBody>
                    <a:bodyPr/>
                    <a:lstStyle/>
                    <a:p>
                      <a:r>
                        <a:rPr lang="en-US" sz="1600" b="0" dirty="0"/>
                        <a:t>Holy</a:t>
                      </a:r>
                      <a:endParaRPr lang="en-US" sz="1400" b="0" dirty="0"/>
                    </a:p>
                  </a:txBody>
                  <a:tcPr>
                    <a:solidFill>
                      <a:schemeClr val="accent2">
                        <a:lumMod val="40000"/>
                        <a:lumOff val="60000"/>
                      </a:schemeClr>
                    </a:solidFill>
                  </a:tcPr>
                </a:tc>
                <a:tc>
                  <a:txBody>
                    <a:bodyPr/>
                    <a:lstStyle/>
                    <a:p>
                      <a:r>
                        <a:rPr lang="en-US" sz="1200" b="0" i="1" dirty="0"/>
                        <a:t>But you will receive power when the Holy Spirit comes on you; and you will be my witnesses in Jerusalem and in all Judea and Samaria, and to the ends of the earth. </a:t>
                      </a:r>
                      <a:r>
                        <a:rPr lang="en-US" sz="1100" b="0" i="1" dirty="0"/>
                        <a:t>(Acts 1:8)</a:t>
                      </a:r>
                      <a:endParaRPr lang="en-US" sz="1000" b="0" i="1" dirty="0"/>
                    </a:p>
                  </a:txBody>
                  <a:tcPr>
                    <a:solidFill>
                      <a:schemeClr val="accent2">
                        <a:lumMod val="40000"/>
                        <a:lumOff val="60000"/>
                      </a:schemeClr>
                    </a:solidFill>
                  </a:tcPr>
                </a:tc>
                <a:extLst>
                  <a:ext uri="{0D108BD9-81ED-4DB2-BD59-A6C34878D82A}">
                    <a16:rowId xmlns:a16="http://schemas.microsoft.com/office/drawing/2014/main" val="4113187424"/>
                  </a:ext>
                </a:extLst>
              </a:tr>
              <a:tr h="1112255">
                <a:tc>
                  <a:txBody>
                    <a:bodyPr/>
                    <a:lstStyle/>
                    <a:p>
                      <a:r>
                        <a:rPr lang="en-US" sz="1600" b="0" dirty="0"/>
                        <a:t>All knowing </a:t>
                      </a:r>
                    </a:p>
                    <a:p>
                      <a:r>
                        <a:rPr lang="en-US" sz="1400" b="0" dirty="0"/>
                        <a:t>(omniscient)</a:t>
                      </a:r>
                    </a:p>
                  </a:txBody>
                  <a:tcPr>
                    <a:solidFill>
                      <a:schemeClr val="accent2">
                        <a:lumMod val="20000"/>
                        <a:lumOff val="80000"/>
                      </a:schemeClr>
                    </a:solidFill>
                  </a:tcPr>
                </a:tc>
                <a:tc>
                  <a:txBody>
                    <a:bodyPr/>
                    <a:lstStyle/>
                    <a:p>
                      <a:r>
                        <a:rPr lang="en-US" sz="1200" b="0" i="1" dirty="0"/>
                        <a:t>For who among men knows the thought of a man except the man’s spirit within him? In the same way no one knows the thoughts of God except the Spirit of God. </a:t>
                      </a:r>
                      <a:r>
                        <a:rPr lang="en-US" sz="1100" b="0" i="1" dirty="0"/>
                        <a:t>(1 Cor. 2:11)</a:t>
                      </a:r>
                      <a:endParaRPr lang="en-US" sz="1000" b="0" i="1" dirty="0"/>
                    </a:p>
                  </a:txBody>
                  <a:tcPr>
                    <a:solidFill>
                      <a:schemeClr val="accent2">
                        <a:lumMod val="20000"/>
                        <a:lumOff val="80000"/>
                      </a:schemeClr>
                    </a:solidFill>
                  </a:tcPr>
                </a:tc>
                <a:tc>
                  <a:txBody>
                    <a:bodyPr/>
                    <a:lstStyle/>
                    <a:p>
                      <a:r>
                        <a:rPr lang="en-US" sz="1600" b="0" dirty="0"/>
                        <a:t>Creator</a:t>
                      </a:r>
                    </a:p>
                  </a:txBody>
                  <a:tcPr>
                    <a:solidFill>
                      <a:schemeClr val="accent2">
                        <a:lumMod val="20000"/>
                        <a:lumOff val="80000"/>
                      </a:schemeClr>
                    </a:solidFill>
                  </a:tcPr>
                </a:tc>
                <a:tc>
                  <a:txBody>
                    <a:bodyPr/>
                    <a:lstStyle/>
                    <a:p>
                      <a:r>
                        <a:rPr lang="en-US" sz="1200" b="0" i="1" dirty="0"/>
                        <a:t>The Spirit of God has made me; the breath of the Almighty give me life. </a:t>
                      </a:r>
                      <a:r>
                        <a:rPr lang="en-US" sz="1100" b="0" i="1" dirty="0"/>
                        <a:t>(Job 33:4)</a:t>
                      </a:r>
                      <a:endParaRPr lang="en-US" sz="1000" b="0" i="1" dirty="0"/>
                    </a:p>
                  </a:txBody>
                  <a:tcPr>
                    <a:solidFill>
                      <a:schemeClr val="accent2">
                        <a:lumMod val="20000"/>
                        <a:lumOff val="80000"/>
                      </a:schemeClr>
                    </a:solidFill>
                  </a:tcPr>
                </a:tc>
                <a:extLst>
                  <a:ext uri="{0D108BD9-81ED-4DB2-BD59-A6C34878D82A}">
                    <a16:rowId xmlns:a16="http://schemas.microsoft.com/office/drawing/2014/main" val="1884515119"/>
                  </a:ext>
                </a:extLst>
              </a:tr>
              <a:tr h="953362">
                <a:tc>
                  <a:txBody>
                    <a:bodyPr/>
                    <a:lstStyle/>
                    <a:p>
                      <a:r>
                        <a:rPr lang="en-US" sz="1600" b="0" dirty="0"/>
                        <a:t>Always present</a:t>
                      </a:r>
                    </a:p>
                    <a:p>
                      <a:r>
                        <a:rPr lang="en-US" sz="1400" b="0" dirty="0"/>
                        <a:t>(omnipresent)</a:t>
                      </a:r>
                    </a:p>
                  </a:txBody>
                  <a:tcPr>
                    <a:solidFill>
                      <a:schemeClr val="accent2">
                        <a:lumMod val="40000"/>
                        <a:lumOff val="60000"/>
                      </a:schemeClr>
                    </a:solidFill>
                  </a:tcPr>
                </a:tc>
                <a:tc>
                  <a:txBody>
                    <a:bodyPr/>
                    <a:lstStyle/>
                    <a:p>
                      <a:r>
                        <a:rPr lang="en-US" sz="1200" b="0" i="1" dirty="0"/>
                        <a:t>Where can I go from your Spirit? Where can I flee from your presence? </a:t>
                      </a:r>
                      <a:r>
                        <a:rPr lang="en-US" sz="1100" b="0" i="1" dirty="0"/>
                        <a:t>(Psalm 139:7)</a:t>
                      </a:r>
                      <a:endParaRPr lang="en-US" sz="1000" b="0" i="1" dirty="0"/>
                    </a:p>
                  </a:txBody>
                  <a:tcPr>
                    <a:solidFill>
                      <a:schemeClr val="accent2">
                        <a:lumMod val="40000"/>
                        <a:lumOff val="60000"/>
                      </a:schemeClr>
                    </a:solidFill>
                  </a:tcPr>
                </a:tc>
                <a:tc>
                  <a:txBody>
                    <a:bodyPr/>
                    <a:lstStyle/>
                    <a:p>
                      <a:r>
                        <a:rPr lang="en-US" sz="1600" b="0" dirty="0"/>
                        <a:t>Truth</a:t>
                      </a:r>
                    </a:p>
                  </a:txBody>
                  <a:tcPr>
                    <a:solidFill>
                      <a:schemeClr val="accent2">
                        <a:lumMod val="40000"/>
                        <a:lumOff val="60000"/>
                      </a:schemeClr>
                    </a:solidFill>
                  </a:tcPr>
                </a:tc>
                <a:tc>
                  <a:txBody>
                    <a:bodyPr/>
                    <a:lstStyle/>
                    <a:p>
                      <a:r>
                        <a:rPr lang="en-US" sz="1200" b="0" i="1" dirty="0"/>
                        <a:t>This is the one who came by water and blood—Jesus Christ. He did not come by water only, but by water and blood. And it is the Spirit who testifies, because the Spirit is the truth. </a:t>
                      </a:r>
                      <a:r>
                        <a:rPr lang="en-US" sz="1100" b="0" i="1" dirty="0"/>
                        <a:t>(1 John 5:6)</a:t>
                      </a:r>
                      <a:endParaRPr lang="en-US" sz="1000" b="0" i="1" dirty="0"/>
                    </a:p>
                  </a:txBody>
                  <a:tcPr>
                    <a:solidFill>
                      <a:schemeClr val="accent2">
                        <a:lumMod val="40000"/>
                        <a:lumOff val="60000"/>
                      </a:schemeClr>
                    </a:solidFill>
                  </a:tcPr>
                </a:tc>
                <a:extLst>
                  <a:ext uri="{0D108BD9-81ED-4DB2-BD59-A6C34878D82A}">
                    <a16:rowId xmlns:a16="http://schemas.microsoft.com/office/drawing/2014/main" val="1140385032"/>
                  </a:ext>
                </a:extLst>
              </a:tr>
              <a:tr h="576762">
                <a:tc>
                  <a:txBody>
                    <a:bodyPr/>
                    <a:lstStyle/>
                    <a:p>
                      <a:r>
                        <a:rPr lang="en-US" sz="1600" dirty="0"/>
                        <a:t>All Powerful</a:t>
                      </a:r>
                    </a:p>
                    <a:p>
                      <a:r>
                        <a:rPr lang="en-US" sz="1400" dirty="0"/>
                        <a:t>(omnipotent)</a:t>
                      </a:r>
                    </a:p>
                  </a:txBody>
                  <a:tcPr>
                    <a:solidFill>
                      <a:schemeClr val="accent2">
                        <a:lumMod val="20000"/>
                        <a:lumOff val="80000"/>
                      </a:schemeClr>
                    </a:solidFill>
                  </a:tcPr>
                </a:tc>
                <a:tc gridSpan="3">
                  <a:txBody>
                    <a:bodyPr/>
                    <a:lstStyle/>
                    <a:p>
                      <a:r>
                        <a:rPr lang="en-US" sz="1200" i="0" dirty="0"/>
                        <a:t>Be the power of signs and miracles, through the power of the Spirit. So from Jerusalem all the way around to Illyricum, I have fully proclaimed the gospel of Christ. (Rom. 15:19)</a:t>
                      </a:r>
                      <a:endParaRPr lang="en-US" sz="1000" i="0" dirty="0"/>
                    </a:p>
                  </a:txBody>
                  <a:tcPr>
                    <a:solidFill>
                      <a:schemeClr val="accent2">
                        <a:lumMod val="20000"/>
                        <a:lumOff val="80000"/>
                      </a:schemeClr>
                    </a:solidFill>
                  </a:tcPr>
                </a:tc>
                <a:tc hMerge="1">
                  <a:txBody>
                    <a:bodyPr/>
                    <a:lstStyle/>
                    <a:p>
                      <a:endParaRPr lang="en-US" sz="1600" b="0" dirty="0"/>
                    </a:p>
                  </a:txBody>
                  <a:tcPr>
                    <a:solidFill>
                      <a:schemeClr val="accent2">
                        <a:lumMod val="20000"/>
                        <a:lumOff val="80000"/>
                      </a:schemeClr>
                    </a:solidFill>
                  </a:tcPr>
                </a:tc>
                <a:tc hMerge="1">
                  <a:txBody>
                    <a:bodyPr/>
                    <a:lstStyle/>
                    <a:p>
                      <a:endParaRPr lang="en-US" sz="1000" b="0" i="1" dirty="0"/>
                    </a:p>
                  </a:txBody>
                  <a:tcPr>
                    <a:solidFill>
                      <a:schemeClr val="accent2">
                        <a:lumMod val="20000"/>
                        <a:lumOff val="80000"/>
                      </a:schemeClr>
                    </a:solidFill>
                  </a:tcPr>
                </a:tc>
                <a:extLst>
                  <a:ext uri="{0D108BD9-81ED-4DB2-BD59-A6C34878D82A}">
                    <a16:rowId xmlns:a16="http://schemas.microsoft.com/office/drawing/2014/main" val="512277641"/>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Holy Spirit: His attributes </a:t>
            </a:r>
          </a:p>
        </p:txBody>
      </p:sp>
      <p:pic>
        <p:nvPicPr>
          <p:cNvPr id="4098" name="Picture 2">
            <a:extLst>
              <a:ext uri="{FF2B5EF4-FFF2-40B4-BE49-F238E27FC236}">
                <a16:creationId xmlns:a16="http://schemas.microsoft.com/office/drawing/2014/main" id="{0DA0E027-72B2-BA09-19D2-3A41FDC062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4452" y="324048"/>
            <a:ext cx="2209800" cy="115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891217"/>
            <a:ext cx="5867400"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The work of the Holy Spirit is to make the presence of God known—both in the world and in the believers. He indwells the believer. He also gives the believer gifts which enable him to:</a:t>
            </a:r>
          </a:p>
          <a:p>
            <a:endParaRPr lang="en-US" sz="2400" b="1" dirty="0">
              <a:solidFill>
                <a:schemeClr val="accent2"/>
              </a:solidFill>
            </a:endParaRPr>
          </a:p>
          <a:p>
            <a:pPr marL="742950" lvl="1" indent="-285750">
              <a:buFont typeface="Arial" panose="020B0604020202020204" pitchFamily="34" charset="0"/>
              <a:buChar char="•"/>
            </a:pPr>
            <a:r>
              <a:rPr lang="en-US" sz="2400" b="1" i="1" dirty="0">
                <a:solidFill>
                  <a:schemeClr val="accent2"/>
                </a:solidFill>
              </a:rPr>
              <a:t>Be like Jesus through fruit of the Spirit </a:t>
            </a:r>
            <a:r>
              <a:rPr lang="en-US" b="1" i="1" dirty="0">
                <a:solidFill>
                  <a:schemeClr val="accent2"/>
                </a:solidFill>
              </a:rPr>
              <a:t>(Gal. 5:22-23)</a:t>
            </a:r>
          </a:p>
          <a:p>
            <a:pPr marL="742950" lvl="1" indent="-285750">
              <a:buFont typeface="Arial" panose="020B0604020202020204" pitchFamily="34" charset="0"/>
              <a:buChar char="•"/>
            </a:pPr>
            <a:r>
              <a:rPr lang="en-US" sz="2400" b="1" i="1" dirty="0">
                <a:solidFill>
                  <a:schemeClr val="accent2"/>
                </a:solidFill>
              </a:rPr>
              <a:t>Do Jesus’ works through gifts of the Spirit </a:t>
            </a:r>
            <a:r>
              <a:rPr lang="en-US" b="1" i="1" dirty="0">
                <a:solidFill>
                  <a:schemeClr val="accent2"/>
                </a:solidFill>
              </a:rPr>
              <a:t>(1 Cor. 12:8-11)</a:t>
            </a:r>
            <a:endParaRPr lang="en-US" sz="16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Holy Spirit: His Work</a:t>
            </a:r>
          </a:p>
        </p:txBody>
      </p:sp>
      <p:pic>
        <p:nvPicPr>
          <p:cNvPr id="11" name="Picture 2">
            <a:extLst>
              <a:ext uri="{FF2B5EF4-FFF2-40B4-BE49-F238E27FC236}">
                <a16:creationId xmlns:a16="http://schemas.microsoft.com/office/drawing/2014/main" id="{90F09413-4C3E-506C-04CE-53B815CFB1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891216"/>
            <a:ext cx="2638085" cy="369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god the holy spirit</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3438003393"/>
              </p:ext>
            </p:extLst>
          </p:nvPr>
        </p:nvGraphicFramePr>
        <p:xfrm>
          <a:off x="228599" y="1520121"/>
          <a:ext cx="8648701" cy="442468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643551257"/>
                    </a:ext>
                  </a:extLst>
                </a:gridCol>
                <a:gridCol w="4305301">
                  <a:extLst>
                    <a:ext uri="{9D8B030D-6E8A-4147-A177-3AD203B41FA5}">
                      <a16:colId xmlns:a16="http://schemas.microsoft.com/office/drawing/2014/main" val="176269415"/>
                    </a:ext>
                  </a:extLst>
                </a:gridCol>
              </a:tblGrid>
              <a:tr h="370840">
                <a:tc gridSpan="2">
                  <a:txBody>
                    <a:bodyPr/>
                    <a:lstStyle/>
                    <a:p>
                      <a:pPr algn="ctr"/>
                      <a:r>
                        <a:rPr lang="en-US" dirty="0"/>
                        <a:t>Fruit of the Spirit and Gifts of the Spirit</a:t>
                      </a:r>
                    </a:p>
                  </a:txBody>
                  <a:tcPr>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3757527545"/>
                  </a:ext>
                </a:extLst>
              </a:tr>
              <a:tr h="370840">
                <a:tc>
                  <a:txBody>
                    <a:bodyPr/>
                    <a:lstStyle/>
                    <a:p>
                      <a:pPr algn="ctr"/>
                      <a:r>
                        <a:rPr lang="en-US" sz="1400" b="1" dirty="0">
                          <a:solidFill>
                            <a:schemeClr val="bg1"/>
                          </a:solidFill>
                        </a:rPr>
                        <a:t>Fruit of the Spirit</a:t>
                      </a:r>
                    </a:p>
                    <a:p>
                      <a:pPr algn="ctr"/>
                      <a:r>
                        <a:rPr lang="en-US" sz="1100" b="1" dirty="0">
                          <a:solidFill>
                            <a:schemeClr val="bg1"/>
                          </a:solidFill>
                        </a:rPr>
                        <a:t>(Galatians 5:22:23)</a:t>
                      </a:r>
                    </a:p>
                  </a:txBody>
                  <a:tcPr>
                    <a:solidFill>
                      <a:schemeClr val="accent3">
                        <a:lumMod val="50000"/>
                      </a:schemeClr>
                    </a:solidFill>
                  </a:tcPr>
                </a:tc>
                <a:tc>
                  <a:txBody>
                    <a:bodyPr/>
                    <a:lstStyle/>
                    <a:p>
                      <a:pPr algn="ctr"/>
                      <a:r>
                        <a:rPr lang="en-US" sz="1400" b="1" dirty="0">
                          <a:solidFill>
                            <a:schemeClr val="bg1"/>
                          </a:solidFill>
                        </a:rPr>
                        <a:t>Gifts of the Spirit</a:t>
                      </a:r>
                    </a:p>
                    <a:p>
                      <a:pPr algn="ctr"/>
                      <a:r>
                        <a:rPr lang="en-US" sz="1100" b="1" dirty="0">
                          <a:solidFill>
                            <a:schemeClr val="bg1"/>
                          </a:solidFill>
                        </a:rPr>
                        <a:t>(1 Cor. 12:8-11)</a:t>
                      </a:r>
                    </a:p>
                  </a:txBody>
                  <a:tcPr>
                    <a:solidFill>
                      <a:schemeClr val="accent3">
                        <a:lumMod val="50000"/>
                      </a:schemeClr>
                    </a:solidFill>
                  </a:tcPr>
                </a:tc>
                <a:extLst>
                  <a:ext uri="{0D108BD9-81ED-4DB2-BD59-A6C34878D82A}">
                    <a16:rowId xmlns:a16="http://schemas.microsoft.com/office/drawing/2014/main" val="4113187424"/>
                  </a:ext>
                </a:extLst>
              </a:tr>
              <a:tr h="151199">
                <a:tc>
                  <a:txBody>
                    <a:bodyPr/>
                    <a:lstStyle/>
                    <a:p>
                      <a:r>
                        <a:rPr lang="en-US" sz="1400" dirty="0"/>
                        <a:t>But the fruit of the Spirit is:</a:t>
                      </a:r>
                    </a:p>
                  </a:txBody>
                  <a:tcPr>
                    <a:solidFill>
                      <a:schemeClr val="accent2">
                        <a:lumMod val="20000"/>
                        <a:lumOff val="80000"/>
                      </a:schemeClr>
                    </a:solidFill>
                  </a:tcPr>
                </a:tc>
                <a:tc>
                  <a:txBody>
                    <a:bodyPr/>
                    <a:lstStyle/>
                    <a:p>
                      <a:r>
                        <a:rPr lang="en-US" sz="1400" b="0" dirty="0"/>
                        <a:t>To one there is given through the Spirit the:</a:t>
                      </a:r>
                    </a:p>
                  </a:txBody>
                  <a:tcPr>
                    <a:solidFill>
                      <a:schemeClr val="accent2">
                        <a:lumMod val="20000"/>
                        <a:lumOff val="80000"/>
                      </a:schemeClr>
                    </a:solidFill>
                  </a:tcPr>
                </a:tc>
                <a:extLst>
                  <a:ext uri="{0D108BD9-81ED-4DB2-BD59-A6C34878D82A}">
                    <a16:rowId xmlns:a16="http://schemas.microsoft.com/office/drawing/2014/main" val="1884515119"/>
                  </a:ext>
                </a:extLst>
              </a:tr>
              <a:tr h="277865">
                <a:tc>
                  <a:txBody>
                    <a:bodyPr/>
                    <a:lstStyle/>
                    <a:p>
                      <a:r>
                        <a:rPr lang="en-US" sz="1400" b="1" dirty="0"/>
                        <a:t>Love</a:t>
                      </a:r>
                      <a:endParaRPr lang="en-US" sz="1200" b="1" dirty="0"/>
                    </a:p>
                  </a:txBody>
                  <a:tcPr>
                    <a:solidFill>
                      <a:schemeClr val="accent2">
                        <a:lumMod val="40000"/>
                        <a:lumOff val="60000"/>
                      </a:schemeClr>
                    </a:solidFill>
                  </a:tcPr>
                </a:tc>
                <a:tc>
                  <a:txBody>
                    <a:bodyPr/>
                    <a:lstStyle/>
                    <a:p>
                      <a:r>
                        <a:rPr lang="en-US" sz="1400" b="1" dirty="0"/>
                        <a:t>Message of wisdom</a:t>
                      </a:r>
                    </a:p>
                  </a:txBody>
                  <a:tcPr>
                    <a:solidFill>
                      <a:schemeClr val="accent2">
                        <a:lumMod val="40000"/>
                        <a:lumOff val="60000"/>
                      </a:schemeClr>
                    </a:solidFill>
                  </a:tcPr>
                </a:tc>
                <a:extLst>
                  <a:ext uri="{0D108BD9-81ED-4DB2-BD59-A6C34878D82A}">
                    <a16:rowId xmlns:a16="http://schemas.microsoft.com/office/drawing/2014/main" val="1140385032"/>
                  </a:ext>
                </a:extLst>
              </a:tr>
              <a:tr h="0">
                <a:tc>
                  <a:txBody>
                    <a:bodyPr/>
                    <a:lstStyle/>
                    <a:p>
                      <a:r>
                        <a:rPr lang="en-US" sz="1400" b="1" dirty="0"/>
                        <a:t>Joy</a:t>
                      </a:r>
                    </a:p>
                  </a:txBody>
                  <a:tcPr>
                    <a:solidFill>
                      <a:schemeClr val="accent2">
                        <a:lumMod val="40000"/>
                        <a:lumOff val="60000"/>
                      </a:schemeClr>
                    </a:solidFill>
                  </a:tcPr>
                </a:tc>
                <a:tc>
                  <a:txBody>
                    <a:bodyPr/>
                    <a:lstStyle/>
                    <a:p>
                      <a:r>
                        <a:rPr lang="en-US" sz="1400" b="1" dirty="0"/>
                        <a:t>Message of knowledge</a:t>
                      </a:r>
                    </a:p>
                  </a:txBody>
                  <a:tcPr>
                    <a:solidFill>
                      <a:schemeClr val="accent2">
                        <a:lumMod val="40000"/>
                        <a:lumOff val="60000"/>
                      </a:schemeClr>
                    </a:solidFill>
                  </a:tcPr>
                </a:tc>
                <a:extLst>
                  <a:ext uri="{0D108BD9-81ED-4DB2-BD59-A6C34878D82A}">
                    <a16:rowId xmlns:a16="http://schemas.microsoft.com/office/drawing/2014/main" val="1470526981"/>
                  </a:ext>
                </a:extLst>
              </a:tr>
              <a:tr h="0">
                <a:tc>
                  <a:txBody>
                    <a:bodyPr/>
                    <a:lstStyle/>
                    <a:p>
                      <a:r>
                        <a:rPr lang="en-US" sz="1400" b="1" dirty="0"/>
                        <a:t>Peace</a:t>
                      </a:r>
                    </a:p>
                  </a:txBody>
                  <a:tcPr>
                    <a:solidFill>
                      <a:schemeClr val="accent2">
                        <a:lumMod val="40000"/>
                        <a:lumOff val="60000"/>
                      </a:schemeClr>
                    </a:solidFill>
                  </a:tcPr>
                </a:tc>
                <a:tc>
                  <a:txBody>
                    <a:bodyPr/>
                    <a:lstStyle/>
                    <a:p>
                      <a:r>
                        <a:rPr lang="en-US" sz="1400" b="1" dirty="0"/>
                        <a:t>Faith</a:t>
                      </a:r>
                    </a:p>
                  </a:txBody>
                  <a:tcPr>
                    <a:solidFill>
                      <a:schemeClr val="accent2">
                        <a:lumMod val="40000"/>
                        <a:lumOff val="60000"/>
                      </a:schemeClr>
                    </a:solidFill>
                  </a:tcPr>
                </a:tc>
                <a:extLst>
                  <a:ext uri="{0D108BD9-81ED-4DB2-BD59-A6C34878D82A}">
                    <a16:rowId xmlns:a16="http://schemas.microsoft.com/office/drawing/2014/main" val="155578706"/>
                  </a:ext>
                </a:extLst>
              </a:tr>
              <a:tr h="274320">
                <a:tc>
                  <a:txBody>
                    <a:bodyPr/>
                    <a:lstStyle/>
                    <a:p>
                      <a:r>
                        <a:rPr lang="en-US" sz="1400" b="1" dirty="0"/>
                        <a:t>Patience</a:t>
                      </a:r>
                    </a:p>
                  </a:txBody>
                  <a:tcPr>
                    <a:solidFill>
                      <a:schemeClr val="accent2">
                        <a:lumMod val="40000"/>
                        <a:lumOff val="60000"/>
                      </a:schemeClr>
                    </a:solidFill>
                  </a:tcPr>
                </a:tc>
                <a:tc>
                  <a:txBody>
                    <a:bodyPr/>
                    <a:lstStyle/>
                    <a:p>
                      <a:r>
                        <a:rPr lang="en-US" sz="1400" b="1" dirty="0"/>
                        <a:t>Gifts of healing</a:t>
                      </a:r>
                    </a:p>
                  </a:txBody>
                  <a:tcPr>
                    <a:solidFill>
                      <a:schemeClr val="accent2">
                        <a:lumMod val="40000"/>
                        <a:lumOff val="60000"/>
                      </a:schemeClr>
                    </a:solidFill>
                  </a:tcPr>
                </a:tc>
                <a:extLst>
                  <a:ext uri="{0D108BD9-81ED-4DB2-BD59-A6C34878D82A}">
                    <a16:rowId xmlns:a16="http://schemas.microsoft.com/office/drawing/2014/main" val="193478674"/>
                  </a:ext>
                </a:extLst>
              </a:tr>
              <a:tr h="320040">
                <a:tc>
                  <a:txBody>
                    <a:bodyPr/>
                    <a:lstStyle/>
                    <a:p>
                      <a:r>
                        <a:rPr lang="en-US" sz="1400" b="1" dirty="0"/>
                        <a:t>Kindness</a:t>
                      </a:r>
                    </a:p>
                  </a:txBody>
                  <a:tcPr>
                    <a:solidFill>
                      <a:schemeClr val="accent2">
                        <a:lumMod val="40000"/>
                        <a:lumOff val="60000"/>
                      </a:schemeClr>
                    </a:solidFill>
                  </a:tcPr>
                </a:tc>
                <a:tc>
                  <a:txBody>
                    <a:bodyPr/>
                    <a:lstStyle/>
                    <a:p>
                      <a:r>
                        <a:rPr lang="en-US" sz="1400" b="1" dirty="0"/>
                        <a:t>Miraculous powers</a:t>
                      </a:r>
                    </a:p>
                  </a:txBody>
                  <a:tcPr>
                    <a:solidFill>
                      <a:schemeClr val="accent2">
                        <a:lumMod val="40000"/>
                        <a:lumOff val="60000"/>
                      </a:schemeClr>
                    </a:solidFill>
                  </a:tcPr>
                </a:tc>
                <a:extLst>
                  <a:ext uri="{0D108BD9-81ED-4DB2-BD59-A6C34878D82A}">
                    <a16:rowId xmlns:a16="http://schemas.microsoft.com/office/drawing/2014/main" val="635306180"/>
                  </a:ext>
                </a:extLst>
              </a:tr>
              <a:tr h="289560">
                <a:tc>
                  <a:txBody>
                    <a:bodyPr/>
                    <a:lstStyle/>
                    <a:p>
                      <a:r>
                        <a:rPr lang="en-US" sz="1400" b="1" dirty="0"/>
                        <a:t>Goodness</a:t>
                      </a:r>
                    </a:p>
                  </a:txBody>
                  <a:tcPr>
                    <a:solidFill>
                      <a:schemeClr val="accent2">
                        <a:lumMod val="40000"/>
                        <a:lumOff val="60000"/>
                      </a:schemeClr>
                    </a:solidFill>
                  </a:tcPr>
                </a:tc>
                <a:tc>
                  <a:txBody>
                    <a:bodyPr/>
                    <a:lstStyle/>
                    <a:p>
                      <a:r>
                        <a:rPr lang="en-US" sz="1400" b="1" dirty="0"/>
                        <a:t>Prophecy</a:t>
                      </a:r>
                    </a:p>
                  </a:txBody>
                  <a:tcPr>
                    <a:solidFill>
                      <a:schemeClr val="accent2">
                        <a:lumMod val="40000"/>
                        <a:lumOff val="60000"/>
                      </a:schemeClr>
                    </a:solidFill>
                  </a:tcPr>
                </a:tc>
                <a:extLst>
                  <a:ext uri="{0D108BD9-81ED-4DB2-BD59-A6C34878D82A}">
                    <a16:rowId xmlns:a16="http://schemas.microsoft.com/office/drawing/2014/main" val="1425238438"/>
                  </a:ext>
                </a:extLst>
              </a:tr>
              <a:tr h="259080">
                <a:tc>
                  <a:txBody>
                    <a:bodyPr/>
                    <a:lstStyle/>
                    <a:p>
                      <a:r>
                        <a:rPr lang="en-US" sz="1400" b="1" dirty="0"/>
                        <a:t>Faithfulness</a:t>
                      </a:r>
                    </a:p>
                  </a:txBody>
                  <a:tcPr>
                    <a:solidFill>
                      <a:schemeClr val="accent2">
                        <a:lumMod val="40000"/>
                        <a:lumOff val="60000"/>
                      </a:schemeClr>
                    </a:solidFill>
                  </a:tcPr>
                </a:tc>
                <a:tc>
                  <a:txBody>
                    <a:bodyPr/>
                    <a:lstStyle/>
                    <a:p>
                      <a:r>
                        <a:rPr lang="en-US" sz="1400" b="1" dirty="0"/>
                        <a:t>Distinguishing of spirits</a:t>
                      </a:r>
                    </a:p>
                  </a:txBody>
                  <a:tcPr>
                    <a:solidFill>
                      <a:schemeClr val="accent2">
                        <a:lumMod val="40000"/>
                        <a:lumOff val="60000"/>
                      </a:schemeClr>
                    </a:solidFill>
                  </a:tcPr>
                </a:tc>
                <a:extLst>
                  <a:ext uri="{0D108BD9-81ED-4DB2-BD59-A6C34878D82A}">
                    <a16:rowId xmlns:a16="http://schemas.microsoft.com/office/drawing/2014/main" val="3967617984"/>
                  </a:ext>
                </a:extLst>
              </a:tr>
              <a:tr h="304800">
                <a:tc>
                  <a:txBody>
                    <a:bodyPr/>
                    <a:lstStyle/>
                    <a:p>
                      <a:r>
                        <a:rPr lang="en-US" sz="1400" b="1" dirty="0"/>
                        <a:t>Gentleness</a:t>
                      </a:r>
                    </a:p>
                  </a:txBody>
                  <a:tcPr>
                    <a:solidFill>
                      <a:schemeClr val="accent2">
                        <a:lumMod val="40000"/>
                        <a:lumOff val="60000"/>
                      </a:schemeClr>
                    </a:solidFill>
                  </a:tcPr>
                </a:tc>
                <a:tc>
                  <a:txBody>
                    <a:bodyPr/>
                    <a:lstStyle/>
                    <a:p>
                      <a:r>
                        <a:rPr lang="en-US" sz="1400" b="1" dirty="0"/>
                        <a:t>Speaking in different kinds of tongues</a:t>
                      </a:r>
                    </a:p>
                  </a:txBody>
                  <a:tcPr>
                    <a:solidFill>
                      <a:schemeClr val="accent2">
                        <a:lumMod val="40000"/>
                        <a:lumOff val="60000"/>
                      </a:schemeClr>
                    </a:solidFill>
                  </a:tcPr>
                </a:tc>
                <a:extLst>
                  <a:ext uri="{0D108BD9-81ED-4DB2-BD59-A6C34878D82A}">
                    <a16:rowId xmlns:a16="http://schemas.microsoft.com/office/drawing/2014/main" val="3553123197"/>
                  </a:ext>
                </a:extLst>
              </a:tr>
              <a:tr h="274320">
                <a:tc>
                  <a:txBody>
                    <a:bodyPr/>
                    <a:lstStyle/>
                    <a:p>
                      <a:r>
                        <a:rPr lang="en-US" sz="1400" b="1" dirty="0"/>
                        <a:t>Self-Control</a:t>
                      </a:r>
                    </a:p>
                  </a:txBody>
                  <a:tcPr>
                    <a:solidFill>
                      <a:schemeClr val="accent2">
                        <a:lumMod val="40000"/>
                        <a:lumOff val="60000"/>
                      </a:schemeClr>
                    </a:solidFill>
                  </a:tcPr>
                </a:tc>
                <a:tc>
                  <a:txBody>
                    <a:bodyPr/>
                    <a:lstStyle/>
                    <a:p>
                      <a:r>
                        <a:rPr lang="en-US" sz="1400" b="1" dirty="0"/>
                        <a:t>Interpretation of tongues</a:t>
                      </a:r>
                    </a:p>
                  </a:txBody>
                  <a:tcPr>
                    <a:solidFill>
                      <a:schemeClr val="accent2">
                        <a:lumMod val="40000"/>
                        <a:lumOff val="60000"/>
                      </a:schemeClr>
                    </a:solidFill>
                  </a:tcPr>
                </a:tc>
                <a:extLst>
                  <a:ext uri="{0D108BD9-81ED-4DB2-BD59-A6C34878D82A}">
                    <a16:rowId xmlns:a16="http://schemas.microsoft.com/office/drawing/2014/main" val="17981764"/>
                  </a:ext>
                </a:extLst>
              </a:tr>
              <a:tr h="243840">
                <a:tc>
                  <a:txBody>
                    <a:bodyPr/>
                    <a:lstStyle/>
                    <a:p>
                      <a:r>
                        <a:rPr lang="en-US" sz="1400" dirty="0"/>
                        <a:t>Against these things there is no law.</a:t>
                      </a:r>
                    </a:p>
                  </a:txBody>
                  <a:tcPr>
                    <a:solidFill>
                      <a:schemeClr val="accent2">
                        <a:lumMod val="40000"/>
                        <a:lumOff val="60000"/>
                      </a:schemeClr>
                    </a:solidFill>
                  </a:tcPr>
                </a:tc>
                <a:tc>
                  <a:txBody>
                    <a:bodyPr/>
                    <a:lstStyle/>
                    <a:p>
                      <a:r>
                        <a:rPr lang="en-US" sz="1400" b="0" dirty="0"/>
                        <a:t>All these are the work of one and the same Spirit, and he gives them to each one, just as he determines.</a:t>
                      </a:r>
                    </a:p>
                  </a:txBody>
                  <a:tcPr>
                    <a:solidFill>
                      <a:schemeClr val="accent2">
                        <a:lumMod val="40000"/>
                        <a:lumOff val="60000"/>
                      </a:schemeClr>
                    </a:solidFill>
                  </a:tcPr>
                </a:tc>
                <a:extLst>
                  <a:ext uri="{0D108BD9-81ED-4DB2-BD59-A6C34878D82A}">
                    <a16:rowId xmlns:a16="http://schemas.microsoft.com/office/drawing/2014/main" val="1766671826"/>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997004"/>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Holy Spirit: His Work</a:t>
            </a:r>
          </a:p>
        </p:txBody>
      </p:sp>
      <p:pic>
        <p:nvPicPr>
          <p:cNvPr id="5122" name="Picture 2">
            <a:extLst>
              <a:ext uri="{FF2B5EF4-FFF2-40B4-BE49-F238E27FC236}">
                <a16:creationId xmlns:a16="http://schemas.microsoft.com/office/drawing/2014/main" id="{BA9DCA26-8D7C-638B-5A21-9C8C5FE5E7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744" y="66581"/>
            <a:ext cx="1009650" cy="141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8093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7507</TotalTime>
  <Words>2423</Words>
  <Application>Microsoft Office PowerPoint</Application>
  <PresentationFormat>On-screen Show (4:3)</PresentationFormat>
  <Paragraphs>218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Franklin Gothic Book</vt:lpstr>
      <vt:lpstr>Franklin Gothic Medium</vt:lpstr>
      <vt:lpstr>Impact</vt:lpstr>
      <vt:lpstr>Wingdings 2</vt:lpstr>
      <vt:lpstr>Trek</vt:lpstr>
      <vt:lpstr> 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lpstr>god the holy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215</cp:revision>
  <dcterms:created xsi:type="dcterms:W3CDTF">2009-07-22T00:00:56Z</dcterms:created>
  <dcterms:modified xsi:type="dcterms:W3CDTF">2022-07-11T01:55:22Z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