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262" r:id="rId7"/>
    <p:sldId id="294" r:id="rId8"/>
    <p:sldId id="278" r:id="rId9"/>
    <p:sldId id="277" r:id="rId10"/>
    <p:sldId id="261" r:id="rId11"/>
    <p:sldId id="263" r:id="rId12"/>
    <p:sldId id="292" r:id="rId13"/>
    <p:sldId id="295" r:id="rId14"/>
    <p:sldId id="274" r:id="rId15"/>
    <p:sldId id="290" r:id="rId16"/>
    <p:sldId id="269"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FF7F7"/>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6/15/2022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6/15/2022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6/15/2022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6/15/2022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6/15/2022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6/15/2022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6/15/2022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6/15/2022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god the father</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Lesson- 2</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Top Corners Snipped 54">
            <a:extLst>
              <a:ext uri="{FF2B5EF4-FFF2-40B4-BE49-F238E27FC236}">
                <a16:creationId xmlns:a16="http://schemas.microsoft.com/office/drawing/2014/main" id="{71A0118C-18D5-0214-B95C-D9F1C6B4F23C}"/>
              </a:ext>
            </a:extLst>
          </p:cNvPr>
          <p:cNvSpPr/>
          <p:nvPr/>
        </p:nvSpPr>
        <p:spPr>
          <a:xfrm>
            <a:off x="5713266" y="3510378"/>
            <a:ext cx="1718350" cy="1265507"/>
          </a:xfrm>
          <a:prstGeom prst="snip2SameRec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295400" y="1178415"/>
            <a:ext cx="4038601"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Attributes of God the Father</a:t>
            </a:r>
            <a:endParaRPr lang="en-US" sz="2600" b="1" u="sng" dirty="0">
              <a:solidFill>
                <a:srgbClr val="0070C0"/>
              </a:solidFill>
              <a:effectLst>
                <a:outerShdw blurRad="38100" dist="38100" dir="2700000" algn="tl">
                  <a:srgbClr val="000000">
                    <a:alpha val="43137"/>
                  </a:srgbClr>
                </a:outerShdw>
              </a:effectLst>
            </a:endParaRPr>
          </a:p>
        </p:txBody>
      </p:sp>
      <p:sp>
        <p:nvSpPr>
          <p:cNvPr id="7" name="Cloud 6">
            <a:extLst>
              <a:ext uri="{FF2B5EF4-FFF2-40B4-BE49-F238E27FC236}">
                <a16:creationId xmlns:a16="http://schemas.microsoft.com/office/drawing/2014/main" id="{B9A51BF5-700A-608F-3B69-4CC2B6B0D369}"/>
              </a:ext>
            </a:extLst>
          </p:cNvPr>
          <p:cNvSpPr/>
          <p:nvPr/>
        </p:nvSpPr>
        <p:spPr>
          <a:xfrm rot="10279342">
            <a:off x="155017" y="1595148"/>
            <a:ext cx="1692198" cy="1194325"/>
          </a:xfrm>
          <a:prstGeom prst="cloud">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68D21A-A207-3CE9-3755-F4BF9E548375}"/>
              </a:ext>
            </a:extLst>
          </p:cNvPr>
          <p:cNvSpPr/>
          <p:nvPr/>
        </p:nvSpPr>
        <p:spPr>
          <a:xfrm>
            <a:off x="1909848" y="1658849"/>
            <a:ext cx="1617238" cy="1696024"/>
          </a:xfrm>
          <a:prstGeom prst="ellipse">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601311-B956-BD75-8A6A-D470C6D545F6}"/>
              </a:ext>
            </a:extLst>
          </p:cNvPr>
          <p:cNvSpPr/>
          <p:nvPr/>
        </p:nvSpPr>
        <p:spPr>
          <a:xfrm>
            <a:off x="160116" y="2805807"/>
            <a:ext cx="1966360" cy="1803437"/>
          </a:xfrm>
          <a:prstGeom prst="star5">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a:extLst>
              <a:ext uri="{FF2B5EF4-FFF2-40B4-BE49-F238E27FC236}">
                <a16:creationId xmlns:a16="http://schemas.microsoft.com/office/drawing/2014/main" id="{2B6EE2A7-22DA-B8BF-D0C0-333D705DBC5E}"/>
              </a:ext>
            </a:extLst>
          </p:cNvPr>
          <p:cNvSpPr/>
          <p:nvPr/>
        </p:nvSpPr>
        <p:spPr>
          <a:xfrm>
            <a:off x="3863352" y="3475541"/>
            <a:ext cx="1810275" cy="1525845"/>
          </a:xfrm>
          <a:prstGeom prst="hear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CE6F5-F00D-0E89-84B2-E0C206AC9DBE}"/>
              </a:ext>
            </a:extLst>
          </p:cNvPr>
          <p:cNvSpPr/>
          <p:nvPr/>
        </p:nvSpPr>
        <p:spPr>
          <a:xfrm>
            <a:off x="2139310" y="4808396"/>
            <a:ext cx="1986158" cy="1173890"/>
          </a:xfrm>
          <a:prstGeom prst="ellipse">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D91497F9-8247-75EE-BA1F-D95F1E4DE420}"/>
              </a:ext>
            </a:extLst>
          </p:cNvPr>
          <p:cNvSpPr/>
          <p:nvPr/>
        </p:nvSpPr>
        <p:spPr>
          <a:xfrm>
            <a:off x="534658" y="4457298"/>
            <a:ext cx="1430158" cy="1308737"/>
          </a:xfrm>
          <a:prstGeom prst="pentag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16 Points 19">
            <a:extLst>
              <a:ext uri="{FF2B5EF4-FFF2-40B4-BE49-F238E27FC236}">
                <a16:creationId xmlns:a16="http://schemas.microsoft.com/office/drawing/2014/main" id="{CCBEC0C2-A20F-C1DD-D31F-B11659029609}"/>
              </a:ext>
            </a:extLst>
          </p:cNvPr>
          <p:cNvSpPr/>
          <p:nvPr/>
        </p:nvSpPr>
        <p:spPr>
          <a:xfrm rot="644136">
            <a:off x="5410335" y="880270"/>
            <a:ext cx="2111120" cy="1688766"/>
          </a:xfrm>
          <a:prstGeom prst="star1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roll: Vertical 20">
            <a:extLst>
              <a:ext uri="{FF2B5EF4-FFF2-40B4-BE49-F238E27FC236}">
                <a16:creationId xmlns:a16="http://schemas.microsoft.com/office/drawing/2014/main" id="{AD6AA78B-BA5B-25D0-D1F8-18DD055D6191}"/>
              </a:ext>
            </a:extLst>
          </p:cNvPr>
          <p:cNvSpPr/>
          <p:nvPr/>
        </p:nvSpPr>
        <p:spPr>
          <a:xfrm rot="20968857">
            <a:off x="3581351" y="1742568"/>
            <a:ext cx="1566037" cy="1626108"/>
          </a:xfrm>
          <a:prstGeom prst="verticalScroll">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4EC0E36E-1842-27F8-9485-C0A45362E9CC}"/>
              </a:ext>
            </a:extLst>
          </p:cNvPr>
          <p:cNvSpPr/>
          <p:nvPr/>
        </p:nvSpPr>
        <p:spPr>
          <a:xfrm>
            <a:off x="7499086" y="759069"/>
            <a:ext cx="1533283" cy="1973153"/>
          </a:xfrm>
          <a:prstGeom prst="upArrow">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A5DE9D-01D3-BE26-3DD5-7FF1DE7E25FE}"/>
              </a:ext>
            </a:extLst>
          </p:cNvPr>
          <p:cNvSpPr/>
          <p:nvPr/>
        </p:nvSpPr>
        <p:spPr>
          <a:xfrm>
            <a:off x="5260898" y="2585692"/>
            <a:ext cx="1609763" cy="799974"/>
          </a:xfrm>
          <a:prstGeom prst="rec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ctagon 23">
            <a:extLst>
              <a:ext uri="{FF2B5EF4-FFF2-40B4-BE49-F238E27FC236}">
                <a16:creationId xmlns:a16="http://schemas.microsoft.com/office/drawing/2014/main" id="{593F4588-C1BA-24E4-12C9-E29F6205AC73}"/>
              </a:ext>
            </a:extLst>
          </p:cNvPr>
          <p:cNvSpPr/>
          <p:nvPr/>
        </p:nvSpPr>
        <p:spPr>
          <a:xfrm>
            <a:off x="7478343" y="2839427"/>
            <a:ext cx="1536807" cy="1424963"/>
          </a:xfrm>
          <a:prstGeom prst="octag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899096BE-A12E-C8C7-DD22-3B253FAE2893}"/>
              </a:ext>
            </a:extLst>
          </p:cNvPr>
          <p:cNvSpPr/>
          <p:nvPr/>
        </p:nvSpPr>
        <p:spPr>
          <a:xfrm>
            <a:off x="2139310" y="3576363"/>
            <a:ext cx="1600200" cy="880935"/>
          </a:xfrm>
          <a:prstGeom prst="chevr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bbon: Tilted Up 25">
            <a:extLst>
              <a:ext uri="{FF2B5EF4-FFF2-40B4-BE49-F238E27FC236}">
                <a16:creationId xmlns:a16="http://schemas.microsoft.com/office/drawing/2014/main" id="{9D648E2C-BB80-DF0E-D1D1-5CC82EC99FFB}"/>
              </a:ext>
            </a:extLst>
          </p:cNvPr>
          <p:cNvSpPr/>
          <p:nvPr/>
        </p:nvSpPr>
        <p:spPr>
          <a:xfrm>
            <a:off x="5096068" y="4989701"/>
            <a:ext cx="3513274" cy="1005769"/>
          </a:xfrm>
          <a:prstGeom prst="ribbon2">
            <a:avLst>
              <a:gd name="adj1" fmla="val 16667"/>
              <a:gd name="adj2" fmla="val 7235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71202C-AACA-FE51-527A-2B9C88ED81D3}"/>
              </a:ext>
            </a:extLst>
          </p:cNvPr>
          <p:cNvSpPr/>
          <p:nvPr/>
        </p:nvSpPr>
        <p:spPr>
          <a:xfrm rot="20181326">
            <a:off x="324281" y="1727494"/>
            <a:ext cx="1088760"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Spirit</a:t>
            </a:r>
          </a:p>
        </p:txBody>
      </p:sp>
      <p:sp>
        <p:nvSpPr>
          <p:cNvPr id="29" name="Rectangle 28">
            <a:extLst>
              <a:ext uri="{FF2B5EF4-FFF2-40B4-BE49-F238E27FC236}">
                <a16:creationId xmlns:a16="http://schemas.microsoft.com/office/drawing/2014/main" id="{7DC25096-B572-A4E3-88E6-1D823D53197A}"/>
              </a:ext>
            </a:extLst>
          </p:cNvPr>
          <p:cNvSpPr/>
          <p:nvPr/>
        </p:nvSpPr>
        <p:spPr>
          <a:xfrm rot="20077918">
            <a:off x="660632" y="2132132"/>
            <a:ext cx="963725" cy="461665"/>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John 4:24, </a:t>
            </a:r>
          </a:p>
          <a:p>
            <a:pPr algn="ctr"/>
            <a:r>
              <a:rPr lang="en-US" sz="1200" b="0" cap="none" spc="0" dirty="0">
                <a:ln w="0"/>
                <a:solidFill>
                  <a:schemeClr val="tx1"/>
                </a:solidFill>
                <a:effectLst>
                  <a:outerShdw blurRad="38100" dist="19050" dir="2700000" algn="tl" rotWithShape="0">
                    <a:schemeClr val="dk1">
                      <a:alpha val="40000"/>
                    </a:schemeClr>
                  </a:outerShdw>
                </a:effectLst>
              </a:rPr>
              <a:t>Genesis 1:2</a:t>
            </a:r>
          </a:p>
        </p:txBody>
      </p:sp>
      <p:sp>
        <p:nvSpPr>
          <p:cNvPr id="30" name="Rectangle 29">
            <a:extLst>
              <a:ext uri="{FF2B5EF4-FFF2-40B4-BE49-F238E27FC236}">
                <a16:creationId xmlns:a16="http://schemas.microsoft.com/office/drawing/2014/main" id="{514470B5-F684-7F8D-5D98-1B66CB6FF432}"/>
              </a:ext>
            </a:extLst>
          </p:cNvPr>
          <p:cNvSpPr/>
          <p:nvPr/>
        </p:nvSpPr>
        <p:spPr>
          <a:xfrm>
            <a:off x="2159249" y="1712837"/>
            <a:ext cx="1167627" cy="707886"/>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Eternal</a:t>
            </a:r>
          </a:p>
          <a:p>
            <a:pPr algn="ctr"/>
            <a:r>
              <a:rPr lang="en-US" sz="2000" b="1" dirty="0">
                <a:ln w="0"/>
                <a:effectLst>
                  <a:outerShdw blurRad="38100" dist="19050" dir="2700000" algn="tl" rotWithShape="0">
                    <a:schemeClr val="dk1">
                      <a:alpha val="40000"/>
                    </a:schemeClr>
                  </a:outerShdw>
                </a:effectLst>
              </a:rPr>
              <a:t>&amp; Infinite</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534AA952-D75B-AFAE-573E-1911B16A62F2}"/>
              </a:ext>
            </a:extLst>
          </p:cNvPr>
          <p:cNvSpPr/>
          <p:nvPr/>
        </p:nvSpPr>
        <p:spPr>
          <a:xfrm>
            <a:off x="1916828" y="2382075"/>
            <a:ext cx="1617238" cy="830997"/>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Deut. 33:27 &amp; 32:40, </a:t>
            </a:r>
          </a:p>
          <a:p>
            <a:pPr algn="ctr"/>
            <a:r>
              <a:rPr lang="en-US" sz="1200" b="0" cap="none" spc="0" dirty="0">
                <a:ln w="0"/>
                <a:solidFill>
                  <a:schemeClr val="tx1"/>
                </a:solidFill>
                <a:effectLst>
                  <a:outerShdw blurRad="38100" dist="19050" dir="2700000" algn="tl" rotWithShape="0">
                    <a:schemeClr val="dk1">
                      <a:alpha val="40000"/>
                    </a:schemeClr>
                  </a:outerShdw>
                </a:effectLst>
              </a:rPr>
              <a:t>Job 11:7, Psalm 90:2</a:t>
            </a:r>
          </a:p>
          <a:p>
            <a:pPr algn="ctr"/>
            <a:r>
              <a:rPr lang="en-US" sz="1200" dirty="0">
                <a:ln w="0"/>
                <a:effectLst>
                  <a:outerShdw blurRad="38100" dist="19050" dir="2700000" algn="tl" rotWithShape="0">
                    <a:schemeClr val="dk1">
                      <a:alpha val="40000"/>
                    </a:schemeClr>
                  </a:outerShdw>
                </a:effectLst>
              </a:rPr>
              <a:t>&amp; 139:1-9, </a:t>
            </a:r>
          </a:p>
          <a:p>
            <a:pPr algn="ctr"/>
            <a:r>
              <a:rPr lang="en-US" sz="1200" dirty="0">
                <a:ln w="0"/>
                <a:effectLst>
                  <a:outerShdw blurRad="38100" dist="19050" dir="2700000" algn="tl" rotWithShape="0">
                    <a:schemeClr val="dk1">
                      <a:alpha val="40000"/>
                    </a:schemeClr>
                  </a:outerShdw>
                </a:effectLst>
              </a:rPr>
              <a:t>Isa. 57:15</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32" name="Rectangle 31">
            <a:extLst>
              <a:ext uri="{FF2B5EF4-FFF2-40B4-BE49-F238E27FC236}">
                <a16:creationId xmlns:a16="http://schemas.microsoft.com/office/drawing/2014/main" id="{4A5B94D5-9FF9-14B4-16F3-67C2F4264F40}"/>
              </a:ext>
            </a:extLst>
          </p:cNvPr>
          <p:cNvSpPr/>
          <p:nvPr/>
        </p:nvSpPr>
        <p:spPr>
          <a:xfrm>
            <a:off x="377112" y="3404063"/>
            <a:ext cx="1561646" cy="430887"/>
          </a:xfrm>
          <a:prstGeom prst="rect">
            <a:avLst/>
          </a:prstGeom>
          <a:noFill/>
        </p:spPr>
        <p:txBody>
          <a:bodyPr wrap="none" lIns="91440" tIns="45720" rIns="91440" bIns="45720">
            <a:spAutoFit/>
          </a:bodyPr>
          <a:lstStyle/>
          <a:p>
            <a:pPr algn="ctr"/>
            <a:r>
              <a:rPr lang="en-US" sz="2200" b="0" cap="none" spc="0" dirty="0">
                <a:ln w="0"/>
                <a:solidFill>
                  <a:schemeClr val="tx1"/>
                </a:solidFill>
                <a:effectLst>
                  <a:outerShdw blurRad="38100" dist="19050" dir="2700000" algn="tl" rotWithShape="0">
                    <a:schemeClr val="dk1">
                      <a:alpha val="40000"/>
                    </a:schemeClr>
                  </a:outerShdw>
                </a:effectLst>
              </a:rPr>
              <a:t>Changeless</a:t>
            </a:r>
          </a:p>
        </p:txBody>
      </p:sp>
      <p:sp>
        <p:nvSpPr>
          <p:cNvPr id="33" name="Rectangle 32">
            <a:extLst>
              <a:ext uri="{FF2B5EF4-FFF2-40B4-BE49-F238E27FC236}">
                <a16:creationId xmlns:a16="http://schemas.microsoft.com/office/drawing/2014/main" id="{E6BD531D-F5EB-B600-504B-EB5605CCF5BF}"/>
              </a:ext>
            </a:extLst>
          </p:cNvPr>
          <p:cNvSpPr/>
          <p:nvPr/>
        </p:nvSpPr>
        <p:spPr>
          <a:xfrm>
            <a:off x="745616" y="3753086"/>
            <a:ext cx="808876" cy="461665"/>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Jas. 1:17</a:t>
            </a:r>
            <a:r>
              <a:rPr lang="en-US" sz="1200" dirty="0">
                <a:ln w="0"/>
                <a:effectLst>
                  <a:outerShdw blurRad="38100" dist="19050" dir="2700000" algn="tl" rotWithShape="0">
                    <a:schemeClr val="dk1">
                      <a:alpha val="40000"/>
                    </a:schemeClr>
                  </a:outerShdw>
                </a:effectLst>
              </a:rPr>
              <a:t>,</a:t>
            </a:r>
          </a:p>
          <a:p>
            <a:pPr algn="ctr"/>
            <a:r>
              <a:rPr lang="en-US" sz="1200" b="0" cap="none" spc="0" dirty="0">
                <a:ln w="0"/>
                <a:solidFill>
                  <a:schemeClr val="tx1"/>
                </a:solidFill>
                <a:effectLst>
                  <a:outerShdw blurRad="38100" dist="19050" dir="2700000" algn="tl" rotWithShape="0">
                    <a:schemeClr val="dk1">
                      <a:alpha val="40000"/>
                    </a:schemeClr>
                  </a:outerShdw>
                </a:effectLst>
              </a:rPr>
              <a:t>Mal. 3:6</a:t>
            </a:r>
          </a:p>
        </p:txBody>
      </p:sp>
      <p:sp>
        <p:nvSpPr>
          <p:cNvPr id="34" name="Rectangle 33">
            <a:extLst>
              <a:ext uri="{FF2B5EF4-FFF2-40B4-BE49-F238E27FC236}">
                <a16:creationId xmlns:a16="http://schemas.microsoft.com/office/drawing/2014/main" id="{21E081DE-3307-E8B3-27C0-96F6A8A129D6}"/>
              </a:ext>
            </a:extLst>
          </p:cNvPr>
          <p:cNvSpPr/>
          <p:nvPr/>
        </p:nvSpPr>
        <p:spPr>
          <a:xfrm rot="20979563">
            <a:off x="3652847" y="1924614"/>
            <a:ext cx="1305357" cy="584775"/>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All Knowing</a:t>
            </a:r>
          </a:p>
          <a:p>
            <a:pPr algn="ctr"/>
            <a:r>
              <a:rPr lang="en-US" sz="1400" b="1" dirty="0">
                <a:ln w="0"/>
                <a:effectLst>
                  <a:outerShdw blurRad="38100" dist="19050" dir="2700000" algn="tl" rotWithShape="0">
                    <a:schemeClr val="dk1">
                      <a:alpha val="40000"/>
                    </a:schemeClr>
                  </a:outerShdw>
                </a:effectLst>
              </a:rPr>
              <a:t>(omniscient)</a:t>
            </a:r>
            <a:endParaRPr lang="en-US" sz="1400" b="1" cap="none" spc="0" dirty="0">
              <a:ln w="0"/>
              <a:solidFill>
                <a:schemeClr val="tx1"/>
              </a:solidFill>
              <a:effectLst>
                <a:outerShdw blurRad="38100" dist="19050" dir="2700000" algn="tl" rotWithShape="0">
                  <a:schemeClr val="dk1">
                    <a:alpha val="40000"/>
                  </a:schemeClr>
                </a:outerShdw>
              </a:effectLst>
            </a:endParaRPr>
          </a:p>
        </p:txBody>
      </p:sp>
      <p:sp>
        <p:nvSpPr>
          <p:cNvPr id="35" name="Rectangle 34">
            <a:extLst>
              <a:ext uri="{FF2B5EF4-FFF2-40B4-BE49-F238E27FC236}">
                <a16:creationId xmlns:a16="http://schemas.microsoft.com/office/drawing/2014/main" id="{DF209C8E-C6C1-AE58-B068-18B05604FA71}"/>
              </a:ext>
            </a:extLst>
          </p:cNvPr>
          <p:cNvSpPr/>
          <p:nvPr/>
        </p:nvSpPr>
        <p:spPr>
          <a:xfrm rot="21024411">
            <a:off x="3601600" y="2402668"/>
            <a:ext cx="1684758" cy="900246"/>
          </a:xfrm>
          <a:prstGeom prst="rect">
            <a:avLst/>
          </a:prstGeom>
          <a:noFill/>
        </p:spPr>
        <p:txBody>
          <a:bodyPr wrap="square" lIns="91440" tIns="45720" rIns="91440" bIns="45720">
            <a:spAutoFit/>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John 16:30, </a:t>
            </a:r>
          </a:p>
          <a:p>
            <a:pPr algn="ctr"/>
            <a:r>
              <a:rPr lang="en-US" sz="1050" b="0" cap="none" spc="0" dirty="0">
                <a:ln w="0"/>
                <a:solidFill>
                  <a:schemeClr val="tx1"/>
                </a:solidFill>
                <a:effectLst>
                  <a:outerShdw blurRad="38100" dist="19050" dir="2700000" algn="tl" rotWithShape="0">
                    <a:schemeClr val="dk1">
                      <a:alpha val="40000"/>
                    </a:schemeClr>
                  </a:outerShdw>
                </a:effectLst>
              </a:rPr>
              <a:t>Ps. 139:1-6, </a:t>
            </a:r>
          </a:p>
          <a:p>
            <a:pPr algn="ctr"/>
            <a:r>
              <a:rPr lang="en-US" sz="1050" b="0" cap="none" spc="0" dirty="0">
                <a:ln w="0"/>
                <a:solidFill>
                  <a:schemeClr val="tx1"/>
                </a:solidFill>
                <a:effectLst>
                  <a:outerShdw blurRad="38100" dist="19050" dir="2700000" algn="tl" rotWithShape="0">
                    <a:schemeClr val="dk1">
                      <a:alpha val="40000"/>
                    </a:schemeClr>
                  </a:outerShdw>
                </a:effectLst>
              </a:rPr>
              <a:t>Acts 1:23-26, </a:t>
            </a:r>
          </a:p>
          <a:p>
            <a:pPr algn="ctr"/>
            <a:r>
              <a:rPr lang="en-US" sz="1050" b="0" cap="none" spc="0" dirty="0">
                <a:ln w="0"/>
                <a:solidFill>
                  <a:schemeClr val="tx1"/>
                </a:solidFill>
                <a:effectLst>
                  <a:outerShdw blurRad="38100" dist="19050" dir="2700000" algn="tl" rotWithShape="0">
                    <a:schemeClr val="dk1">
                      <a:alpha val="40000"/>
                    </a:schemeClr>
                  </a:outerShdw>
                </a:effectLst>
              </a:rPr>
              <a:t>Heb. 4:13, </a:t>
            </a:r>
          </a:p>
          <a:p>
            <a:pPr algn="ctr"/>
            <a:r>
              <a:rPr lang="en-US" sz="1050" b="0" cap="none" spc="0" dirty="0">
                <a:ln w="0"/>
                <a:solidFill>
                  <a:schemeClr val="tx1"/>
                </a:solidFill>
                <a:effectLst>
                  <a:outerShdw blurRad="38100" dist="19050" dir="2700000" algn="tl" rotWithShape="0">
                    <a:schemeClr val="dk1">
                      <a:alpha val="40000"/>
                    </a:schemeClr>
                  </a:outerShdw>
                </a:effectLst>
              </a:rPr>
              <a:t>1 John 3:20</a:t>
            </a:r>
          </a:p>
        </p:txBody>
      </p:sp>
      <p:sp>
        <p:nvSpPr>
          <p:cNvPr id="36" name="Rectangle 35">
            <a:extLst>
              <a:ext uri="{FF2B5EF4-FFF2-40B4-BE49-F238E27FC236}">
                <a16:creationId xmlns:a16="http://schemas.microsoft.com/office/drawing/2014/main" id="{A2E6A71C-A791-1334-EE48-48FFEA37F9DC}"/>
              </a:ext>
            </a:extLst>
          </p:cNvPr>
          <p:cNvSpPr/>
          <p:nvPr/>
        </p:nvSpPr>
        <p:spPr>
          <a:xfrm rot="1194630">
            <a:off x="5908679" y="1219355"/>
            <a:ext cx="1317733" cy="584775"/>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All Powerful</a:t>
            </a:r>
          </a:p>
          <a:p>
            <a:pPr algn="ctr"/>
            <a:r>
              <a:rPr lang="en-US" sz="1400" b="1" dirty="0">
                <a:ln w="0"/>
                <a:effectLst>
                  <a:outerShdw blurRad="38100" dist="19050" dir="2700000" algn="tl" rotWithShape="0">
                    <a:schemeClr val="dk1">
                      <a:alpha val="40000"/>
                    </a:schemeClr>
                  </a:outerShdw>
                </a:effectLst>
              </a:rPr>
              <a:t>(omnipotent)</a:t>
            </a:r>
            <a:endParaRPr lang="en-US" sz="1400" b="1" cap="none" spc="0" dirty="0">
              <a:ln w="0"/>
              <a:solidFill>
                <a:schemeClr val="tx1"/>
              </a:solidFill>
              <a:effectLst>
                <a:outerShdw blurRad="38100" dist="19050" dir="2700000" algn="tl" rotWithShape="0">
                  <a:schemeClr val="dk1">
                    <a:alpha val="40000"/>
                  </a:schemeClr>
                </a:outerShdw>
              </a:effectLst>
            </a:endParaRPr>
          </a:p>
        </p:txBody>
      </p:sp>
      <p:sp>
        <p:nvSpPr>
          <p:cNvPr id="37" name="Rectangle 36">
            <a:extLst>
              <a:ext uri="{FF2B5EF4-FFF2-40B4-BE49-F238E27FC236}">
                <a16:creationId xmlns:a16="http://schemas.microsoft.com/office/drawing/2014/main" id="{1BFE81DC-5B18-2913-1A67-50F09D83C00D}"/>
              </a:ext>
            </a:extLst>
          </p:cNvPr>
          <p:cNvSpPr/>
          <p:nvPr/>
        </p:nvSpPr>
        <p:spPr>
          <a:xfrm rot="1317792">
            <a:off x="5801569" y="1609802"/>
            <a:ext cx="995016" cy="646331"/>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Ps. 147:5,</a:t>
            </a:r>
          </a:p>
          <a:p>
            <a:pPr algn="ctr"/>
            <a:r>
              <a:rPr lang="en-US" sz="1200" dirty="0">
                <a:ln w="0"/>
                <a:effectLst>
                  <a:outerShdw blurRad="38100" dist="19050" dir="2700000" algn="tl" rotWithShape="0">
                    <a:schemeClr val="dk1">
                      <a:alpha val="40000"/>
                    </a:schemeClr>
                  </a:outerShdw>
                </a:effectLst>
              </a:rPr>
              <a:t>1 Ch. 29:11,</a:t>
            </a:r>
          </a:p>
          <a:p>
            <a:pPr algn="ctr"/>
            <a:r>
              <a:rPr lang="en-US" sz="1200" b="0" cap="none" spc="0" dirty="0">
                <a:ln w="0"/>
                <a:solidFill>
                  <a:schemeClr val="tx1"/>
                </a:solidFill>
                <a:effectLst>
                  <a:outerShdw blurRad="38100" dist="19050" dir="2700000" algn="tl" rotWithShape="0">
                    <a:schemeClr val="dk1">
                      <a:alpha val="40000"/>
                    </a:schemeClr>
                  </a:outerShdw>
                </a:effectLst>
              </a:rPr>
              <a:t>Eph. 3:20</a:t>
            </a:r>
          </a:p>
        </p:txBody>
      </p:sp>
      <p:sp>
        <p:nvSpPr>
          <p:cNvPr id="38" name="Rectangle 37">
            <a:extLst>
              <a:ext uri="{FF2B5EF4-FFF2-40B4-BE49-F238E27FC236}">
                <a16:creationId xmlns:a16="http://schemas.microsoft.com/office/drawing/2014/main" id="{6D10159C-BCA0-53C6-05C3-9328F723722F}"/>
              </a:ext>
            </a:extLst>
          </p:cNvPr>
          <p:cNvSpPr/>
          <p:nvPr/>
        </p:nvSpPr>
        <p:spPr>
          <a:xfrm>
            <a:off x="5335688" y="2523927"/>
            <a:ext cx="1477905" cy="553998"/>
          </a:xfrm>
          <a:prstGeom prst="rect">
            <a:avLst/>
          </a:prstGeom>
          <a:noFill/>
        </p:spPr>
        <p:txBody>
          <a:bodyPr wrap="non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Always Present</a:t>
            </a:r>
          </a:p>
          <a:p>
            <a:pPr algn="ctr"/>
            <a:r>
              <a:rPr lang="en-US" sz="1300" b="1" dirty="0">
                <a:ln w="0"/>
                <a:effectLst>
                  <a:outerShdw blurRad="38100" dist="19050" dir="2700000" algn="tl" rotWithShape="0">
                    <a:schemeClr val="dk1">
                      <a:alpha val="40000"/>
                    </a:schemeClr>
                  </a:outerShdw>
                </a:effectLst>
              </a:rPr>
              <a:t>(omnipresent)</a:t>
            </a:r>
            <a:endParaRPr lang="en-US" sz="1300" b="1" cap="none" spc="0" dirty="0">
              <a:ln w="0"/>
              <a:solidFill>
                <a:schemeClr val="tx1"/>
              </a:solidFill>
              <a:effectLst>
                <a:outerShdw blurRad="38100" dist="19050" dir="2700000" algn="tl" rotWithShape="0">
                  <a:schemeClr val="dk1">
                    <a:alpha val="40000"/>
                  </a:schemeClr>
                </a:outerShdw>
              </a:effectLst>
            </a:endParaRPr>
          </a:p>
        </p:txBody>
      </p:sp>
      <p:sp>
        <p:nvSpPr>
          <p:cNvPr id="39" name="Rectangle 38">
            <a:extLst>
              <a:ext uri="{FF2B5EF4-FFF2-40B4-BE49-F238E27FC236}">
                <a16:creationId xmlns:a16="http://schemas.microsoft.com/office/drawing/2014/main" id="{215F6D95-3359-2A46-BE7D-CADAD99D8EB0}"/>
              </a:ext>
            </a:extLst>
          </p:cNvPr>
          <p:cNvSpPr/>
          <p:nvPr/>
        </p:nvSpPr>
        <p:spPr>
          <a:xfrm>
            <a:off x="5433014" y="3028813"/>
            <a:ext cx="1303818"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Ps. 139:7 &amp; 8-12</a:t>
            </a:r>
            <a:endParaRPr lang="en-US" sz="1200" dirty="0">
              <a:ln w="0"/>
              <a:effectLst>
                <a:outerShdw blurRad="38100" dist="19050" dir="2700000" algn="tl" rotWithShape="0">
                  <a:schemeClr val="dk1">
                    <a:alpha val="40000"/>
                  </a:schemeClr>
                </a:outerShdw>
              </a:effectLst>
            </a:endParaRPr>
          </a:p>
        </p:txBody>
      </p:sp>
      <p:sp>
        <p:nvSpPr>
          <p:cNvPr id="40" name="Rectangle 39">
            <a:extLst>
              <a:ext uri="{FF2B5EF4-FFF2-40B4-BE49-F238E27FC236}">
                <a16:creationId xmlns:a16="http://schemas.microsoft.com/office/drawing/2014/main" id="{639AEC58-66E4-8774-BFF5-04D977A96082}"/>
              </a:ext>
            </a:extLst>
          </p:cNvPr>
          <p:cNvSpPr/>
          <p:nvPr/>
        </p:nvSpPr>
        <p:spPr>
          <a:xfrm>
            <a:off x="2529050" y="3561453"/>
            <a:ext cx="926857"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Holy</a:t>
            </a:r>
          </a:p>
        </p:txBody>
      </p:sp>
      <p:sp>
        <p:nvSpPr>
          <p:cNvPr id="41" name="Rectangle 40">
            <a:extLst>
              <a:ext uri="{FF2B5EF4-FFF2-40B4-BE49-F238E27FC236}">
                <a16:creationId xmlns:a16="http://schemas.microsoft.com/office/drawing/2014/main" id="{F491B106-33CB-B225-5700-EB0A285B9286}"/>
              </a:ext>
            </a:extLst>
          </p:cNvPr>
          <p:cNvSpPr/>
          <p:nvPr/>
        </p:nvSpPr>
        <p:spPr>
          <a:xfrm>
            <a:off x="2583767" y="4056562"/>
            <a:ext cx="711285"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Rev. 4:8</a:t>
            </a:r>
          </a:p>
        </p:txBody>
      </p:sp>
      <p:sp>
        <p:nvSpPr>
          <p:cNvPr id="42" name="Rectangle 41">
            <a:extLst>
              <a:ext uri="{FF2B5EF4-FFF2-40B4-BE49-F238E27FC236}">
                <a16:creationId xmlns:a16="http://schemas.microsoft.com/office/drawing/2014/main" id="{B1079186-CB52-9FF1-A3E2-D02D874AE050}"/>
              </a:ext>
            </a:extLst>
          </p:cNvPr>
          <p:cNvSpPr/>
          <p:nvPr/>
        </p:nvSpPr>
        <p:spPr>
          <a:xfrm>
            <a:off x="584330" y="4795177"/>
            <a:ext cx="133081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Gracious</a:t>
            </a:r>
          </a:p>
        </p:txBody>
      </p:sp>
      <p:sp>
        <p:nvSpPr>
          <p:cNvPr id="43" name="Rectangle 42">
            <a:extLst>
              <a:ext uri="{FF2B5EF4-FFF2-40B4-BE49-F238E27FC236}">
                <a16:creationId xmlns:a16="http://schemas.microsoft.com/office/drawing/2014/main" id="{065FD4B6-ACBA-D865-12DD-BA179599CA99}"/>
              </a:ext>
            </a:extLst>
          </p:cNvPr>
          <p:cNvSpPr/>
          <p:nvPr/>
        </p:nvSpPr>
        <p:spPr>
          <a:xfrm>
            <a:off x="871245" y="5256842"/>
            <a:ext cx="848309"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Ex. 34:6-7</a:t>
            </a:r>
          </a:p>
        </p:txBody>
      </p:sp>
      <p:sp>
        <p:nvSpPr>
          <p:cNvPr id="44" name="Rectangle 43">
            <a:extLst>
              <a:ext uri="{FF2B5EF4-FFF2-40B4-BE49-F238E27FC236}">
                <a16:creationId xmlns:a16="http://schemas.microsoft.com/office/drawing/2014/main" id="{5DC38C6A-4734-468C-C520-B011284CB39E}"/>
              </a:ext>
            </a:extLst>
          </p:cNvPr>
          <p:cNvSpPr/>
          <p:nvPr/>
        </p:nvSpPr>
        <p:spPr>
          <a:xfrm rot="20679821">
            <a:off x="3812803" y="3693920"/>
            <a:ext cx="1016177"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Loving</a:t>
            </a:r>
          </a:p>
        </p:txBody>
      </p:sp>
      <p:sp>
        <p:nvSpPr>
          <p:cNvPr id="45" name="Rectangle 44">
            <a:extLst>
              <a:ext uri="{FF2B5EF4-FFF2-40B4-BE49-F238E27FC236}">
                <a16:creationId xmlns:a16="http://schemas.microsoft.com/office/drawing/2014/main" id="{694B60EF-56D9-4DC9-F6BA-6EAAD477EDAA}"/>
              </a:ext>
            </a:extLst>
          </p:cNvPr>
          <p:cNvSpPr/>
          <p:nvPr/>
        </p:nvSpPr>
        <p:spPr>
          <a:xfrm>
            <a:off x="3933991" y="4117742"/>
            <a:ext cx="1684758" cy="577081"/>
          </a:xfrm>
          <a:prstGeom prst="rect">
            <a:avLst/>
          </a:prstGeom>
          <a:noFill/>
        </p:spPr>
        <p:txBody>
          <a:bodyPr wrap="square" lIns="91440" tIns="45720" rIns="91440" bIns="45720">
            <a:spAutoFit/>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1 Jn. 4:16,</a:t>
            </a:r>
            <a:r>
              <a:rPr lang="en-US" sz="1050" dirty="0">
                <a:ln w="0"/>
                <a:effectLst>
                  <a:outerShdw blurRad="38100" dist="19050" dir="2700000" algn="tl" rotWithShape="0">
                    <a:schemeClr val="dk1">
                      <a:alpha val="40000"/>
                    </a:schemeClr>
                  </a:outerShdw>
                </a:effectLst>
              </a:rPr>
              <a:t> Jer. 31:3, </a:t>
            </a:r>
          </a:p>
          <a:p>
            <a:pPr algn="ctr"/>
            <a:r>
              <a:rPr lang="en-US" sz="1050" dirty="0">
                <a:ln w="0"/>
                <a:effectLst>
                  <a:outerShdw blurRad="38100" dist="19050" dir="2700000" algn="tl" rotWithShape="0">
                    <a:schemeClr val="dk1">
                      <a:alpha val="40000"/>
                    </a:schemeClr>
                  </a:outerShdw>
                </a:effectLst>
              </a:rPr>
              <a:t>Rom. 5:8 &amp; 8: 38-39, </a:t>
            </a:r>
          </a:p>
          <a:p>
            <a:pPr algn="ctr"/>
            <a:r>
              <a:rPr lang="en-US" sz="1050" dirty="0">
                <a:ln w="0"/>
                <a:effectLst>
                  <a:outerShdw blurRad="38100" dist="19050" dir="2700000" algn="tl" rotWithShape="0">
                    <a:schemeClr val="dk1">
                      <a:alpha val="40000"/>
                    </a:schemeClr>
                  </a:outerShdw>
                </a:effectLst>
              </a:rPr>
              <a:t>Eph. 2:4-5</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46" name="Rectangle 45">
            <a:extLst>
              <a:ext uri="{FF2B5EF4-FFF2-40B4-BE49-F238E27FC236}">
                <a16:creationId xmlns:a16="http://schemas.microsoft.com/office/drawing/2014/main" id="{29A7A964-08E1-CC5A-9463-CADF3D118183}"/>
              </a:ext>
            </a:extLst>
          </p:cNvPr>
          <p:cNvSpPr/>
          <p:nvPr/>
        </p:nvSpPr>
        <p:spPr>
          <a:xfrm>
            <a:off x="2441326" y="4783478"/>
            <a:ext cx="1378070" cy="615553"/>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Wrathful</a:t>
            </a:r>
            <a:endParaRPr lang="en-US" sz="2400" b="0" cap="none" spc="0" dirty="0">
              <a:ln w="0"/>
              <a:solidFill>
                <a:schemeClr val="tx1"/>
              </a:solidFill>
              <a:effectLst>
                <a:outerShdw blurRad="38100" dist="19050" dir="2700000" algn="tl" rotWithShape="0">
                  <a:schemeClr val="dk1">
                    <a:alpha val="40000"/>
                  </a:schemeClr>
                </a:outerShdw>
              </a:effectLst>
            </a:endParaRPr>
          </a:p>
          <a:p>
            <a:pPr algn="ctr"/>
            <a:r>
              <a:rPr lang="en-US" sz="1400" b="1" dirty="0">
                <a:ln w="0"/>
                <a:effectLst>
                  <a:outerShdw blurRad="38100" dist="19050" dir="2700000" algn="tl" rotWithShape="0">
                    <a:schemeClr val="dk1">
                      <a:alpha val="40000"/>
                    </a:schemeClr>
                  </a:outerShdw>
                </a:effectLst>
              </a:rPr>
              <a:t>(severity, anger)</a:t>
            </a:r>
            <a:endParaRPr lang="en-US" sz="1400" b="1" cap="none" spc="0" dirty="0">
              <a:ln w="0"/>
              <a:solidFill>
                <a:schemeClr val="tx1"/>
              </a:solidFill>
              <a:effectLst>
                <a:outerShdw blurRad="38100" dist="19050" dir="2700000" algn="tl" rotWithShape="0">
                  <a:schemeClr val="dk1">
                    <a:alpha val="40000"/>
                  </a:schemeClr>
                </a:outerShdw>
              </a:effectLst>
            </a:endParaRPr>
          </a:p>
        </p:txBody>
      </p:sp>
      <p:sp>
        <p:nvSpPr>
          <p:cNvPr id="47" name="Rectangle 46">
            <a:extLst>
              <a:ext uri="{FF2B5EF4-FFF2-40B4-BE49-F238E27FC236}">
                <a16:creationId xmlns:a16="http://schemas.microsoft.com/office/drawing/2014/main" id="{CB5B7EF3-3F57-FFF5-ADC8-4CB936E91A59}"/>
              </a:ext>
            </a:extLst>
          </p:cNvPr>
          <p:cNvSpPr/>
          <p:nvPr/>
        </p:nvSpPr>
        <p:spPr>
          <a:xfrm>
            <a:off x="2372607" y="5339762"/>
            <a:ext cx="1505540" cy="600164"/>
          </a:xfrm>
          <a:prstGeom prst="rect">
            <a:avLst/>
          </a:prstGeom>
          <a:noFill/>
        </p:spPr>
        <p:txBody>
          <a:bodyPr wrap="non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Rom. 1:18, Ps. 95:11,</a:t>
            </a:r>
          </a:p>
          <a:p>
            <a:pPr algn="ctr"/>
            <a:r>
              <a:rPr lang="en-US" sz="1100" dirty="0">
                <a:ln w="0"/>
                <a:effectLst>
                  <a:outerShdw blurRad="38100" dist="19050" dir="2700000" algn="tl" rotWithShape="0">
                    <a:schemeClr val="dk1">
                      <a:alpha val="40000"/>
                    </a:schemeClr>
                  </a:outerShdw>
                </a:effectLst>
              </a:rPr>
              <a:t>Heb. 12:28-29,</a:t>
            </a:r>
          </a:p>
          <a:p>
            <a:pPr algn="ctr"/>
            <a:r>
              <a:rPr lang="en-US" sz="1100" b="0" cap="none" spc="0" dirty="0">
                <a:ln w="0"/>
                <a:solidFill>
                  <a:schemeClr val="tx1"/>
                </a:solidFill>
                <a:effectLst>
                  <a:outerShdw blurRad="38100" dist="19050" dir="2700000" algn="tl" rotWithShape="0">
                    <a:schemeClr val="dk1">
                      <a:alpha val="40000"/>
                    </a:schemeClr>
                  </a:outerShdw>
                </a:effectLst>
              </a:rPr>
              <a:t>Rev. 6:16</a:t>
            </a:r>
          </a:p>
        </p:txBody>
      </p:sp>
      <p:sp>
        <p:nvSpPr>
          <p:cNvPr id="48" name="Rectangle 47">
            <a:extLst>
              <a:ext uri="{FF2B5EF4-FFF2-40B4-BE49-F238E27FC236}">
                <a16:creationId xmlns:a16="http://schemas.microsoft.com/office/drawing/2014/main" id="{0B73C0E7-451B-2284-A925-99BD6B767843}"/>
              </a:ext>
            </a:extLst>
          </p:cNvPr>
          <p:cNvSpPr/>
          <p:nvPr/>
        </p:nvSpPr>
        <p:spPr>
          <a:xfrm>
            <a:off x="5589574" y="4974888"/>
            <a:ext cx="2550635" cy="369332"/>
          </a:xfrm>
          <a:prstGeom prst="rect">
            <a:avLst/>
          </a:prstGeom>
          <a:noFill/>
        </p:spPr>
        <p:txBody>
          <a:bodyPr wrap="none" lIns="91440" tIns="45720" rIns="91440" bIns="45720">
            <a:spAutoFit/>
          </a:bodyPr>
          <a:lstStyle/>
          <a:p>
            <a:pPr algn="ctr"/>
            <a:r>
              <a:rPr lang="en-US" cap="none" spc="0" dirty="0">
                <a:ln w="0"/>
                <a:solidFill>
                  <a:schemeClr val="tx1"/>
                </a:solidFill>
                <a:effectLst>
                  <a:outerShdw blurRad="38100" dist="19050" dir="2700000" algn="tl" rotWithShape="0">
                    <a:schemeClr val="dk1">
                      <a:alpha val="40000"/>
                    </a:schemeClr>
                  </a:outerShdw>
                </a:effectLst>
              </a:rPr>
              <a:t>God can be known by us</a:t>
            </a:r>
          </a:p>
        </p:txBody>
      </p:sp>
      <p:sp>
        <p:nvSpPr>
          <p:cNvPr id="49" name="Rectangle 48">
            <a:extLst>
              <a:ext uri="{FF2B5EF4-FFF2-40B4-BE49-F238E27FC236}">
                <a16:creationId xmlns:a16="http://schemas.microsoft.com/office/drawing/2014/main" id="{4CEE7B2F-2559-C17D-4420-52849E51D054}"/>
              </a:ext>
            </a:extLst>
          </p:cNvPr>
          <p:cNvSpPr/>
          <p:nvPr/>
        </p:nvSpPr>
        <p:spPr>
          <a:xfrm>
            <a:off x="5900873" y="5304370"/>
            <a:ext cx="1903663" cy="461665"/>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Heb. 8:11, Ez. 38:23,</a:t>
            </a:r>
          </a:p>
          <a:p>
            <a:pPr algn="ctr"/>
            <a:r>
              <a:rPr lang="en-US" sz="1200" dirty="0">
                <a:ln w="0"/>
                <a:effectLst>
                  <a:outerShdw blurRad="38100" dist="19050" dir="2700000" algn="tl" rotWithShape="0">
                    <a:schemeClr val="dk1">
                      <a:alpha val="40000"/>
                    </a:schemeClr>
                  </a:outerShdw>
                </a:effectLst>
              </a:rPr>
              <a:t>John 16:14-15 &amp; 17:25-26</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50" name="Rectangle 49">
            <a:extLst>
              <a:ext uri="{FF2B5EF4-FFF2-40B4-BE49-F238E27FC236}">
                <a16:creationId xmlns:a16="http://schemas.microsoft.com/office/drawing/2014/main" id="{AFA788EF-52CA-2461-5092-3D09D447A02C}"/>
              </a:ext>
            </a:extLst>
          </p:cNvPr>
          <p:cNvSpPr/>
          <p:nvPr/>
        </p:nvSpPr>
        <p:spPr>
          <a:xfrm>
            <a:off x="7720706" y="948104"/>
            <a:ext cx="1090042" cy="86177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God</a:t>
            </a:r>
          </a:p>
          <a:p>
            <a:pPr algn="ctr"/>
            <a:r>
              <a:rPr lang="en-US" sz="1600" dirty="0">
                <a:ln w="0"/>
                <a:effectLst>
                  <a:outerShdw blurRad="38100" dist="19050" dir="2700000" algn="tl" rotWithShape="0">
                    <a:schemeClr val="dk1">
                      <a:alpha val="40000"/>
                    </a:schemeClr>
                  </a:outerShdw>
                </a:effectLst>
              </a:rPr>
              <a:t>is a loving </a:t>
            </a:r>
          </a:p>
          <a:p>
            <a:pPr algn="ctr"/>
            <a:r>
              <a:rPr lang="en-US" sz="1600" dirty="0">
                <a:ln w="0"/>
                <a:effectLst>
                  <a:outerShdw blurRad="38100" dist="19050" dir="2700000" algn="tl" rotWithShape="0">
                    <a:schemeClr val="dk1">
                      <a:alpha val="40000"/>
                    </a:schemeClr>
                  </a:outerShdw>
                </a:effectLst>
              </a:rPr>
              <a:t>father</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a:extLst>
              <a:ext uri="{FF2B5EF4-FFF2-40B4-BE49-F238E27FC236}">
                <a16:creationId xmlns:a16="http://schemas.microsoft.com/office/drawing/2014/main" id="{5A30F795-C0D3-DCA5-E23E-3FEADAF59B02}"/>
              </a:ext>
            </a:extLst>
          </p:cNvPr>
          <p:cNvSpPr/>
          <p:nvPr/>
        </p:nvSpPr>
        <p:spPr>
          <a:xfrm>
            <a:off x="7860660" y="1766878"/>
            <a:ext cx="816249" cy="900246"/>
          </a:xfrm>
          <a:prstGeom prst="rect">
            <a:avLst/>
          </a:prstGeom>
          <a:noFill/>
        </p:spPr>
        <p:txBody>
          <a:bodyPr wrap="none" lIns="91440" tIns="45720" rIns="91440" bIns="45720">
            <a:spAutoFit/>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1 Jn. 3:1,</a:t>
            </a:r>
          </a:p>
          <a:p>
            <a:pPr algn="ctr"/>
            <a:r>
              <a:rPr lang="en-US" sz="1050" dirty="0">
                <a:ln w="0"/>
                <a:effectLst>
                  <a:outerShdw blurRad="38100" dist="19050" dir="2700000" algn="tl" rotWithShape="0">
                    <a:schemeClr val="dk1">
                      <a:alpha val="40000"/>
                    </a:schemeClr>
                  </a:outerShdw>
                </a:effectLst>
              </a:rPr>
              <a:t>Isa. 63:16,</a:t>
            </a:r>
          </a:p>
          <a:p>
            <a:pPr algn="ctr"/>
            <a:r>
              <a:rPr lang="en-US" sz="1050" b="0" cap="none" spc="0" dirty="0">
                <a:ln w="0"/>
                <a:solidFill>
                  <a:schemeClr val="tx1"/>
                </a:solidFill>
                <a:effectLst>
                  <a:outerShdw blurRad="38100" dist="19050" dir="2700000" algn="tl" rotWithShape="0">
                    <a:schemeClr val="dk1">
                      <a:alpha val="40000"/>
                    </a:schemeClr>
                  </a:outerShdw>
                </a:effectLst>
              </a:rPr>
              <a:t>Mal. 2:10,</a:t>
            </a:r>
          </a:p>
          <a:p>
            <a:pPr algn="ctr"/>
            <a:r>
              <a:rPr lang="en-US" sz="1050" dirty="0">
                <a:ln w="0"/>
                <a:effectLst>
                  <a:outerShdw blurRad="38100" dist="19050" dir="2700000" algn="tl" rotWithShape="0">
                    <a:schemeClr val="dk1">
                      <a:alpha val="40000"/>
                    </a:schemeClr>
                  </a:outerShdw>
                </a:effectLst>
              </a:rPr>
              <a:t>Rom. 8:15,</a:t>
            </a:r>
          </a:p>
          <a:p>
            <a:pPr algn="ctr"/>
            <a:r>
              <a:rPr lang="en-US" sz="1050" b="0" cap="none" spc="0" dirty="0">
                <a:ln w="0"/>
                <a:solidFill>
                  <a:schemeClr val="tx1"/>
                </a:solidFill>
                <a:effectLst>
                  <a:outerShdw blurRad="38100" dist="19050" dir="2700000" algn="tl" rotWithShape="0">
                    <a:schemeClr val="dk1">
                      <a:alpha val="40000"/>
                    </a:schemeClr>
                  </a:outerShdw>
                </a:effectLst>
              </a:rPr>
              <a:t>Jas. 1:17</a:t>
            </a:r>
          </a:p>
        </p:txBody>
      </p:sp>
      <p:sp>
        <p:nvSpPr>
          <p:cNvPr id="52" name="Rectangle 51">
            <a:extLst>
              <a:ext uri="{FF2B5EF4-FFF2-40B4-BE49-F238E27FC236}">
                <a16:creationId xmlns:a16="http://schemas.microsoft.com/office/drawing/2014/main" id="{82967636-A9D8-E45D-862B-E9F244592B8A}"/>
              </a:ext>
            </a:extLst>
          </p:cNvPr>
          <p:cNvSpPr/>
          <p:nvPr/>
        </p:nvSpPr>
        <p:spPr>
          <a:xfrm>
            <a:off x="7448836" y="2934997"/>
            <a:ext cx="1633781" cy="830997"/>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God created</a:t>
            </a:r>
          </a:p>
          <a:p>
            <a:pPr algn="ctr"/>
            <a:r>
              <a:rPr lang="en-US" sz="1600" dirty="0">
                <a:ln w="0"/>
                <a:effectLst>
                  <a:outerShdw blurRad="38100" dist="19050" dir="2700000" algn="tl" rotWithShape="0">
                    <a:schemeClr val="dk1">
                      <a:alpha val="40000"/>
                    </a:schemeClr>
                  </a:outerShdw>
                </a:effectLst>
              </a:rPr>
              <a:t>us in his image--</a:t>
            </a:r>
          </a:p>
          <a:p>
            <a:pPr algn="ctr"/>
            <a:r>
              <a:rPr lang="en-US" sz="1600" b="0" cap="none" spc="0" dirty="0">
                <a:ln w="0"/>
                <a:solidFill>
                  <a:schemeClr val="tx1"/>
                </a:solidFill>
                <a:effectLst>
                  <a:outerShdw blurRad="38100" dist="19050" dir="2700000" algn="tl" rotWithShape="0">
                    <a:schemeClr val="dk1">
                      <a:alpha val="40000"/>
                    </a:schemeClr>
                  </a:outerShdw>
                </a:effectLst>
              </a:rPr>
              <a:t>But is not like us</a:t>
            </a:r>
          </a:p>
        </p:txBody>
      </p:sp>
      <p:sp>
        <p:nvSpPr>
          <p:cNvPr id="53" name="Rectangle 52">
            <a:extLst>
              <a:ext uri="{FF2B5EF4-FFF2-40B4-BE49-F238E27FC236}">
                <a16:creationId xmlns:a16="http://schemas.microsoft.com/office/drawing/2014/main" id="{8A4F2244-4C8F-4F24-CB7E-D29DAC20424B}"/>
              </a:ext>
            </a:extLst>
          </p:cNvPr>
          <p:cNvSpPr/>
          <p:nvPr/>
        </p:nvSpPr>
        <p:spPr>
          <a:xfrm>
            <a:off x="7461123" y="3730730"/>
            <a:ext cx="1547218" cy="415498"/>
          </a:xfrm>
          <a:prstGeom prst="rect">
            <a:avLst/>
          </a:prstGeom>
          <a:noFill/>
        </p:spPr>
        <p:txBody>
          <a:bodyPr wrap="none" lIns="91440" tIns="45720" rIns="91440" bIns="45720">
            <a:spAutoFit/>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Isa. 55:8, Gen. 1:26-27,</a:t>
            </a:r>
          </a:p>
          <a:p>
            <a:pPr algn="ctr"/>
            <a:r>
              <a:rPr lang="en-US" sz="1050" dirty="0">
                <a:ln w="0"/>
                <a:effectLst>
                  <a:outerShdw blurRad="38100" dist="19050" dir="2700000" algn="tl" rotWithShape="0">
                    <a:schemeClr val="dk1">
                      <a:alpha val="40000"/>
                    </a:schemeClr>
                  </a:outerShdw>
                </a:effectLst>
              </a:rPr>
              <a:t>Num. 23:19</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54" name="Rectangle 53">
            <a:extLst>
              <a:ext uri="{FF2B5EF4-FFF2-40B4-BE49-F238E27FC236}">
                <a16:creationId xmlns:a16="http://schemas.microsoft.com/office/drawing/2014/main" id="{9602A599-4E73-2C25-4E28-599D74FCEA46}"/>
              </a:ext>
            </a:extLst>
          </p:cNvPr>
          <p:cNvSpPr/>
          <p:nvPr/>
        </p:nvSpPr>
        <p:spPr>
          <a:xfrm>
            <a:off x="5807166" y="3480899"/>
            <a:ext cx="1572995" cy="738664"/>
          </a:xfrm>
          <a:prstGeom prst="rect">
            <a:avLst/>
          </a:prstGeom>
          <a:noFill/>
        </p:spPr>
        <p:txBody>
          <a:bodyPr wrap="none" lIns="91440" tIns="45720" rIns="91440" bIns="45720">
            <a:spAutoFit/>
          </a:bodyPr>
          <a:lstStyle/>
          <a:p>
            <a:pPr algn="ctr"/>
            <a:r>
              <a:rPr lang="en-US" sz="1400" b="1" cap="none" spc="0" dirty="0">
                <a:ln w="0"/>
                <a:solidFill>
                  <a:schemeClr val="tx1"/>
                </a:solidFill>
                <a:effectLst>
                  <a:outerShdw blurRad="38100" dist="19050" dir="2700000" algn="tl" rotWithShape="0">
                    <a:schemeClr val="dk1">
                      <a:alpha val="40000"/>
                    </a:schemeClr>
                  </a:outerShdw>
                </a:effectLst>
              </a:rPr>
              <a:t>God does not </a:t>
            </a:r>
            <a:r>
              <a:rPr lang="en-US" sz="1400" b="1" dirty="0">
                <a:ln w="0"/>
                <a:effectLst>
                  <a:outerShdw blurRad="38100" dist="19050" dir="2700000" algn="tl" rotWithShape="0">
                    <a:schemeClr val="dk1">
                      <a:alpha val="40000"/>
                    </a:schemeClr>
                  </a:outerShdw>
                </a:effectLst>
              </a:rPr>
              <a:t>live </a:t>
            </a:r>
          </a:p>
          <a:p>
            <a:pPr algn="ctr"/>
            <a:r>
              <a:rPr lang="en-US" sz="1400" b="1" dirty="0">
                <a:ln w="0"/>
                <a:effectLst>
                  <a:outerShdw blurRad="38100" dist="19050" dir="2700000" algn="tl" rotWithShape="0">
                    <a:schemeClr val="dk1">
                      <a:alpha val="40000"/>
                    </a:schemeClr>
                  </a:outerShdw>
                </a:effectLst>
              </a:rPr>
              <a:t>in temples—b</a:t>
            </a:r>
            <a:r>
              <a:rPr lang="en-US" sz="1400" b="1" cap="none" spc="0" dirty="0">
                <a:ln w="0"/>
                <a:solidFill>
                  <a:schemeClr val="tx1"/>
                </a:solidFill>
                <a:effectLst>
                  <a:outerShdw blurRad="38100" dist="19050" dir="2700000" algn="tl" rotWithShape="0">
                    <a:schemeClr val="dk1">
                      <a:alpha val="40000"/>
                    </a:schemeClr>
                  </a:outerShdw>
                </a:effectLst>
              </a:rPr>
              <a:t>ut in </a:t>
            </a:r>
          </a:p>
          <a:p>
            <a:pPr algn="ctr"/>
            <a:r>
              <a:rPr lang="en-US" sz="1400" b="1" cap="none" spc="0" dirty="0">
                <a:ln w="0"/>
                <a:solidFill>
                  <a:schemeClr val="tx1"/>
                </a:solidFill>
                <a:effectLst>
                  <a:outerShdw blurRad="38100" dist="19050" dir="2700000" algn="tl" rotWithShape="0">
                    <a:schemeClr val="dk1">
                      <a:alpha val="40000"/>
                    </a:schemeClr>
                  </a:outerShdw>
                </a:effectLst>
              </a:rPr>
              <a:t>the hearts </a:t>
            </a:r>
            <a:r>
              <a:rPr lang="en-US" sz="1400" b="1" dirty="0">
                <a:ln w="0"/>
                <a:effectLst>
                  <a:outerShdw blurRad="38100" dist="19050" dir="2700000" algn="tl" rotWithShape="0">
                    <a:schemeClr val="dk1">
                      <a:alpha val="40000"/>
                    </a:schemeClr>
                  </a:outerShdw>
                </a:effectLst>
              </a:rPr>
              <a:t>of men</a:t>
            </a:r>
            <a:endParaRPr lang="en-US" sz="1400" b="1" cap="none" spc="0" dirty="0">
              <a:ln w="0"/>
              <a:solidFill>
                <a:schemeClr val="tx1"/>
              </a:solidFill>
              <a:effectLst>
                <a:outerShdw blurRad="38100" dist="19050" dir="2700000" algn="tl" rotWithShape="0">
                  <a:schemeClr val="dk1">
                    <a:alpha val="40000"/>
                  </a:schemeClr>
                </a:outerShdw>
              </a:effectLst>
            </a:endParaRPr>
          </a:p>
        </p:txBody>
      </p:sp>
      <p:sp>
        <p:nvSpPr>
          <p:cNvPr id="56" name="Rectangle 55">
            <a:extLst>
              <a:ext uri="{FF2B5EF4-FFF2-40B4-BE49-F238E27FC236}">
                <a16:creationId xmlns:a16="http://schemas.microsoft.com/office/drawing/2014/main" id="{ACE9EF9E-FFDF-D3A3-43B5-4D42F5600A7F}"/>
              </a:ext>
            </a:extLst>
          </p:cNvPr>
          <p:cNvSpPr/>
          <p:nvPr/>
        </p:nvSpPr>
        <p:spPr>
          <a:xfrm>
            <a:off x="6020028" y="4198105"/>
            <a:ext cx="1082412" cy="461665"/>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1 Cor. 3:16,</a:t>
            </a:r>
          </a:p>
          <a:p>
            <a:pPr algn="ctr"/>
            <a:r>
              <a:rPr lang="en-US" sz="1200" dirty="0">
                <a:ln w="0"/>
                <a:effectLst>
                  <a:outerShdw blurRad="38100" dist="19050" dir="2700000" algn="tl" rotWithShape="0">
                    <a:schemeClr val="dk1">
                      <a:alpha val="40000"/>
                    </a:schemeClr>
                  </a:outerShdw>
                </a:effectLst>
              </a:rPr>
              <a:t>Acts 17:24-25</a:t>
            </a:r>
            <a:endParaRPr lang="en-US" sz="1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19200"/>
            <a:ext cx="41148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Names of God the Father</a:t>
            </a:r>
          </a:p>
        </p:txBody>
      </p:sp>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8" name="Picture 7">
            <a:extLst>
              <a:ext uri="{FF2B5EF4-FFF2-40B4-BE49-F238E27FC236}">
                <a16:creationId xmlns:a16="http://schemas.microsoft.com/office/drawing/2014/main" id="{E4503BD8-FE2E-B95D-2B2E-03502BEBA33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5124" name="Picture 4">
            <a:extLst>
              <a:ext uri="{FF2B5EF4-FFF2-40B4-BE49-F238E27FC236}">
                <a16:creationId xmlns:a16="http://schemas.microsoft.com/office/drawing/2014/main" id="{2721F951-ED86-4851-039F-486B999103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26" y="1480810"/>
            <a:ext cx="3333750" cy="444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2454352-436A-96C3-1B7B-34EB6694FE1D}"/>
              </a:ext>
            </a:extLst>
          </p:cNvPr>
          <p:cNvSpPr txBox="1">
            <a:spLocks/>
          </p:cNvSpPr>
          <p:nvPr/>
        </p:nvSpPr>
        <p:spPr>
          <a:xfrm>
            <a:off x="270429" y="2472203"/>
            <a:ext cx="4999563"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God has many names which are associated with His different character traits. These names are the English translation from Hebrew. Several are shown in the following table. </a:t>
            </a:r>
          </a:p>
          <a:p>
            <a:endParaRPr lang="en-US" sz="2200" dirty="0"/>
          </a:p>
          <a:p>
            <a:r>
              <a:rPr lang="en-US" sz="2200" i="1" dirty="0"/>
              <a:t>Note that Jehovah is a translation for the word Yahweh.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143000" y="1044932"/>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Names of God the Father</a:t>
            </a:r>
            <a:endParaRPr lang="en-US" sz="2600" b="1" dirty="0">
              <a:solidFill>
                <a:srgbClr val="0070C0"/>
              </a:solidFill>
            </a:endParaRPr>
          </a:p>
        </p:txBody>
      </p:sp>
      <p:graphicFrame>
        <p:nvGraphicFramePr>
          <p:cNvPr id="7" name="Table 8">
            <a:extLst>
              <a:ext uri="{FF2B5EF4-FFF2-40B4-BE49-F238E27FC236}">
                <a16:creationId xmlns:a16="http://schemas.microsoft.com/office/drawing/2014/main" id="{228BCA5D-BBC8-7D53-075C-D3503701D252}"/>
              </a:ext>
            </a:extLst>
          </p:cNvPr>
          <p:cNvGraphicFramePr>
            <a:graphicFrameLocks noGrp="1"/>
          </p:cNvGraphicFramePr>
          <p:nvPr>
            <p:extLst>
              <p:ext uri="{D42A27DB-BD31-4B8C-83A1-F6EECF244321}">
                <p14:modId xmlns:p14="http://schemas.microsoft.com/office/powerpoint/2010/main" val="3692676344"/>
              </p:ext>
            </p:extLst>
          </p:nvPr>
        </p:nvGraphicFramePr>
        <p:xfrm>
          <a:off x="228600" y="1541372"/>
          <a:ext cx="8648700" cy="4480560"/>
        </p:xfrm>
        <a:graphic>
          <a:graphicData uri="http://schemas.openxmlformats.org/drawingml/2006/table">
            <a:tbl>
              <a:tblPr firstRow="1" bandRow="1">
                <a:tableStyleId>{5C22544A-7EE6-4342-B048-85BDC9FD1C3A}</a:tableStyleId>
              </a:tblPr>
              <a:tblGrid>
                <a:gridCol w="1716303">
                  <a:extLst>
                    <a:ext uri="{9D8B030D-6E8A-4147-A177-3AD203B41FA5}">
                      <a16:colId xmlns:a16="http://schemas.microsoft.com/office/drawing/2014/main" val="2116813877"/>
                    </a:ext>
                  </a:extLst>
                </a:gridCol>
                <a:gridCol w="4788546">
                  <a:extLst>
                    <a:ext uri="{9D8B030D-6E8A-4147-A177-3AD203B41FA5}">
                      <a16:colId xmlns:a16="http://schemas.microsoft.com/office/drawing/2014/main" val="638588893"/>
                    </a:ext>
                  </a:extLst>
                </a:gridCol>
                <a:gridCol w="2143851">
                  <a:extLst>
                    <a:ext uri="{9D8B030D-6E8A-4147-A177-3AD203B41FA5}">
                      <a16:colId xmlns:a16="http://schemas.microsoft.com/office/drawing/2014/main" val="880398238"/>
                    </a:ext>
                  </a:extLst>
                </a:gridCol>
              </a:tblGrid>
              <a:tr h="198121">
                <a:tc gridSpan="3">
                  <a:txBody>
                    <a:bodyPr/>
                    <a:lstStyle/>
                    <a:p>
                      <a:pPr algn="ctr"/>
                      <a:r>
                        <a:rPr lang="en-US" sz="1600" dirty="0"/>
                        <a:t>Hebrew names and meanings of God the Father</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057754"/>
                  </a:ext>
                </a:extLst>
              </a:tr>
              <a:tr h="275698">
                <a:tc>
                  <a:txBody>
                    <a:bodyPr/>
                    <a:lstStyle/>
                    <a:p>
                      <a:r>
                        <a:rPr lang="en-US" sz="1400" b="1" dirty="0">
                          <a:solidFill>
                            <a:schemeClr val="bg1"/>
                          </a:solidFill>
                        </a:rPr>
                        <a:t>God’s Name</a:t>
                      </a:r>
                    </a:p>
                  </a:txBody>
                  <a:tcPr>
                    <a:solidFill>
                      <a:schemeClr val="accent2"/>
                    </a:solidFill>
                  </a:tcPr>
                </a:tc>
                <a:tc>
                  <a:txBody>
                    <a:bodyPr/>
                    <a:lstStyle/>
                    <a:p>
                      <a:r>
                        <a:rPr lang="en-US" sz="1400" b="1" dirty="0">
                          <a:solidFill>
                            <a:schemeClr val="bg1"/>
                          </a:solidFill>
                        </a:rPr>
                        <a:t>Meaning &amp; Significance</a:t>
                      </a:r>
                    </a:p>
                  </a:txBody>
                  <a:tcPr>
                    <a:solidFill>
                      <a:schemeClr val="accent2"/>
                    </a:solidFill>
                  </a:tcPr>
                </a:tc>
                <a:tc>
                  <a:txBody>
                    <a:bodyPr/>
                    <a:lstStyle/>
                    <a:p>
                      <a:r>
                        <a:rPr lang="en-US" sz="1400" b="1" dirty="0">
                          <a:solidFill>
                            <a:schemeClr val="bg1"/>
                          </a:solidFill>
                        </a:rPr>
                        <a:t>Reference</a:t>
                      </a:r>
                    </a:p>
                  </a:txBody>
                  <a:tcPr>
                    <a:solidFill>
                      <a:schemeClr val="accent2"/>
                    </a:solidFill>
                  </a:tcPr>
                </a:tc>
                <a:extLst>
                  <a:ext uri="{0D108BD9-81ED-4DB2-BD59-A6C34878D82A}">
                    <a16:rowId xmlns:a16="http://schemas.microsoft.com/office/drawing/2014/main" val="2926829697"/>
                  </a:ext>
                </a:extLst>
              </a:tr>
              <a:tr h="455823">
                <a:tc>
                  <a:txBody>
                    <a:bodyPr/>
                    <a:lstStyle/>
                    <a:p>
                      <a:r>
                        <a:rPr lang="en-US" sz="1400" b="1" dirty="0"/>
                        <a:t>Elohim</a:t>
                      </a:r>
                    </a:p>
                  </a:txBody>
                  <a:tcPr/>
                </a:tc>
                <a:tc>
                  <a:txBody>
                    <a:bodyPr/>
                    <a:lstStyle/>
                    <a:p>
                      <a:r>
                        <a:rPr lang="en-US" sz="1400" b="1" dirty="0"/>
                        <a:t>God</a:t>
                      </a:r>
                      <a:r>
                        <a:rPr lang="en-US" sz="1400" dirty="0"/>
                        <a:t>-refers to God’s power and might. He is the only supreme and true God.</a:t>
                      </a:r>
                    </a:p>
                  </a:txBody>
                  <a:tcPr/>
                </a:tc>
                <a:tc>
                  <a:txBody>
                    <a:bodyPr/>
                    <a:lstStyle/>
                    <a:p>
                      <a:r>
                        <a:rPr lang="en-US" sz="1400" dirty="0"/>
                        <a:t>Genesis 1:1, 26</a:t>
                      </a:r>
                    </a:p>
                    <a:p>
                      <a:r>
                        <a:rPr lang="en-US" sz="1400" dirty="0"/>
                        <a:t>Psalm 42:2</a:t>
                      </a:r>
                    </a:p>
                  </a:txBody>
                  <a:tcPr/>
                </a:tc>
                <a:extLst>
                  <a:ext uri="{0D108BD9-81ED-4DB2-BD59-A6C34878D82A}">
                    <a16:rowId xmlns:a16="http://schemas.microsoft.com/office/drawing/2014/main" val="935181426"/>
                  </a:ext>
                </a:extLst>
              </a:tr>
              <a:tr h="455823">
                <a:tc>
                  <a:txBody>
                    <a:bodyPr/>
                    <a:lstStyle/>
                    <a:p>
                      <a:r>
                        <a:rPr lang="en-US" sz="1400" b="1" dirty="0"/>
                        <a:t>Yahweh</a:t>
                      </a:r>
                    </a:p>
                    <a:p>
                      <a:r>
                        <a:rPr lang="en-US" sz="1400" b="1" dirty="0"/>
                        <a:t>(Jehovah)</a:t>
                      </a:r>
                    </a:p>
                  </a:txBody>
                  <a:tcPr/>
                </a:tc>
                <a:tc>
                  <a:txBody>
                    <a:bodyPr/>
                    <a:lstStyle/>
                    <a:p>
                      <a:r>
                        <a:rPr lang="en-US" sz="1400" b="1" dirty="0"/>
                        <a:t>The Lord</a:t>
                      </a:r>
                      <a:r>
                        <a:rPr lang="en-US" sz="1400" dirty="0"/>
                        <a:t>—the self-existent One, I Am That I Am—the proper name of the divine person.</a:t>
                      </a:r>
                    </a:p>
                  </a:txBody>
                  <a:tcPr/>
                </a:tc>
                <a:tc>
                  <a:txBody>
                    <a:bodyPr/>
                    <a:lstStyle/>
                    <a:p>
                      <a:r>
                        <a:rPr lang="en-US" sz="1400" dirty="0"/>
                        <a:t>Genesis 2:4</a:t>
                      </a:r>
                    </a:p>
                    <a:p>
                      <a:r>
                        <a:rPr lang="en-US" sz="1400" dirty="0"/>
                        <a:t>Exodus 3:13-16, 6:2-3</a:t>
                      </a:r>
                    </a:p>
                  </a:txBody>
                  <a:tcPr/>
                </a:tc>
                <a:extLst>
                  <a:ext uri="{0D108BD9-81ED-4DB2-BD59-A6C34878D82A}">
                    <a16:rowId xmlns:a16="http://schemas.microsoft.com/office/drawing/2014/main" val="2773584217"/>
                  </a:ext>
                </a:extLst>
              </a:tr>
              <a:tr h="455823">
                <a:tc>
                  <a:txBody>
                    <a:bodyPr/>
                    <a:lstStyle/>
                    <a:p>
                      <a:r>
                        <a:rPr lang="en-US" sz="1400" b="1" dirty="0"/>
                        <a:t>El </a:t>
                      </a:r>
                      <a:r>
                        <a:rPr lang="en-US" sz="1400" b="1" dirty="0" err="1"/>
                        <a:t>Elyon</a:t>
                      </a:r>
                      <a:endParaRPr lang="en-US" sz="1400" b="1" dirty="0"/>
                    </a:p>
                  </a:txBody>
                  <a:tcPr/>
                </a:tc>
                <a:tc>
                  <a:txBody>
                    <a:bodyPr/>
                    <a:lstStyle/>
                    <a:p>
                      <a:r>
                        <a:rPr lang="en-US" sz="1400" b="1" dirty="0"/>
                        <a:t>God Most High</a:t>
                      </a:r>
                      <a:r>
                        <a:rPr lang="en-US" sz="1400" dirty="0"/>
                        <a:t>—He is above all gods; nothing in life is more sacred.</a:t>
                      </a:r>
                    </a:p>
                  </a:txBody>
                  <a:tcPr/>
                </a:tc>
                <a:tc>
                  <a:txBody>
                    <a:bodyPr/>
                    <a:lstStyle/>
                    <a:p>
                      <a:r>
                        <a:rPr lang="en-US" sz="1400" dirty="0"/>
                        <a:t>Genesis 14:19-20</a:t>
                      </a:r>
                    </a:p>
                    <a:p>
                      <a:r>
                        <a:rPr lang="en-US" sz="1400" dirty="0"/>
                        <a:t>Psalm 7:17, 57:2</a:t>
                      </a:r>
                    </a:p>
                  </a:txBody>
                  <a:tcPr/>
                </a:tc>
                <a:extLst>
                  <a:ext uri="{0D108BD9-81ED-4DB2-BD59-A6C34878D82A}">
                    <a16:rowId xmlns:a16="http://schemas.microsoft.com/office/drawing/2014/main" val="814061471"/>
                  </a:ext>
                </a:extLst>
              </a:tr>
              <a:tr h="455823">
                <a:tc>
                  <a:txBody>
                    <a:bodyPr/>
                    <a:lstStyle/>
                    <a:p>
                      <a:r>
                        <a:rPr lang="en-US" sz="1400" b="1" dirty="0"/>
                        <a:t>El Roi</a:t>
                      </a:r>
                    </a:p>
                  </a:txBody>
                  <a:tcPr/>
                </a:tc>
                <a:tc>
                  <a:txBody>
                    <a:bodyPr/>
                    <a:lstStyle/>
                    <a:p>
                      <a:r>
                        <a:rPr lang="en-US" sz="1400" b="1" dirty="0"/>
                        <a:t>God Who Sees</a:t>
                      </a:r>
                      <a:r>
                        <a:rPr lang="en-US" sz="1400" dirty="0"/>
                        <a:t>—God oversees all creation and affairs of people.</a:t>
                      </a:r>
                    </a:p>
                  </a:txBody>
                  <a:tcPr/>
                </a:tc>
                <a:tc>
                  <a:txBody>
                    <a:bodyPr/>
                    <a:lstStyle/>
                    <a:p>
                      <a:r>
                        <a:rPr lang="en-US" sz="1400" dirty="0"/>
                        <a:t>Genesis 16:13</a:t>
                      </a:r>
                    </a:p>
                  </a:txBody>
                  <a:tcPr/>
                </a:tc>
                <a:extLst>
                  <a:ext uri="{0D108BD9-81ED-4DB2-BD59-A6C34878D82A}">
                    <a16:rowId xmlns:a16="http://schemas.microsoft.com/office/drawing/2014/main" val="1640883954"/>
                  </a:ext>
                </a:extLst>
              </a:tr>
              <a:tr h="455823">
                <a:tc>
                  <a:txBody>
                    <a:bodyPr/>
                    <a:lstStyle/>
                    <a:p>
                      <a:r>
                        <a:rPr lang="en-US" sz="1400" b="1" dirty="0"/>
                        <a:t>El Shaddai</a:t>
                      </a:r>
                    </a:p>
                  </a:txBody>
                  <a:tcPr/>
                </a:tc>
                <a:tc>
                  <a:txBody>
                    <a:bodyPr/>
                    <a:lstStyle/>
                    <a:p>
                      <a:r>
                        <a:rPr lang="en-US" sz="1400" b="1" dirty="0"/>
                        <a:t>God Almighty</a:t>
                      </a:r>
                      <a:r>
                        <a:rPr lang="en-US" sz="1400" dirty="0"/>
                        <a:t>—the all sufficient One, God is all powerful. </a:t>
                      </a:r>
                    </a:p>
                  </a:txBody>
                  <a:tcPr/>
                </a:tc>
                <a:tc>
                  <a:txBody>
                    <a:bodyPr/>
                    <a:lstStyle/>
                    <a:p>
                      <a:r>
                        <a:rPr lang="en-US" sz="1400" dirty="0"/>
                        <a:t>Genesis 17:1</a:t>
                      </a:r>
                    </a:p>
                    <a:p>
                      <a:r>
                        <a:rPr lang="en-US" sz="1400" dirty="0"/>
                        <a:t>Job 33:4</a:t>
                      </a:r>
                    </a:p>
                    <a:p>
                      <a:r>
                        <a:rPr lang="en-US" sz="1400" dirty="0"/>
                        <a:t>Psalm 91:1</a:t>
                      </a:r>
                    </a:p>
                  </a:txBody>
                  <a:tcPr/>
                </a:tc>
                <a:extLst>
                  <a:ext uri="{0D108BD9-81ED-4DB2-BD59-A6C34878D82A}">
                    <a16:rowId xmlns:a16="http://schemas.microsoft.com/office/drawing/2014/main" val="1575093664"/>
                  </a:ext>
                </a:extLst>
              </a:tr>
              <a:tr h="455823">
                <a:tc>
                  <a:txBody>
                    <a:bodyPr/>
                    <a:lstStyle/>
                    <a:p>
                      <a:r>
                        <a:rPr lang="en-US" sz="1400" b="0" dirty="0"/>
                        <a:t>Yahweh</a:t>
                      </a:r>
                    </a:p>
                    <a:p>
                      <a:r>
                        <a:rPr lang="en-US" sz="1400" b="1" dirty="0"/>
                        <a:t>(Jehovah </a:t>
                      </a:r>
                      <a:r>
                        <a:rPr lang="en-US" sz="1400" b="1" dirty="0" err="1"/>
                        <a:t>Yireh</a:t>
                      </a:r>
                      <a:r>
                        <a:rPr lang="en-US" sz="1400" b="1" dirty="0"/>
                        <a:t>)</a:t>
                      </a:r>
                    </a:p>
                  </a:txBody>
                  <a:tcPr/>
                </a:tc>
                <a:tc>
                  <a:txBody>
                    <a:bodyPr/>
                    <a:lstStyle/>
                    <a:p>
                      <a:r>
                        <a:rPr lang="en-US" sz="1400" b="1" dirty="0"/>
                        <a:t>The Lord Will Provide</a:t>
                      </a:r>
                      <a:r>
                        <a:rPr lang="en-US" sz="1400" dirty="0"/>
                        <a:t>—God will provide our real needs.</a:t>
                      </a:r>
                    </a:p>
                  </a:txBody>
                  <a:tcPr/>
                </a:tc>
                <a:tc>
                  <a:txBody>
                    <a:bodyPr/>
                    <a:lstStyle/>
                    <a:p>
                      <a:r>
                        <a:rPr lang="en-US" sz="1400" dirty="0"/>
                        <a:t>Genesis 22:13-14</a:t>
                      </a:r>
                    </a:p>
                  </a:txBody>
                  <a:tcPr/>
                </a:tc>
                <a:extLst>
                  <a:ext uri="{0D108BD9-81ED-4DB2-BD59-A6C34878D82A}">
                    <a16:rowId xmlns:a16="http://schemas.microsoft.com/office/drawing/2014/main" val="485551602"/>
                  </a:ext>
                </a:extLst>
              </a:tr>
              <a:tr h="455823">
                <a:tc>
                  <a:txBody>
                    <a:bodyPr/>
                    <a:lstStyle/>
                    <a:p>
                      <a:r>
                        <a:rPr lang="en-US" sz="1400" b="0" dirty="0"/>
                        <a:t>Yahweh</a:t>
                      </a:r>
                    </a:p>
                    <a:p>
                      <a:r>
                        <a:rPr lang="en-US" sz="1400" b="1" dirty="0"/>
                        <a:t>(Jehovah </a:t>
                      </a:r>
                      <a:r>
                        <a:rPr lang="en-US" sz="1400" b="1" dirty="0" err="1"/>
                        <a:t>Nissi</a:t>
                      </a:r>
                      <a:r>
                        <a:rPr lang="en-US" sz="1400" b="1" dirty="0"/>
                        <a:t>)</a:t>
                      </a:r>
                    </a:p>
                  </a:txBody>
                  <a:tcPr/>
                </a:tc>
                <a:tc>
                  <a:txBody>
                    <a:bodyPr/>
                    <a:lstStyle/>
                    <a:p>
                      <a:r>
                        <a:rPr lang="en-US" sz="1400" b="1" dirty="0"/>
                        <a:t>The Lord is my Banner</a:t>
                      </a:r>
                      <a:r>
                        <a:rPr lang="en-US" sz="1400" dirty="0"/>
                        <a:t>—we should remember God for helping us.</a:t>
                      </a:r>
                    </a:p>
                  </a:txBody>
                  <a:tcPr/>
                </a:tc>
                <a:tc>
                  <a:txBody>
                    <a:bodyPr/>
                    <a:lstStyle/>
                    <a:p>
                      <a:r>
                        <a:rPr lang="en-US" sz="1400" dirty="0"/>
                        <a:t>Exodus 17:15</a:t>
                      </a:r>
                    </a:p>
                  </a:txBody>
                  <a:tcPr/>
                </a:tc>
                <a:extLst>
                  <a:ext uri="{0D108BD9-81ED-4DB2-BD59-A6C34878D82A}">
                    <a16:rowId xmlns:a16="http://schemas.microsoft.com/office/drawing/2014/main" val="2466182679"/>
                  </a:ext>
                </a:extLst>
              </a:tr>
            </a:tbl>
          </a:graphicData>
        </a:graphic>
      </p:graphicFrame>
    </p:spTree>
    <p:extLst>
      <p:ext uri="{BB962C8B-B14F-4D97-AF65-F5344CB8AC3E}">
        <p14:creationId xmlns:p14="http://schemas.microsoft.com/office/powerpoint/2010/main" val="14313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143000" y="1044932"/>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Names of God the Father</a:t>
            </a:r>
            <a:endParaRPr lang="en-US" sz="2600" b="1" dirty="0">
              <a:solidFill>
                <a:srgbClr val="0070C0"/>
              </a:solidFill>
            </a:endParaRPr>
          </a:p>
        </p:txBody>
      </p:sp>
      <p:graphicFrame>
        <p:nvGraphicFramePr>
          <p:cNvPr id="7" name="Table 8">
            <a:extLst>
              <a:ext uri="{FF2B5EF4-FFF2-40B4-BE49-F238E27FC236}">
                <a16:creationId xmlns:a16="http://schemas.microsoft.com/office/drawing/2014/main" id="{228BCA5D-BBC8-7D53-075C-D3503701D252}"/>
              </a:ext>
            </a:extLst>
          </p:cNvPr>
          <p:cNvGraphicFramePr>
            <a:graphicFrameLocks noGrp="1"/>
          </p:cNvGraphicFramePr>
          <p:nvPr>
            <p:extLst>
              <p:ext uri="{D42A27DB-BD31-4B8C-83A1-F6EECF244321}">
                <p14:modId xmlns:p14="http://schemas.microsoft.com/office/powerpoint/2010/main" val="627396493"/>
              </p:ext>
            </p:extLst>
          </p:nvPr>
        </p:nvGraphicFramePr>
        <p:xfrm>
          <a:off x="228600" y="1541372"/>
          <a:ext cx="8693252" cy="4418223"/>
        </p:xfrm>
        <a:graphic>
          <a:graphicData uri="http://schemas.openxmlformats.org/drawingml/2006/table">
            <a:tbl>
              <a:tblPr firstRow="1" bandRow="1">
                <a:tableStyleId>{5C22544A-7EE6-4342-B048-85BDC9FD1C3A}</a:tableStyleId>
              </a:tblPr>
              <a:tblGrid>
                <a:gridCol w="1760855">
                  <a:extLst>
                    <a:ext uri="{9D8B030D-6E8A-4147-A177-3AD203B41FA5}">
                      <a16:colId xmlns:a16="http://schemas.microsoft.com/office/drawing/2014/main" val="2116813877"/>
                    </a:ext>
                  </a:extLst>
                </a:gridCol>
                <a:gridCol w="4788546">
                  <a:extLst>
                    <a:ext uri="{9D8B030D-6E8A-4147-A177-3AD203B41FA5}">
                      <a16:colId xmlns:a16="http://schemas.microsoft.com/office/drawing/2014/main" val="638588893"/>
                    </a:ext>
                  </a:extLst>
                </a:gridCol>
                <a:gridCol w="2143851">
                  <a:extLst>
                    <a:ext uri="{9D8B030D-6E8A-4147-A177-3AD203B41FA5}">
                      <a16:colId xmlns:a16="http://schemas.microsoft.com/office/drawing/2014/main" val="880398238"/>
                    </a:ext>
                  </a:extLst>
                </a:gridCol>
              </a:tblGrid>
              <a:tr h="198121">
                <a:tc gridSpan="3">
                  <a:txBody>
                    <a:bodyPr/>
                    <a:lstStyle/>
                    <a:p>
                      <a:pPr algn="ctr"/>
                      <a:r>
                        <a:rPr lang="en-US" sz="1600" dirty="0"/>
                        <a:t>Hebrew names and meanings of God the Father</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057754"/>
                  </a:ext>
                </a:extLst>
              </a:tr>
              <a:tr h="275698">
                <a:tc>
                  <a:txBody>
                    <a:bodyPr/>
                    <a:lstStyle/>
                    <a:p>
                      <a:r>
                        <a:rPr lang="en-US" sz="1400" b="1" dirty="0">
                          <a:solidFill>
                            <a:schemeClr val="bg1"/>
                          </a:solidFill>
                        </a:rPr>
                        <a:t>God’s Name</a:t>
                      </a:r>
                    </a:p>
                  </a:txBody>
                  <a:tcPr>
                    <a:solidFill>
                      <a:schemeClr val="accent2"/>
                    </a:solidFill>
                  </a:tcPr>
                </a:tc>
                <a:tc>
                  <a:txBody>
                    <a:bodyPr/>
                    <a:lstStyle/>
                    <a:p>
                      <a:r>
                        <a:rPr lang="en-US" sz="1400" b="1" dirty="0">
                          <a:solidFill>
                            <a:schemeClr val="bg1"/>
                          </a:solidFill>
                        </a:rPr>
                        <a:t>Meaning &amp; Significance</a:t>
                      </a:r>
                    </a:p>
                  </a:txBody>
                  <a:tcPr>
                    <a:solidFill>
                      <a:schemeClr val="accent2"/>
                    </a:solidFill>
                  </a:tcPr>
                </a:tc>
                <a:tc>
                  <a:txBody>
                    <a:bodyPr/>
                    <a:lstStyle/>
                    <a:p>
                      <a:r>
                        <a:rPr lang="en-US" sz="1400" b="1" dirty="0">
                          <a:solidFill>
                            <a:schemeClr val="bg1"/>
                          </a:solidFill>
                        </a:rPr>
                        <a:t>Reference</a:t>
                      </a:r>
                    </a:p>
                  </a:txBody>
                  <a:tcPr>
                    <a:solidFill>
                      <a:schemeClr val="accent2"/>
                    </a:solidFill>
                  </a:tcPr>
                </a:tc>
                <a:extLst>
                  <a:ext uri="{0D108BD9-81ED-4DB2-BD59-A6C34878D82A}">
                    <a16:rowId xmlns:a16="http://schemas.microsoft.com/office/drawing/2014/main" val="2926829697"/>
                  </a:ext>
                </a:extLst>
              </a:tr>
              <a:tr h="455823">
                <a:tc>
                  <a:txBody>
                    <a:bodyPr/>
                    <a:lstStyle/>
                    <a:p>
                      <a:r>
                        <a:rPr lang="en-US" sz="1400" b="1" dirty="0"/>
                        <a:t>Adonai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Lord</a:t>
                      </a:r>
                      <a:r>
                        <a:rPr lang="en-US" sz="1400" dirty="0"/>
                        <a:t>—God alone is the head over all.</a:t>
                      </a:r>
                    </a:p>
                  </a:txBody>
                  <a:tcPr/>
                </a:tc>
                <a:tc>
                  <a:txBody>
                    <a:bodyPr/>
                    <a:lstStyle/>
                    <a:p>
                      <a:r>
                        <a:rPr lang="en-US" sz="1400" dirty="0"/>
                        <a:t>Genesis 15:2</a:t>
                      </a:r>
                    </a:p>
                    <a:p>
                      <a:r>
                        <a:rPr lang="en-US" sz="1400" dirty="0"/>
                        <a:t>Psalm 90:1</a:t>
                      </a:r>
                    </a:p>
                  </a:txBody>
                  <a:tcPr/>
                </a:tc>
                <a:extLst>
                  <a:ext uri="{0D108BD9-81ED-4DB2-BD59-A6C34878D82A}">
                    <a16:rowId xmlns:a16="http://schemas.microsoft.com/office/drawing/2014/main" val="935181426"/>
                  </a:ext>
                </a:extLst>
              </a:tr>
              <a:tr h="455823">
                <a:tc>
                  <a:txBody>
                    <a:bodyPr/>
                    <a:lstStyle/>
                    <a:p>
                      <a:r>
                        <a:rPr lang="en-US" sz="1400" b="0" dirty="0"/>
                        <a:t>Yahweh</a:t>
                      </a:r>
                    </a:p>
                    <a:p>
                      <a:r>
                        <a:rPr lang="en-US" sz="1400" b="1" dirty="0"/>
                        <a:t>(Jehovah Shalom)</a:t>
                      </a:r>
                    </a:p>
                  </a:txBody>
                  <a:tcPr/>
                </a:tc>
                <a:tc>
                  <a:txBody>
                    <a:bodyPr/>
                    <a:lstStyle/>
                    <a:p>
                      <a:r>
                        <a:rPr lang="en-US" sz="1400" b="1" dirty="0"/>
                        <a:t>The Lord is Peace</a:t>
                      </a:r>
                      <a:r>
                        <a:rPr lang="en-US" sz="1400" dirty="0"/>
                        <a:t>—God gives us peace, so we need not fear.</a:t>
                      </a:r>
                    </a:p>
                  </a:txBody>
                  <a:tcPr/>
                </a:tc>
                <a:tc>
                  <a:txBody>
                    <a:bodyPr/>
                    <a:lstStyle/>
                    <a:p>
                      <a:r>
                        <a:rPr lang="en-US" sz="1400" dirty="0"/>
                        <a:t>Judges 6:24</a:t>
                      </a:r>
                    </a:p>
                  </a:txBody>
                  <a:tcPr/>
                </a:tc>
                <a:extLst>
                  <a:ext uri="{0D108BD9-81ED-4DB2-BD59-A6C34878D82A}">
                    <a16:rowId xmlns:a16="http://schemas.microsoft.com/office/drawing/2014/main" val="2773584217"/>
                  </a:ext>
                </a:extLst>
              </a:tr>
              <a:tr h="455823">
                <a:tc>
                  <a:txBody>
                    <a:bodyPr/>
                    <a:lstStyle/>
                    <a:p>
                      <a:r>
                        <a:rPr lang="en-US" sz="1400" b="1" dirty="0" err="1"/>
                        <a:t>Aabiynuw</a:t>
                      </a:r>
                      <a:endParaRPr lang="en-US" sz="1400" b="1" dirty="0"/>
                    </a:p>
                  </a:txBody>
                  <a:tcPr/>
                </a:tc>
                <a:tc>
                  <a:txBody>
                    <a:bodyPr/>
                    <a:lstStyle/>
                    <a:p>
                      <a:r>
                        <a:rPr lang="en-US" sz="1400" b="1" dirty="0"/>
                        <a:t>Father</a:t>
                      </a:r>
                      <a:r>
                        <a:rPr lang="en-US" sz="1400" dirty="0"/>
                        <a:t>—God is our Father</a:t>
                      </a:r>
                    </a:p>
                  </a:txBody>
                  <a:tcPr/>
                </a:tc>
                <a:tc>
                  <a:txBody>
                    <a:bodyPr/>
                    <a:lstStyle/>
                    <a:p>
                      <a:r>
                        <a:rPr lang="en-US" sz="1400" dirty="0"/>
                        <a:t>Isaiah 9:6, 63:16, 64:8</a:t>
                      </a:r>
                    </a:p>
                  </a:txBody>
                  <a:tcPr/>
                </a:tc>
                <a:extLst>
                  <a:ext uri="{0D108BD9-81ED-4DB2-BD59-A6C34878D82A}">
                    <a16:rowId xmlns:a16="http://schemas.microsoft.com/office/drawing/2014/main" val="814061471"/>
                  </a:ext>
                </a:extLst>
              </a:tr>
              <a:tr h="455823">
                <a:tc>
                  <a:txBody>
                    <a:bodyPr/>
                    <a:lstStyle/>
                    <a:p>
                      <a:r>
                        <a:rPr lang="en-US" sz="1400" b="0" dirty="0"/>
                        <a:t>Yahweh</a:t>
                      </a:r>
                    </a:p>
                    <a:p>
                      <a:r>
                        <a:rPr lang="en-US" sz="1400" b="1" dirty="0"/>
                        <a:t>(Jehovah Sabaoth)</a:t>
                      </a:r>
                    </a:p>
                  </a:txBody>
                  <a:tcPr/>
                </a:tc>
                <a:tc>
                  <a:txBody>
                    <a:bodyPr/>
                    <a:lstStyle/>
                    <a:p>
                      <a:r>
                        <a:rPr lang="en-US" sz="1400" b="1" dirty="0"/>
                        <a:t>Lord of Hosts</a:t>
                      </a:r>
                      <a:r>
                        <a:rPr lang="en-US" sz="1400" dirty="0"/>
                        <a:t>—(host refers to armies, but also to all the heavenly powers)—God is our Savior and Protector.</a:t>
                      </a:r>
                    </a:p>
                  </a:txBody>
                  <a:tcPr/>
                </a:tc>
                <a:tc>
                  <a:txBody>
                    <a:bodyPr/>
                    <a:lstStyle/>
                    <a:p>
                      <a:r>
                        <a:rPr lang="en-US" sz="1400" dirty="0"/>
                        <a:t>1 Samuel 17:45</a:t>
                      </a:r>
                    </a:p>
                    <a:p>
                      <a:r>
                        <a:rPr lang="en-US" sz="1400" dirty="0"/>
                        <a:t>2 Samuel 6:2</a:t>
                      </a:r>
                    </a:p>
                    <a:p>
                      <a:r>
                        <a:rPr lang="en-US" sz="1400" dirty="0"/>
                        <a:t>Isaiah 6:3</a:t>
                      </a:r>
                    </a:p>
                  </a:txBody>
                  <a:tcPr/>
                </a:tc>
                <a:extLst>
                  <a:ext uri="{0D108BD9-81ED-4DB2-BD59-A6C34878D82A}">
                    <a16:rowId xmlns:a16="http://schemas.microsoft.com/office/drawing/2014/main" val="1640883954"/>
                  </a:ext>
                </a:extLst>
              </a:tr>
              <a:tr h="455823">
                <a:tc>
                  <a:txBody>
                    <a:bodyPr/>
                    <a:lstStyle/>
                    <a:p>
                      <a:r>
                        <a:rPr lang="en-US" sz="1400" b="1" dirty="0"/>
                        <a:t>El Olam</a:t>
                      </a:r>
                    </a:p>
                  </a:txBody>
                  <a:tcPr/>
                </a:tc>
                <a:tc>
                  <a:txBody>
                    <a:bodyPr/>
                    <a:lstStyle/>
                    <a:p>
                      <a:r>
                        <a:rPr lang="en-US" sz="1400" b="1" dirty="0"/>
                        <a:t>The Everlasting God</a:t>
                      </a:r>
                      <a:r>
                        <a:rPr lang="en-US" sz="1400" dirty="0"/>
                        <a:t>—God is eternal. He will never die.</a:t>
                      </a:r>
                    </a:p>
                  </a:txBody>
                  <a:tcPr/>
                </a:tc>
                <a:tc>
                  <a:txBody>
                    <a:bodyPr/>
                    <a:lstStyle/>
                    <a:p>
                      <a:r>
                        <a:rPr lang="en-US" sz="1400" dirty="0"/>
                        <a:t>Isaiah 40:28</a:t>
                      </a:r>
                    </a:p>
                    <a:p>
                      <a:r>
                        <a:rPr lang="en-US" sz="1400" dirty="0"/>
                        <a:t>Psalm 90:2</a:t>
                      </a:r>
                    </a:p>
                  </a:txBody>
                  <a:tcPr/>
                </a:tc>
                <a:extLst>
                  <a:ext uri="{0D108BD9-81ED-4DB2-BD59-A6C34878D82A}">
                    <a16:rowId xmlns:a16="http://schemas.microsoft.com/office/drawing/2014/main" val="1575093664"/>
                  </a:ext>
                </a:extLst>
              </a:tr>
              <a:tr h="455823">
                <a:tc>
                  <a:txBody>
                    <a:bodyPr/>
                    <a:lstStyle/>
                    <a:p>
                      <a:r>
                        <a:rPr lang="en-US" sz="1400" b="0" dirty="0"/>
                        <a:t>Yahweh</a:t>
                      </a:r>
                    </a:p>
                    <a:p>
                      <a:r>
                        <a:rPr lang="en-US" sz="1400" b="1" dirty="0"/>
                        <a:t>(Jehovah </a:t>
                      </a:r>
                      <a:r>
                        <a:rPr lang="en-US" sz="1400" b="1" dirty="0" err="1"/>
                        <a:t>Tsidkenu</a:t>
                      </a:r>
                      <a:r>
                        <a:rPr lang="en-US" sz="1400" b="1" dirty="0"/>
                        <a:t>)</a:t>
                      </a:r>
                    </a:p>
                  </a:txBody>
                  <a:tcPr/>
                </a:tc>
                <a:tc>
                  <a:txBody>
                    <a:bodyPr/>
                    <a:lstStyle/>
                    <a:p>
                      <a:r>
                        <a:rPr lang="en-US" sz="1400" b="1" dirty="0"/>
                        <a:t>The Lord is Our Righteousness</a:t>
                      </a:r>
                      <a:r>
                        <a:rPr lang="en-US" sz="1400" dirty="0"/>
                        <a:t>—God is our standard for right behavior. He alone can make us righteous.</a:t>
                      </a:r>
                    </a:p>
                  </a:txBody>
                  <a:tcPr/>
                </a:tc>
                <a:tc>
                  <a:txBody>
                    <a:bodyPr/>
                    <a:lstStyle/>
                    <a:p>
                      <a:r>
                        <a:rPr lang="en-US" sz="1400" dirty="0"/>
                        <a:t>Jeremiah 23:6, 33:16</a:t>
                      </a:r>
                    </a:p>
                  </a:txBody>
                  <a:tcPr/>
                </a:tc>
                <a:extLst>
                  <a:ext uri="{0D108BD9-81ED-4DB2-BD59-A6C34878D82A}">
                    <a16:rowId xmlns:a16="http://schemas.microsoft.com/office/drawing/2014/main" val="485551602"/>
                  </a:ext>
                </a:extLst>
              </a:tr>
              <a:tr h="455823">
                <a:tc>
                  <a:txBody>
                    <a:bodyPr/>
                    <a:lstStyle/>
                    <a:p>
                      <a:r>
                        <a:rPr lang="en-US" sz="1400" b="0" dirty="0"/>
                        <a:t>Yahweh</a:t>
                      </a:r>
                    </a:p>
                    <a:p>
                      <a:r>
                        <a:rPr lang="en-US" sz="1400" b="1" dirty="0"/>
                        <a:t>(Jehovah Shammah)</a:t>
                      </a:r>
                    </a:p>
                  </a:txBody>
                  <a:tcPr/>
                </a:tc>
                <a:tc>
                  <a:txBody>
                    <a:bodyPr/>
                    <a:lstStyle/>
                    <a:p>
                      <a:r>
                        <a:rPr lang="en-US" sz="1400" b="1" dirty="0"/>
                        <a:t>The Lord is There</a:t>
                      </a:r>
                      <a:r>
                        <a:rPr lang="en-US" sz="1400" dirty="0"/>
                        <a:t>—God is always present with us.</a:t>
                      </a:r>
                    </a:p>
                  </a:txBody>
                  <a:tcPr/>
                </a:tc>
                <a:tc>
                  <a:txBody>
                    <a:bodyPr/>
                    <a:lstStyle/>
                    <a:p>
                      <a:r>
                        <a:rPr lang="en-US" sz="1400" dirty="0"/>
                        <a:t>Ezekiel 48:35</a:t>
                      </a:r>
                    </a:p>
                  </a:txBody>
                  <a:tcPr/>
                </a:tc>
                <a:extLst>
                  <a:ext uri="{0D108BD9-81ED-4DB2-BD59-A6C34878D82A}">
                    <a16:rowId xmlns:a16="http://schemas.microsoft.com/office/drawing/2014/main" val="2466182679"/>
                  </a:ext>
                </a:extLst>
              </a:tr>
            </a:tbl>
          </a:graphicData>
        </a:graphic>
      </p:graphicFrame>
    </p:spTree>
    <p:extLst>
      <p:ext uri="{BB962C8B-B14F-4D97-AF65-F5344CB8AC3E}">
        <p14:creationId xmlns:p14="http://schemas.microsoft.com/office/powerpoint/2010/main" val="7591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4247317"/>
          </a:xfrm>
          <a:prstGeom prst="rect">
            <a:avLst/>
          </a:prstGeom>
          <a:noFill/>
        </p:spPr>
        <p:txBody>
          <a:bodyPr wrap="square" rtlCol="0">
            <a:spAutoFit/>
          </a:bodyPr>
          <a:lstStyle/>
          <a:p>
            <a:pPr marL="514350" indent="-514350">
              <a:buFont typeface="+mj-lt"/>
              <a:buAutoNum type="arabicPeriod"/>
            </a:pPr>
            <a:r>
              <a:rPr lang="en-US" sz="2700" dirty="0">
                <a:solidFill>
                  <a:srgbClr val="0070C0"/>
                </a:solidFill>
              </a:rPr>
              <a:t>Describe God in your own words.</a:t>
            </a:r>
          </a:p>
          <a:p>
            <a:pPr marL="514350" indent="-514350">
              <a:buFont typeface="+mj-lt"/>
              <a:buAutoNum type="arabicPeriod"/>
            </a:pPr>
            <a:r>
              <a:rPr lang="en-US" sz="2700" dirty="0">
                <a:solidFill>
                  <a:srgbClr val="0070C0"/>
                </a:solidFill>
              </a:rPr>
              <a:t>Why is it wrong to worship other gods?</a:t>
            </a:r>
          </a:p>
          <a:p>
            <a:pPr marL="514350" indent="-514350">
              <a:buFont typeface="+mj-lt"/>
              <a:buAutoNum type="arabicPeriod"/>
            </a:pPr>
            <a:r>
              <a:rPr lang="en-US" sz="2700" dirty="0">
                <a:solidFill>
                  <a:srgbClr val="0070C0"/>
                </a:solidFill>
              </a:rPr>
              <a:t>Are other gods worshipped in your culture?</a:t>
            </a:r>
          </a:p>
          <a:p>
            <a:pPr marL="514350" indent="-514350">
              <a:buFont typeface="+mj-lt"/>
              <a:buAutoNum type="arabicPeriod"/>
            </a:pPr>
            <a:r>
              <a:rPr lang="en-US" sz="2700" dirty="0">
                <a:solidFill>
                  <a:srgbClr val="0070C0"/>
                </a:solidFill>
              </a:rPr>
              <a:t>Which one of the attributes of God brings you the most comfort?</a:t>
            </a:r>
          </a:p>
          <a:p>
            <a:pPr marL="514350" indent="-514350">
              <a:buFont typeface="+mj-lt"/>
              <a:buAutoNum type="arabicPeriod"/>
            </a:pPr>
            <a:r>
              <a:rPr lang="en-US" sz="2700" dirty="0">
                <a:solidFill>
                  <a:srgbClr val="0070C0"/>
                </a:solidFill>
              </a:rPr>
              <a:t>How is God like us?</a:t>
            </a:r>
          </a:p>
          <a:p>
            <a:pPr marL="514350" indent="-514350">
              <a:buFont typeface="+mj-lt"/>
              <a:buAutoNum type="arabicPeriod"/>
            </a:pPr>
            <a:r>
              <a:rPr lang="en-US" sz="2700" dirty="0">
                <a:solidFill>
                  <a:srgbClr val="0070C0"/>
                </a:solidFill>
              </a:rPr>
              <a:t>Why is God’s attribute of wrath consistent with His love?</a:t>
            </a:r>
          </a:p>
          <a:p>
            <a:pPr marL="514350" indent="-514350">
              <a:buFont typeface="+mj-lt"/>
              <a:buAutoNum type="arabicPeriod"/>
            </a:pPr>
            <a:r>
              <a:rPr lang="en-US" sz="2700" dirty="0">
                <a:solidFill>
                  <a:srgbClr val="0070C0"/>
                </a:solidFill>
              </a:rPr>
              <a:t>Which characteristic or attribute of God motivates you to serve, obey or love God?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a:latin typeface="Impact" pitchFamily="34" charset="0"/>
              </a:rPr>
              <a:t>god the father</a:t>
            </a:r>
            <a:endParaRPr lang="en-US" sz="4800" b="1" dirty="0">
              <a:latin typeface="Impact" pitchFamily="34" charset="0"/>
            </a:endParaRP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Exodus 20:3-5 and Colossians 1:10</a:t>
            </a:r>
          </a:p>
          <a:p>
            <a:pPr marL="514350" indent="-514350">
              <a:buFont typeface="+mj-lt"/>
              <a:buAutoNum type="arabicPeriod"/>
            </a:pPr>
            <a:endParaRPr lang="en-US" sz="2800" b="1" dirty="0"/>
          </a:p>
          <a:p>
            <a:pPr marL="514350" indent="-514350">
              <a:buFont typeface="+mj-lt"/>
              <a:buAutoNum type="arabicPeriod"/>
            </a:pPr>
            <a:r>
              <a:rPr lang="en-US" sz="2800" b="1" dirty="0"/>
              <a:t>Look up the additional Scriptures—think about and examine God’s character.</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r>
              <a:rPr lang="en-US" sz="2800" dirty="0"/>
              <a:t>1.  To know that there is only one God</a:t>
            </a:r>
            <a:endParaRPr lang="en-US" sz="2800" u="sng" dirty="0"/>
          </a:p>
          <a:p>
            <a:r>
              <a:rPr lang="en-US" sz="2800" dirty="0"/>
              <a:t>2.  To examine the characteristics and nature of God</a:t>
            </a:r>
          </a:p>
          <a:p>
            <a:pPr marL="514350" indent="-514350">
              <a:buAutoNum type="arabicPeriod" startAt="3"/>
            </a:pPr>
            <a:r>
              <a:rPr lang="en-US" sz="2800" dirty="0"/>
              <a:t>To understand the persons of the Godhead</a:t>
            </a:r>
          </a:p>
          <a:p>
            <a:pPr marL="514350" indent="-514350">
              <a:buAutoNum type="arabicPeriod" startAt="3"/>
            </a:pPr>
            <a:r>
              <a:rPr lang="en-US" sz="2800" dirty="0"/>
              <a:t>Take action to know God better</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father</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4008963"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You shall have no other gods before me. You shall not make for yourself an idol in the form of anything in heaven above of on the earth beneath or in the waters below. You shall not bow down to them or worship them; for I, the LORD your god, am a jealous God.</a:t>
            </a:r>
          </a:p>
          <a:p>
            <a:endParaRPr lang="en-US" sz="2200" dirty="0"/>
          </a:p>
          <a:p>
            <a:r>
              <a:rPr lang="en-US" sz="2200" dirty="0"/>
              <a:t>Exodus 20:3-5</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5" name="TextBox 14">
            <a:extLst>
              <a:ext uri="{FF2B5EF4-FFF2-40B4-BE49-F238E27FC236}">
                <a16:creationId xmlns:a16="http://schemas.microsoft.com/office/drawing/2014/main" id="{369E5BAE-05A2-144D-5B54-6B4AAD0FF157}"/>
              </a:ext>
            </a:extLst>
          </p:cNvPr>
          <p:cNvSpPr txBox="1">
            <a:spLocks/>
          </p:cNvSpPr>
          <p:nvPr/>
        </p:nvSpPr>
        <p:spPr>
          <a:xfrm>
            <a:off x="4876802" y="1634682"/>
            <a:ext cx="4038598"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t>And we pray this in order that you may live a life worthy of the Lord and may please him in every way; bearing fruit in every good work, growing in the knowledge of God. </a:t>
            </a:r>
          </a:p>
          <a:p>
            <a:endParaRPr lang="en-US" sz="2400" dirty="0"/>
          </a:p>
          <a:p>
            <a:r>
              <a:rPr lang="en-US" sz="2400" dirty="0"/>
              <a:t>Colossians 1:10</a:t>
            </a:r>
          </a:p>
        </p:txBody>
      </p:sp>
      <p:grpSp>
        <p:nvGrpSpPr>
          <p:cNvPr id="9" name="Group 8">
            <a:extLst>
              <a:ext uri="{FF2B5EF4-FFF2-40B4-BE49-F238E27FC236}">
                <a16:creationId xmlns:a16="http://schemas.microsoft.com/office/drawing/2014/main" id="{357FA8F5-769A-42F6-0875-692777EFFCF6}"/>
              </a:ext>
            </a:extLst>
          </p:cNvPr>
          <p:cNvGrpSpPr/>
          <p:nvPr/>
        </p:nvGrpSpPr>
        <p:grpSpPr>
          <a:xfrm>
            <a:off x="2652711" y="4629380"/>
            <a:ext cx="3228975" cy="1704455"/>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Who is God?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41395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chemeClr val="accent2"/>
                </a:solidFill>
              </a:rPr>
              <a:t>God is an intelligent, spiritual and personal being—the creator, redeemer, preserver and ruler of the universe. Although God is above all creation, He still desires to have a relationship with people. </a:t>
            </a:r>
          </a:p>
          <a:p>
            <a:endParaRPr lang="en-US" sz="1400" dirty="0">
              <a:solidFill>
                <a:schemeClr val="accent2"/>
              </a:solidFill>
            </a:endParaRPr>
          </a:p>
          <a:p>
            <a:r>
              <a:rPr lang="en-US" sz="2400" i="1" dirty="0">
                <a:solidFill>
                  <a:schemeClr val="accent2"/>
                </a:solidFill>
              </a:rPr>
              <a:t>Come near to God and he will come near to you… (James 4:8)</a:t>
            </a:r>
          </a:p>
          <a:p>
            <a:endParaRPr lang="en-US" i="1" dirty="0">
              <a:solidFill>
                <a:schemeClr val="accent2"/>
              </a:solidFill>
            </a:endParaRPr>
          </a:p>
          <a:p>
            <a:r>
              <a:rPr lang="en-US" sz="2400" i="1" dirty="0">
                <a:solidFill>
                  <a:schemeClr val="accent2"/>
                </a:solidFill>
              </a:rPr>
              <a:t>The Lord is near to all who call on him, to all who call on him in truth. (Psalm 145: 18)</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father</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How many persons are in the Godhead?</a:t>
            </a:r>
          </a:p>
        </p:txBody>
      </p:sp>
      <p:sp>
        <p:nvSpPr>
          <p:cNvPr id="14" name="TextBox 13"/>
          <p:cNvSpPr txBox="1">
            <a:spLocks/>
          </p:cNvSpPr>
          <p:nvPr/>
        </p:nvSpPr>
        <p:spPr>
          <a:xfrm>
            <a:off x="304800" y="1678651"/>
            <a:ext cx="4914900"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While God is one, He exists in three persons (the Godhead)—commonly referred to as “the Trinity”—the Father, the Son and the Holy Spirit. The God head is composed of these persons of God—each with His own attributes as they relate to mankind.</a:t>
            </a:r>
          </a:p>
          <a:p>
            <a:pPr marL="342900" indent="-342900">
              <a:buFont typeface="Arial" panose="020B0604020202020204" pitchFamily="34" charset="0"/>
              <a:buChar char="•"/>
            </a:pPr>
            <a:r>
              <a:rPr lang="en-US" sz="1600" b="1" dirty="0"/>
              <a:t>God, the Father</a:t>
            </a:r>
            <a:r>
              <a:rPr lang="en-US" sz="1600" dirty="0"/>
              <a:t>—All powerful, all loving and all wise. God is Father to those who become His children through faith in Jesus.</a:t>
            </a:r>
          </a:p>
          <a:p>
            <a:pPr marL="342900" indent="-342900">
              <a:buFont typeface="Arial" panose="020B0604020202020204" pitchFamily="34" charset="0"/>
              <a:buChar char="•"/>
            </a:pPr>
            <a:r>
              <a:rPr lang="en-US" sz="1600" b="1" dirty="0"/>
              <a:t>God, the Son</a:t>
            </a:r>
            <a:r>
              <a:rPr lang="en-US" sz="1600" dirty="0"/>
              <a:t>—Jesus Christ, God’s Son, became a man and, through His death and resurrection, is Savior.</a:t>
            </a:r>
          </a:p>
          <a:p>
            <a:pPr marL="342900" indent="-342900">
              <a:buFont typeface="Arial" panose="020B0604020202020204" pitchFamily="34" charset="0"/>
              <a:buChar char="•"/>
            </a:pPr>
            <a:r>
              <a:rPr lang="en-US" sz="1600" b="1" dirty="0"/>
              <a:t>God, the Holy Spirit</a:t>
            </a:r>
            <a:r>
              <a:rPr lang="en-US" sz="1600" dirty="0"/>
              <a:t>—The Spirit of God, who regenerates, indwells, baptizes, energizes and sanctifies the believer.</a:t>
            </a:r>
          </a:p>
          <a:p>
            <a:endParaRPr lang="en-US" sz="1600" dirty="0"/>
          </a:p>
          <a:p>
            <a:r>
              <a:rPr lang="en-US" sz="1600" dirty="0"/>
              <a:t>These three persons of God are one God—the same in substance, equal in power and glory. </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20" name="Group 19">
            <a:extLst>
              <a:ext uri="{FF2B5EF4-FFF2-40B4-BE49-F238E27FC236}">
                <a16:creationId xmlns:a16="http://schemas.microsoft.com/office/drawing/2014/main" id="{93E54861-BDEF-0C32-1485-024737898541}"/>
              </a:ext>
            </a:extLst>
          </p:cNvPr>
          <p:cNvGrpSpPr/>
          <p:nvPr/>
        </p:nvGrpSpPr>
        <p:grpSpPr>
          <a:xfrm>
            <a:off x="5558201" y="2225634"/>
            <a:ext cx="3316274" cy="3364981"/>
            <a:chOff x="5558201" y="2225634"/>
            <a:chExt cx="3316274" cy="3364981"/>
          </a:xfrm>
        </p:grpSpPr>
        <p:grpSp>
          <p:nvGrpSpPr>
            <p:cNvPr id="16" name="Group 15">
              <a:extLst>
                <a:ext uri="{FF2B5EF4-FFF2-40B4-BE49-F238E27FC236}">
                  <a16:creationId xmlns:a16="http://schemas.microsoft.com/office/drawing/2014/main" id="{BB2C7E85-E0E8-5ACA-1658-6E1BA13008D6}"/>
                </a:ext>
              </a:extLst>
            </p:cNvPr>
            <p:cNvGrpSpPr/>
            <p:nvPr/>
          </p:nvGrpSpPr>
          <p:grpSpPr>
            <a:xfrm>
              <a:off x="5598459" y="2225634"/>
              <a:ext cx="3240741" cy="3364981"/>
              <a:chOff x="5598459" y="2225634"/>
              <a:chExt cx="3240741" cy="3364981"/>
            </a:xfrm>
          </p:grpSpPr>
          <p:grpSp>
            <p:nvGrpSpPr>
              <p:cNvPr id="6" name="Group 5">
                <a:extLst>
                  <a:ext uri="{FF2B5EF4-FFF2-40B4-BE49-F238E27FC236}">
                    <a16:creationId xmlns:a16="http://schemas.microsoft.com/office/drawing/2014/main" id="{C9A50BD5-78AE-3039-B039-1B72C7A1945A}"/>
                  </a:ext>
                </a:extLst>
              </p:cNvPr>
              <p:cNvGrpSpPr/>
              <p:nvPr/>
            </p:nvGrpSpPr>
            <p:grpSpPr>
              <a:xfrm>
                <a:off x="5598459" y="2225634"/>
                <a:ext cx="3240741" cy="3364981"/>
                <a:chOff x="6019799" y="2502419"/>
                <a:chExt cx="2554942" cy="2753253"/>
              </a:xfrm>
            </p:grpSpPr>
            <p:sp>
              <p:nvSpPr>
                <p:cNvPr id="3" name="Circle: Hollow 2">
                  <a:extLst>
                    <a:ext uri="{FF2B5EF4-FFF2-40B4-BE49-F238E27FC236}">
                      <a16:creationId xmlns:a16="http://schemas.microsoft.com/office/drawing/2014/main" id="{4CFF4436-CA7F-C988-B1BF-0DBC39DF6D29}"/>
                    </a:ext>
                  </a:extLst>
                </p:cNvPr>
                <p:cNvSpPr/>
                <p:nvPr/>
              </p:nvSpPr>
              <p:spPr>
                <a:xfrm>
                  <a:off x="6062830" y="2786792"/>
                  <a:ext cx="2468880" cy="2468880"/>
                </a:xfrm>
                <a:prstGeom prst="donut">
                  <a:avLst>
                    <a:gd name="adj" fmla="val 13146"/>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Isosceles Triangle 1">
                  <a:extLst>
                    <a:ext uri="{FF2B5EF4-FFF2-40B4-BE49-F238E27FC236}">
                      <a16:creationId xmlns:a16="http://schemas.microsoft.com/office/drawing/2014/main" id="{478737CF-D539-8CF9-A361-A8596F9C8FE1}"/>
                    </a:ext>
                  </a:extLst>
                </p:cNvPr>
                <p:cNvSpPr/>
                <p:nvPr/>
              </p:nvSpPr>
              <p:spPr>
                <a:xfrm>
                  <a:off x="6019800" y="2502419"/>
                  <a:ext cx="2554941" cy="2286000"/>
                </a:xfrm>
                <a:prstGeom prst="triangl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2120B3C-E1BF-BB87-7F94-77049F1F592C}"/>
                    </a:ext>
                  </a:extLst>
                </p:cNvPr>
                <p:cNvSpPr/>
                <p:nvPr/>
              </p:nvSpPr>
              <p:spPr>
                <a:xfrm>
                  <a:off x="7039534" y="2502419"/>
                  <a:ext cx="515471" cy="465772"/>
                </a:xfrm>
                <a:prstGeom prst="triangl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51F2B36-D5A0-310C-883D-E1984BE765BE}"/>
                    </a:ext>
                  </a:extLst>
                </p:cNvPr>
                <p:cNvSpPr/>
                <p:nvPr/>
              </p:nvSpPr>
              <p:spPr>
                <a:xfrm>
                  <a:off x="6019799" y="4322647"/>
                  <a:ext cx="515471" cy="465772"/>
                </a:xfrm>
                <a:prstGeom prst="triangl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CF77375B-572F-D218-A4A0-42A4371919B0}"/>
                    </a:ext>
                  </a:extLst>
                </p:cNvPr>
                <p:cNvSpPr/>
                <p:nvPr/>
              </p:nvSpPr>
              <p:spPr>
                <a:xfrm>
                  <a:off x="8059269" y="4322647"/>
                  <a:ext cx="515471" cy="465772"/>
                </a:xfrm>
                <a:prstGeom prst="triangl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D10DFB7-442B-D6EE-FABA-5B1FE07E4B0C}"/>
                  </a:ext>
                </a:extLst>
              </p:cNvPr>
              <p:cNvSpPr/>
              <p:nvPr/>
            </p:nvSpPr>
            <p:spPr>
              <a:xfrm>
                <a:off x="7066429" y="2794893"/>
                <a:ext cx="304800" cy="952742"/>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2CC7F6-F4FE-6FA1-38E6-84545224A4A3}"/>
                  </a:ext>
                </a:extLst>
              </p:cNvPr>
              <p:cNvSpPr/>
              <p:nvPr/>
            </p:nvSpPr>
            <p:spPr>
              <a:xfrm rot="3587232">
                <a:off x="6335773" y="4001329"/>
                <a:ext cx="304800" cy="952742"/>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5F0029-D5BB-7987-6C55-F17F1BDAA8B2}"/>
                  </a:ext>
                </a:extLst>
              </p:cNvPr>
              <p:cNvSpPr/>
              <p:nvPr/>
            </p:nvSpPr>
            <p:spPr>
              <a:xfrm rot="7256466">
                <a:off x="7794775" y="4005556"/>
                <a:ext cx="304800" cy="952742"/>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32 Points 8">
                <a:extLst>
                  <a:ext uri="{FF2B5EF4-FFF2-40B4-BE49-F238E27FC236}">
                    <a16:creationId xmlns:a16="http://schemas.microsoft.com/office/drawing/2014/main" id="{E45FBC4B-F316-F3F4-D1FB-4B5F4633D074}"/>
                  </a:ext>
                </a:extLst>
              </p:cNvPr>
              <p:cNvSpPr/>
              <p:nvPr/>
            </p:nvSpPr>
            <p:spPr>
              <a:xfrm>
                <a:off x="6508283" y="3525932"/>
                <a:ext cx="1389327" cy="990600"/>
              </a:xfrm>
              <a:prstGeom prst="star32">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9BC6B37E-4BE5-F42D-8C89-DD08390E04A5}"/>
                </a:ext>
              </a:extLst>
            </p:cNvPr>
            <p:cNvSpPr/>
            <p:nvPr/>
          </p:nvSpPr>
          <p:spPr>
            <a:xfrm>
              <a:off x="6859754" y="2564432"/>
              <a:ext cx="724387"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FATHER</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7CF3B1E5-7DE3-BEC1-A76E-3CDE886445B2}"/>
                </a:ext>
              </a:extLst>
            </p:cNvPr>
            <p:cNvSpPr/>
            <p:nvPr/>
          </p:nvSpPr>
          <p:spPr>
            <a:xfrm>
              <a:off x="5558201" y="4742234"/>
              <a:ext cx="724387" cy="261610"/>
            </a:xfrm>
            <a:prstGeom prst="rect">
              <a:avLst/>
            </a:prstGeom>
            <a:noFill/>
          </p:spPr>
          <p:txBody>
            <a:bodyPr wrap="square" lIns="91440" tIns="45720" rIns="91440" bIns="45720">
              <a:spAutoFit/>
            </a:bodyPr>
            <a:lstStyle/>
            <a:p>
              <a:pPr algn="ctr"/>
              <a:r>
                <a:rPr lang="en-US" sz="1100" dirty="0">
                  <a:ln w="0"/>
                  <a:effectLst>
                    <a:outerShdw blurRad="38100" dist="19050" dir="2700000" algn="tl" rotWithShape="0">
                      <a:schemeClr val="dk1">
                        <a:alpha val="40000"/>
                      </a:schemeClr>
                    </a:outerShdw>
                  </a:effectLst>
                </a:rPr>
                <a:t>SON</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5B7CD627-325B-D413-A9D1-681A0EB9A505}"/>
                </a:ext>
              </a:extLst>
            </p:cNvPr>
            <p:cNvSpPr/>
            <p:nvPr/>
          </p:nvSpPr>
          <p:spPr>
            <a:xfrm>
              <a:off x="8150088" y="4726765"/>
              <a:ext cx="724387"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SPIRIT</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BCBCC968-554F-6DB1-4E36-9223E4E466DD}"/>
                </a:ext>
              </a:extLst>
            </p:cNvPr>
            <p:cNvSpPr/>
            <p:nvPr/>
          </p:nvSpPr>
          <p:spPr>
            <a:xfrm>
              <a:off x="6773367" y="3812930"/>
              <a:ext cx="838626"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GOD</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531FF103-6453-2C80-3C04-2CEB4053EF40}"/>
                </a:ext>
              </a:extLst>
            </p:cNvPr>
            <p:cNvSpPr/>
            <p:nvPr/>
          </p:nvSpPr>
          <p:spPr>
            <a:xfrm>
              <a:off x="6841593" y="3164645"/>
              <a:ext cx="724387"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B969D322-F953-5926-5453-FC0FA08138F5}"/>
                </a:ext>
              </a:extLst>
            </p:cNvPr>
            <p:cNvSpPr/>
            <p:nvPr/>
          </p:nvSpPr>
          <p:spPr>
            <a:xfrm>
              <a:off x="7633792" y="4385727"/>
              <a:ext cx="724387"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F0AA183A-EB70-7B60-70AE-2A22BB1393C9}"/>
                </a:ext>
              </a:extLst>
            </p:cNvPr>
            <p:cNvSpPr/>
            <p:nvPr/>
          </p:nvSpPr>
          <p:spPr>
            <a:xfrm>
              <a:off x="6065196" y="4364930"/>
              <a:ext cx="724387"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EDD4D787-3D2C-5316-D54B-15193F4BA8BA}"/>
                </a:ext>
              </a:extLst>
            </p:cNvPr>
            <p:cNvSpPr/>
            <p:nvPr/>
          </p:nvSpPr>
          <p:spPr>
            <a:xfrm>
              <a:off x="5589145" y="3318404"/>
              <a:ext cx="724387" cy="430887"/>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p>
            <a:p>
              <a:pPr algn="ctr"/>
              <a:r>
                <a:rPr lang="en-US" sz="1100" dirty="0">
                  <a:ln w="0"/>
                  <a:effectLst>
                    <a:outerShdw blurRad="38100" dist="19050" dir="2700000" algn="tl" rotWithShape="0">
                      <a:schemeClr val="dk1">
                        <a:alpha val="40000"/>
                      </a:schemeClr>
                    </a:outerShdw>
                  </a:effectLst>
                </a:rPr>
                <a:t>NOT</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C3899EEA-B550-3531-AB8F-8E0F78B9C187}"/>
                </a:ext>
              </a:extLst>
            </p:cNvPr>
            <p:cNvSpPr/>
            <p:nvPr/>
          </p:nvSpPr>
          <p:spPr>
            <a:xfrm>
              <a:off x="8141541" y="3372420"/>
              <a:ext cx="724387" cy="430887"/>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p>
            <a:p>
              <a:pPr algn="ctr"/>
              <a:r>
                <a:rPr lang="en-US" sz="1100" dirty="0">
                  <a:ln w="0"/>
                  <a:effectLst>
                    <a:outerShdw blurRad="38100" dist="19050" dir="2700000" algn="tl" rotWithShape="0">
                      <a:schemeClr val="dk1">
                        <a:alpha val="40000"/>
                      </a:schemeClr>
                    </a:outerShdw>
                  </a:effectLst>
                </a:rPr>
                <a:t>NOT</a:t>
              </a:r>
              <a:endParaRPr lang="en-US" sz="13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EF29C1E7-6B91-F838-7674-F15DE55F5457}"/>
                </a:ext>
              </a:extLst>
            </p:cNvPr>
            <p:cNvSpPr/>
            <p:nvPr/>
          </p:nvSpPr>
          <p:spPr>
            <a:xfrm>
              <a:off x="6830503" y="5154461"/>
              <a:ext cx="724387" cy="430887"/>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IS</a:t>
              </a:r>
            </a:p>
            <a:p>
              <a:pPr algn="ctr"/>
              <a:r>
                <a:rPr lang="en-US" sz="1100" dirty="0">
                  <a:ln w="0"/>
                  <a:effectLst>
                    <a:outerShdw blurRad="38100" dist="19050" dir="2700000" algn="tl" rotWithShape="0">
                      <a:schemeClr val="dk1">
                        <a:alpha val="40000"/>
                      </a:schemeClr>
                    </a:outerShdw>
                  </a:effectLst>
                </a:rPr>
                <a:t>NOT</a:t>
              </a:r>
              <a:endParaRPr lang="en-US" sz="1300" b="0" cap="none" spc="0" dirty="0">
                <a:ln w="0"/>
                <a:solidFill>
                  <a:schemeClr val="tx1"/>
                </a:solidFill>
                <a:effectLst>
                  <a:outerShdw blurRad="38100" dist="19050" dir="2700000" algn="tl" rotWithShape="0">
                    <a:schemeClr val="dk1">
                      <a:alpha val="40000"/>
                    </a:schemeClr>
                  </a:outerShdw>
                </a:effectLst>
              </a:endParaRPr>
            </a:p>
          </p:txBody>
        </p:sp>
      </p:grpSp>
      <p:sp>
        <p:nvSpPr>
          <p:cNvPr id="30" name="Rectangle 29">
            <a:extLst>
              <a:ext uri="{FF2B5EF4-FFF2-40B4-BE49-F238E27FC236}">
                <a16:creationId xmlns:a16="http://schemas.microsoft.com/office/drawing/2014/main" id="{E5F339E0-8A14-DA77-4949-CCDE8218C9DC}"/>
              </a:ext>
            </a:extLst>
          </p:cNvPr>
          <p:cNvSpPr/>
          <p:nvPr/>
        </p:nvSpPr>
        <p:spPr>
          <a:xfrm>
            <a:off x="6344377" y="1948281"/>
            <a:ext cx="1717137" cy="815463"/>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en-US" sz="2800" b="0" cap="none" spc="0" dirty="0">
                <a:ln w="0"/>
                <a:solidFill>
                  <a:schemeClr val="tx1"/>
                </a:solidFill>
                <a:effectLst>
                  <a:glow rad="101600">
                    <a:schemeClr val="accent1">
                      <a:satMod val="175000"/>
                      <a:alpha val="40000"/>
                    </a:schemeClr>
                  </a:glow>
                  <a:outerShdw blurRad="38100" dist="19050" dir="2700000" algn="tl" rotWithShape="0">
                    <a:schemeClr val="dk1">
                      <a:alpha val="40000"/>
                    </a:schemeClr>
                  </a:outerShdw>
                </a:effectLst>
              </a:rPr>
              <a:t>The Trinity</a:t>
            </a:r>
          </a:p>
        </p:txBody>
      </p:sp>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513974111"/>
              </p:ext>
            </p:extLst>
          </p:nvPr>
        </p:nvGraphicFramePr>
        <p:xfrm>
          <a:off x="1069848" y="1600200"/>
          <a:ext cx="7752409" cy="4318000"/>
        </p:xfrm>
        <a:graphic>
          <a:graphicData uri="http://schemas.openxmlformats.org/drawingml/2006/table">
            <a:tbl>
              <a:tblPr firstRow="1" bandRow="1">
                <a:tableStyleId>{5C22544A-7EE6-4342-B048-85BDC9FD1C3A}</a:tableStyleId>
              </a:tblPr>
              <a:tblGrid>
                <a:gridCol w="2370455">
                  <a:extLst>
                    <a:ext uri="{9D8B030D-6E8A-4147-A177-3AD203B41FA5}">
                      <a16:colId xmlns:a16="http://schemas.microsoft.com/office/drawing/2014/main" val="2643551257"/>
                    </a:ext>
                  </a:extLst>
                </a:gridCol>
                <a:gridCol w="1512316">
                  <a:extLst>
                    <a:ext uri="{9D8B030D-6E8A-4147-A177-3AD203B41FA5}">
                      <a16:colId xmlns:a16="http://schemas.microsoft.com/office/drawing/2014/main" val="254945273"/>
                    </a:ext>
                  </a:extLst>
                </a:gridCol>
                <a:gridCol w="1837055">
                  <a:extLst>
                    <a:ext uri="{9D8B030D-6E8A-4147-A177-3AD203B41FA5}">
                      <a16:colId xmlns:a16="http://schemas.microsoft.com/office/drawing/2014/main" val="176269415"/>
                    </a:ext>
                  </a:extLst>
                </a:gridCol>
                <a:gridCol w="2032583">
                  <a:extLst>
                    <a:ext uri="{9D8B030D-6E8A-4147-A177-3AD203B41FA5}">
                      <a16:colId xmlns:a16="http://schemas.microsoft.com/office/drawing/2014/main" val="721627541"/>
                    </a:ext>
                  </a:extLst>
                </a:gridCol>
              </a:tblGrid>
              <a:tr h="370840">
                <a:tc gridSpan="4">
                  <a:txBody>
                    <a:bodyPr/>
                    <a:lstStyle/>
                    <a:p>
                      <a:pPr algn="ctr"/>
                      <a:r>
                        <a:rPr lang="en-US" dirty="0"/>
                        <a:t>Common attributes of the Father, Son and Holy Spirit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370840">
                <a:tc>
                  <a:txBody>
                    <a:bodyPr/>
                    <a:lstStyle/>
                    <a:p>
                      <a:r>
                        <a:rPr lang="en-US" sz="1600" b="1" dirty="0">
                          <a:solidFill>
                            <a:schemeClr val="bg1"/>
                          </a:solidFill>
                        </a:rPr>
                        <a:t>Attribute</a:t>
                      </a:r>
                    </a:p>
                  </a:txBody>
                  <a:tcPr>
                    <a:solidFill>
                      <a:schemeClr val="accent6"/>
                    </a:solidFill>
                  </a:tcPr>
                </a:tc>
                <a:tc>
                  <a:txBody>
                    <a:bodyPr/>
                    <a:lstStyle/>
                    <a:p>
                      <a:r>
                        <a:rPr lang="en-US" sz="1600" b="1" dirty="0">
                          <a:solidFill>
                            <a:schemeClr val="bg1"/>
                          </a:solidFill>
                        </a:rPr>
                        <a:t>God the Father</a:t>
                      </a:r>
                    </a:p>
                  </a:txBody>
                  <a:tcPr>
                    <a:solidFill>
                      <a:schemeClr val="accent6"/>
                    </a:solidFill>
                  </a:tcPr>
                </a:tc>
                <a:tc>
                  <a:txBody>
                    <a:bodyPr/>
                    <a:lstStyle/>
                    <a:p>
                      <a:r>
                        <a:rPr lang="en-US" sz="1600" b="1" dirty="0">
                          <a:solidFill>
                            <a:schemeClr val="bg1"/>
                          </a:solidFill>
                        </a:rPr>
                        <a:t>God the Son</a:t>
                      </a:r>
                    </a:p>
                  </a:txBody>
                  <a:tcPr>
                    <a:solidFill>
                      <a:schemeClr val="accent6"/>
                    </a:solidFill>
                  </a:tcPr>
                </a:tc>
                <a:tc>
                  <a:txBody>
                    <a:bodyPr/>
                    <a:lstStyle/>
                    <a:p>
                      <a:r>
                        <a:rPr lang="en-US" sz="1600" b="1" dirty="0">
                          <a:solidFill>
                            <a:schemeClr val="bg1"/>
                          </a:solidFill>
                        </a:rPr>
                        <a:t>God the Holy Spirit</a:t>
                      </a:r>
                    </a:p>
                  </a:txBody>
                  <a:tcPr>
                    <a:solidFill>
                      <a:schemeClr val="accent6"/>
                    </a:solidFill>
                  </a:tcPr>
                </a:tc>
                <a:extLst>
                  <a:ext uri="{0D108BD9-81ED-4DB2-BD59-A6C34878D82A}">
                    <a16:rowId xmlns:a16="http://schemas.microsoft.com/office/drawing/2014/main" val="4113187424"/>
                  </a:ext>
                </a:extLst>
              </a:tr>
              <a:tr h="370840">
                <a:tc>
                  <a:txBody>
                    <a:bodyPr/>
                    <a:lstStyle/>
                    <a:p>
                      <a:r>
                        <a:rPr lang="en-US" sz="1600" b="0" dirty="0"/>
                        <a:t>Eternal</a:t>
                      </a:r>
                    </a:p>
                  </a:txBody>
                  <a:tcPr anchor="ctr"/>
                </a:tc>
                <a:tc>
                  <a:txBody>
                    <a:bodyPr/>
                    <a:lstStyle/>
                    <a:p>
                      <a:r>
                        <a:rPr lang="en-US" sz="1600" b="0" dirty="0"/>
                        <a:t>Psalm 90:2</a:t>
                      </a:r>
                    </a:p>
                  </a:txBody>
                  <a:tcPr anchor="ctr"/>
                </a:tc>
                <a:tc>
                  <a:txBody>
                    <a:bodyPr/>
                    <a:lstStyle/>
                    <a:p>
                      <a:r>
                        <a:rPr lang="en-US" sz="1600" dirty="0"/>
                        <a:t>John 1:2</a:t>
                      </a:r>
                    </a:p>
                    <a:p>
                      <a:r>
                        <a:rPr lang="en-US" sz="1600" dirty="0"/>
                        <a:t>Revelation 1:8, 17</a:t>
                      </a:r>
                    </a:p>
                  </a:txBody>
                  <a:tcPr anchor="ctr"/>
                </a:tc>
                <a:tc>
                  <a:txBody>
                    <a:bodyPr/>
                    <a:lstStyle/>
                    <a:p>
                      <a:r>
                        <a:rPr lang="en-US" sz="1600" dirty="0"/>
                        <a:t>Hebrews 9:14</a:t>
                      </a:r>
                    </a:p>
                  </a:txBody>
                  <a:tcPr anchor="ctr"/>
                </a:tc>
                <a:extLst>
                  <a:ext uri="{0D108BD9-81ED-4DB2-BD59-A6C34878D82A}">
                    <a16:rowId xmlns:a16="http://schemas.microsoft.com/office/drawing/2014/main" val="1884515119"/>
                  </a:ext>
                </a:extLst>
              </a:tr>
              <a:tr h="370840">
                <a:tc>
                  <a:txBody>
                    <a:bodyPr/>
                    <a:lstStyle/>
                    <a:p>
                      <a:r>
                        <a:rPr lang="en-US" sz="1600" b="0" dirty="0"/>
                        <a:t>Omnipotent</a:t>
                      </a:r>
                    </a:p>
                    <a:p>
                      <a:r>
                        <a:rPr lang="en-US" sz="1400" b="0" dirty="0"/>
                        <a:t>(all powerful)</a:t>
                      </a:r>
                    </a:p>
                  </a:txBody>
                  <a:tcPr anchor="ctr"/>
                </a:tc>
                <a:tc>
                  <a:txBody>
                    <a:bodyPr/>
                    <a:lstStyle/>
                    <a:p>
                      <a:r>
                        <a:rPr lang="en-US" sz="1600" b="0" dirty="0"/>
                        <a:t>1 Peter 1:5</a:t>
                      </a:r>
                    </a:p>
                  </a:txBody>
                  <a:tcPr anchor="ctr"/>
                </a:tc>
                <a:tc>
                  <a:txBody>
                    <a:bodyPr/>
                    <a:lstStyle/>
                    <a:p>
                      <a:r>
                        <a:rPr lang="en-US" sz="1600" dirty="0"/>
                        <a:t>2 Corinthians 12:9</a:t>
                      </a:r>
                    </a:p>
                  </a:txBody>
                  <a:tcPr anchor="ctr"/>
                </a:tc>
                <a:tc>
                  <a:txBody>
                    <a:bodyPr/>
                    <a:lstStyle/>
                    <a:p>
                      <a:r>
                        <a:rPr lang="en-US" sz="1600" dirty="0"/>
                        <a:t>Romans 15:19</a:t>
                      </a:r>
                    </a:p>
                  </a:txBody>
                  <a:tcPr anchor="ctr"/>
                </a:tc>
                <a:extLst>
                  <a:ext uri="{0D108BD9-81ED-4DB2-BD59-A6C34878D82A}">
                    <a16:rowId xmlns:a16="http://schemas.microsoft.com/office/drawing/2014/main" val="1140385032"/>
                  </a:ext>
                </a:extLst>
              </a:tr>
              <a:tr h="370840">
                <a:tc>
                  <a:txBody>
                    <a:bodyPr/>
                    <a:lstStyle/>
                    <a:p>
                      <a:r>
                        <a:rPr lang="en-US" sz="1600" b="0" dirty="0"/>
                        <a:t>Omniscient</a:t>
                      </a:r>
                    </a:p>
                    <a:p>
                      <a:r>
                        <a:rPr lang="en-US" sz="1400" b="0" dirty="0"/>
                        <a:t>(all knowing)</a:t>
                      </a:r>
                    </a:p>
                  </a:txBody>
                  <a:tcPr anchor="ctr"/>
                </a:tc>
                <a:tc>
                  <a:txBody>
                    <a:bodyPr/>
                    <a:lstStyle/>
                    <a:p>
                      <a:r>
                        <a:rPr lang="en-US" sz="1600" b="0" dirty="0"/>
                        <a:t>Jeremiah 17:10</a:t>
                      </a:r>
                    </a:p>
                  </a:txBody>
                  <a:tcPr anchor="ctr"/>
                </a:tc>
                <a:tc>
                  <a:txBody>
                    <a:bodyPr/>
                    <a:lstStyle/>
                    <a:p>
                      <a:r>
                        <a:rPr lang="en-US" sz="1600" dirty="0"/>
                        <a:t>Revelation 2:23</a:t>
                      </a:r>
                    </a:p>
                  </a:txBody>
                  <a:tcPr anchor="ctr"/>
                </a:tc>
                <a:tc>
                  <a:txBody>
                    <a:bodyPr/>
                    <a:lstStyle/>
                    <a:p>
                      <a:r>
                        <a:rPr lang="en-US" sz="1600" dirty="0"/>
                        <a:t>1 Corinthians 2:11</a:t>
                      </a:r>
                    </a:p>
                  </a:txBody>
                  <a:tcPr anchor="ctr"/>
                </a:tc>
                <a:extLst>
                  <a:ext uri="{0D108BD9-81ED-4DB2-BD59-A6C34878D82A}">
                    <a16:rowId xmlns:a16="http://schemas.microsoft.com/office/drawing/2014/main" val="1572049685"/>
                  </a:ext>
                </a:extLst>
              </a:tr>
              <a:tr h="370840">
                <a:tc>
                  <a:txBody>
                    <a:bodyPr/>
                    <a:lstStyle/>
                    <a:p>
                      <a:r>
                        <a:rPr lang="en-US" sz="1600" b="0" dirty="0"/>
                        <a:t>Omnipresent</a:t>
                      </a:r>
                    </a:p>
                    <a:p>
                      <a:r>
                        <a:rPr lang="en-US" sz="1400" b="0" dirty="0"/>
                        <a:t>(always present)</a:t>
                      </a:r>
                    </a:p>
                  </a:txBody>
                  <a:tcPr anchor="ctr"/>
                </a:tc>
                <a:tc>
                  <a:txBody>
                    <a:bodyPr/>
                    <a:lstStyle/>
                    <a:p>
                      <a:r>
                        <a:rPr lang="en-US" sz="1600" b="0" dirty="0"/>
                        <a:t>Jeremiah 23:24</a:t>
                      </a:r>
                    </a:p>
                  </a:txBody>
                  <a:tcPr anchor="ctr"/>
                </a:tc>
                <a:tc>
                  <a:txBody>
                    <a:bodyPr/>
                    <a:lstStyle/>
                    <a:p>
                      <a:r>
                        <a:rPr lang="en-US" sz="1600" dirty="0"/>
                        <a:t>Matthew 18:20</a:t>
                      </a:r>
                    </a:p>
                  </a:txBody>
                  <a:tcPr anchor="ctr"/>
                </a:tc>
                <a:tc>
                  <a:txBody>
                    <a:bodyPr/>
                    <a:lstStyle/>
                    <a:p>
                      <a:r>
                        <a:rPr lang="en-US" sz="1600" dirty="0"/>
                        <a:t>Psalm 139:7</a:t>
                      </a:r>
                    </a:p>
                  </a:txBody>
                  <a:tcPr anchor="ctr"/>
                </a:tc>
                <a:extLst>
                  <a:ext uri="{0D108BD9-81ED-4DB2-BD59-A6C34878D82A}">
                    <a16:rowId xmlns:a16="http://schemas.microsoft.com/office/drawing/2014/main" val="951545248"/>
                  </a:ext>
                </a:extLst>
              </a:tr>
              <a:tr h="370840">
                <a:tc>
                  <a:txBody>
                    <a:bodyPr/>
                    <a:lstStyle/>
                    <a:p>
                      <a:r>
                        <a:rPr lang="en-US" sz="1600" b="0" dirty="0"/>
                        <a:t>Holy</a:t>
                      </a:r>
                    </a:p>
                  </a:txBody>
                  <a:tcPr anchor="ctr"/>
                </a:tc>
                <a:tc>
                  <a:txBody>
                    <a:bodyPr/>
                    <a:lstStyle/>
                    <a:p>
                      <a:r>
                        <a:rPr lang="en-US" sz="1600" b="0" dirty="0"/>
                        <a:t>Revelation 15:4</a:t>
                      </a:r>
                    </a:p>
                  </a:txBody>
                  <a:tcPr anchor="ctr"/>
                </a:tc>
                <a:tc>
                  <a:txBody>
                    <a:bodyPr/>
                    <a:lstStyle/>
                    <a:p>
                      <a:r>
                        <a:rPr lang="en-US" sz="1600" dirty="0"/>
                        <a:t>Acts 3:14</a:t>
                      </a:r>
                    </a:p>
                  </a:txBody>
                  <a:tcPr anchor="ctr"/>
                </a:tc>
                <a:tc>
                  <a:txBody>
                    <a:bodyPr/>
                    <a:lstStyle/>
                    <a:p>
                      <a:r>
                        <a:rPr lang="en-US" sz="1600" dirty="0"/>
                        <a:t>Acts 1:8</a:t>
                      </a:r>
                    </a:p>
                  </a:txBody>
                  <a:tcPr anchor="ctr"/>
                </a:tc>
                <a:extLst>
                  <a:ext uri="{0D108BD9-81ED-4DB2-BD59-A6C34878D82A}">
                    <a16:rowId xmlns:a16="http://schemas.microsoft.com/office/drawing/2014/main" val="832461061"/>
                  </a:ext>
                </a:extLst>
              </a:tr>
              <a:tr h="370840">
                <a:tc>
                  <a:txBody>
                    <a:bodyPr/>
                    <a:lstStyle/>
                    <a:p>
                      <a:r>
                        <a:rPr lang="en-US" sz="1600" b="0" dirty="0"/>
                        <a:t>Truth</a:t>
                      </a:r>
                    </a:p>
                  </a:txBody>
                  <a:tcPr anchor="ctr"/>
                </a:tc>
                <a:tc>
                  <a:txBody>
                    <a:bodyPr/>
                    <a:lstStyle/>
                    <a:p>
                      <a:r>
                        <a:rPr lang="en-US" sz="1600" b="0" dirty="0"/>
                        <a:t>Psalm 31:5</a:t>
                      </a:r>
                    </a:p>
                  </a:txBody>
                  <a:tcPr anchor="ctr"/>
                </a:tc>
                <a:tc>
                  <a:txBody>
                    <a:bodyPr/>
                    <a:lstStyle/>
                    <a:p>
                      <a:r>
                        <a:rPr lang="en-US" sz="1600" dirty="0"/>
                        <a:t>John 14:6</a:t>
                      </a:r>
                    </a:p>
                  </a:txBody>
                  <a:tcPr anchor="ctr"/>
                </a:tc>
                <a:tc>
                  <a:txBody>
                    <a:bodyPr/>
                    <a:lstStyle/>
                    <a:p>
                      <a:r>
                        <a:rPr lang="en-US" sz="1600" dirty="0"/>
                        <a:t>John 14:16-17</a:t>
                      </a:r>
                    </a:p>
                  </a:txBody>
                  <a:tcPr anchor="ctr"/>
                </a:tc>
                <a:extLst>
                  <a:ext uri="{0D108BD9-81ED-4DB2-BD59-A6C34878D82A}">
                    <a16:rowId xmlns:a16="http://schemas.microsoft.com/office/drawing/2014/main" val="3291175808"/>
                  </a:ext>
                </a:extLst>
              </a:tr>
              <a:tr h="370840">
                <a:tc>
                  <a:txBody>
                    <a:bodyPr/>
                    <a:lstStyle/>
                    <a:p>
                      <a:r>
                        <a:rPr lang="en-US" sz="1600" b="0" dirty="0"/>
                        <a:t>Kindness &amp; Goodness</a:t>
                      </a:r>
                    </a:p>
                  </a:txBody>
                  <a:tcPr anchor="ctr"/>
                </a:tc>
                <a:tc>
                  <a:txBody>
                    <a:bodyPr/>
                    <a:lstStyle/>
                    <a:p>
                      <a:r>
                        <a:rPr lang="en-US" sz="1600" b="0" dirty="0"/>
                        <a:t>Romans 2:4</a:t>
                      </a:r>
                    </a:p>
                  </a:txBody>
                  <a:tcPr anchor="ctr"/>
                </a:tc>
                <a:tc>
                  <a:txBody>
                    <a:bodyPr/>
                    <a:lstStyle/>
                    <a:p>
                      <a:r>
                        <a:rPr lang="en-US" sz="1600" dirty="0"/>
                        <a:t>Ephesians 5:25</a:t>
                      </a:r>
                    </a:p>
                  </a:txBody>
                  <a:tcPr anchor="ctr"/>
                </a:tc>
                <a:tc>
                  <a:txBody>
                    <a:bodyPr/>
                    <a:lstStyle/>
                    <a:p>
                      <a:r>
                        <a:rPr lang="en-US" sz="1600" dirty="0"/>
                        <a:t>Nehemiah 9:20</a:t>
                      </a:r>
                    </a:p>
                  </a:txBody>
                  <a:tcPr anchor="ctr"/>
                </a:tc>
                <a:extLst>
                  <a:ext uri="{0D108BD9-81ED-4DB2-BD59-A6C34878D82A}">
                    <a16:rowId xmlns:a16="http://schemas.microsoft.com/office/drawing/2014/main" val="96760720"/>
                  </a:ext>
                </a:extLst>
              </a:tr>
            </a:tbl>
          </a:graphicData>
        </a:graphic>
      </p:graphicFrame>
      <p:pic>
        <p:nvPicPr>
          <p:cNvPr id="1026" name="Picture 2">
            <a:extLst>
              <a:ext uri="{FF2B5EF4-FFF2-40B4-BE49-F238E27FC236}">
                <a16:creationId xmlns:a16="http://schemas.microsoft.com/office/drawing/2014/main" id="{EB58F378-7E1A-3D8A-E6B3-2EB856129F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36" t="13414" r="24737" b="13415"/>
          <a:stretch/>
        </p:blipFill>
        <p:spPr bwMode="auto">
          <a:xfrm>
            <a:off x="6858000" y="270410"/>
            <a:ext cx="1964257" cy="1227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1402903019"/>
              </p:ext>
            </p:extLst>
          </p:nvPr>
        </p:nvGraphicFramePr>
        <p:xfrm>
          <a:off x="1030224" y="1591575"/>
          <a:ext cx="7752409" cy="2433320"/>
        </p:xfrm>
        <a:graphic>
          <a:graphicData uri="http://schemas.openxmlformats.org/drawingml/2006/table">
            <a:tbl>
              <a:tblPr firstRow="1" bandRow="1">
                <a:tableStyleId>{5C22544A-7EE6-4342-B048-85BDC9FD1C3A}</a:tableStyleId>
              </a:tblPr>
              <a:tblGrid>
                <a:gridCol w="2370455">
                  <a:extLst>
                    <a:ext uri="{9D8B030D-6E8A-4147-A177-3AD203B41FA5}">
                      <a16:colId xmlns:a16="http://schemas.microsoft.com/office/drawing/2014/main" val="2643551257"/>
                    </a:ext>
                  </a:extLst>
                </a:gridCol>
                <a:gridCol w="1512316">
                  <a:extLst>
                    <a:ext uri="{9D8B030D-6E8A-4147-A177-3AD203B41FA5}">
                      <a16:colId xmlns:a16="http://schemas.microsoft.com/office/drawing/2014/main" val="254945273"/>
                    </a:ext>
                  </a:extLst>
                </a:gridCol>
                <a:gridCol w="1837055">
                  <a:extLst>
                    <a:ext uri="{9D8B030D-6E8A-4147-A177-3AD203B41FA5}">
                      <a16:colId xmlns:a16="http://schemas.microsoft.com/office/drawing/2014/main" val="176269415"/>
                    </a:ext>
                  </a:extLst>
                </a:gridCol>
                <a:gridCol w="2032583">
                  <a:extLst>
                    <a:ext uri="{9D8B030D-6E8A-4147-A177-3AD203B41FA5}">
                      <a16:colId xmlns:a16="http://schemas.microsoft.com/office/drawing/2014/main" val="721627541"/>
                    </a:ext>
                  </a:extLst>
                </a:gridCol>
              </a:tblGrid>
              <a:tr h="370840">
                <a:tc gridSpan="4">
                  <a:txBody>
                    <a:bodyPr/>
                    <a:lstStyle/>
                    <a:p>
                      <a:pPr algn="ctr"/>
                      <a:r>
                        <a:rPr lang="en-US" dirty="0"/>
                        <a:t>Activities involving the Father, Son and Holy Spirit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370840">
                <a:tc>
                  <a:txBody>
                    <a:bodyPr/>
                    <a:lstStyle/>
                    <a:p>
                      <a:r>
                        <a:rPr lang="en-US" sz="1600" b="1" dirty="0">
                          <a:solidFill>
                            <a:schemeClr val="bg1"/>
                          </a:solidFill>
                        </a:rPr>
                        <a:t>Activity</a:t>
                      </a:r>
                    </a:p>
                  </a:txBody>
                  <a:tcPr>
                    <a:solidFill>
                      <a:schemeClr val="accent6"/>
                    </a:solidFill>
                  </a:tcPr>
                </a:tc>
                <a:tc>
                  <a:txBody>
                    <a:bodyPr/>
                    <a:lstStyle/>
                    <a:p>
                      <a:r>
                        <a:rPr lang="en-US" sz="1600" b="1" dirty="0">
                          <a:solidFill>
                            <a:schemeClr val="bg1"/>
                          </a:solidFill>
                        </a:rPr>
                        <a:t>God the Father</a:t>
                      </a:r>
                    </a:p>
                  </a:txBody>
                  <a:tcPr>
                    <a:solidFill>
                      <a:schemeClr val="accent6"/>
                    </a:solidFill>
                  </a:tcPr>
                </a:tc>
                <a:tc>
                  <a:txBody>
                    <a:bodyPr/>
                    <a:lstStyle/>
                    <a:p>
                      <a:r>
                        <a:rPr lang="en-US" sz="1600" b="1" dirty="0">
                          <a:solidFill>
                            <a:schemeClr val="bg1"/>
                          </a:solidFill>
                        </a:rPr>
                        <a:t>God the Son</a:t>
                      </a:r>
                    </a:p>
                  </a:txBody>
                  <a:tcPr>
                    <a:solidFill>
                      <a:schemeClr val="accent6"/>
                    </a:solidFill>
                  </a:tcPr>
                </a:tc>
                <a:tc>
                  <a:txBody>
                    <a:bodyPr/>
                    <a:lstStyle/>
                    <a:p>
                      <a:r>
                        <a:rPr lang="en-US" sz="1600" b="1" dirty="0">
                          <a:solidFill>
                            <a:schemeClr val="bg1"/>
                          </a:solidFill>
                        </a:rPr>
                        <a:t>God the Holy Spirit</a:t>
                      </a:r>
                    </a:p>
                  </a:txBody>
                  <a:tcPr>
                    <a:solidFill>
                      <a:schemeClr val="accent6"/>
                    </a:solidFill>
                  </a:tcPr>
                </a:tc>
                <a:extLst>
                  <a:ext uri="{0D108BD9-81ED-4DB2-BD59-A6C34878D82A}">
                    <a16:rowId xmlns:a16="http://schemas.microsoft.com/office/drawing/2014/main" val="4113187424"/>
                  </a:ext>
                </a:extLst>
              </a:tr>
              <a:tr h="370840">
                <a:tc>
                  <a:txBody>
                    <a:bodyPr/>
                    <a:lstStyle/>
                    <a:p>
                      <a:r>
                        <a:rPr lang="en-US" sz="1600" b="0" dirty="0"/>
                        <a:t>Creation of the world</a:t>
                      </a:r>
                    </a:p>
                  </a:txBody>
                  <a:tcPr anchor="ctr"/>
                </a:tc>
                <a:tc>
                  <a:txBody>
                    <a:bodyPr/>
                    <a:lstStyle/>
                    <a:p>
                      <a:r>
                        <a:rPr lang="en-US" sz="1600" b="0" dirty="0"/>
                        <a:t>Psalm 102:25</a:t>
                      </a:r>
                    </a:p>
                  </a:txBody>
                  <a:tcPr anchor="ctr"/>
                </a:tc>
                <a:tc>
                  <a:txBody>
                    <a:bodyPr/>
                    <a:lstStyle/>
                    <a:p>
                      <a:r>
                        <a:rPr lang="en-US" sz="1600" dirty="0"/>
                        <a:t>Colossians 1:16</a:t>
                      </a:r>
                    </a:p>
                  </a:txBody>
                  <a:tcPr anchor="ctr"/>
                </a:tc>
                <a:tc>
                  <a:txBody>
                    <a:bodyPr/>
                    <a:lstStyle/>
                    <a:p>
                      <a:r>
                        <a:rPr lang="en-US" sz="1600" dirty="0"/>
                        <a:t>Genesis 1:2</a:t>
                      </a:r>
                    </a:p>
                    <a:p>
                      <a:r>
                        <a:rPr lang="en-US" sz="1600" dirty="0"/>
                        <a:t>Job 26:13</a:t>
                      </a:r>
                    </a:p>
                  </a:txBody>
                  <a:tcPr anchor="ctr"/>
                </a:tc>
                <a:extLst>
                  <a:ext uri="{0D108BD9-81ED-4DB2-BD59-A6C34878D82A}">
                    <a16:rowId xmlns:a16="http://schemas.microsoft.com/office/drawing/2014/main" val="1884515119"/>
                  </a:ext>
                </a:extLst>
              </a:tr>
              <a:tr h="370840">
                <a:tc>
                  <a:txBody>
                    <a:bodyPr/>
                    <a:lstStyle/>
                    <a:p>
                      <a:r>
                        <a:rPr lang="en-US" sz="1600" b="0" dirty="0"/>
                        <a:t>Creation of Man</a:t>
                      </a:r>
                    </a:p>
                  </a:txBody>
                  <a:tcPr anchor="ctr"/>
                </a:tc>
                <a:tc>
                  <a:txBody>
                    <a:bodyPr/>
                    <a:lstStyle/>
                    <a:p>
                      <a:r>
                        <a:rPr lang="en-US" sz="1600" b="0" dirty="0"/>
                        <a:t>Genesis 2:7</a:t>
                      </a:r>
                    </a:p>
                  </a:txBody>
                  <a:tcPr anchor="ctr"/>
                </a:tc>
                <a:tc>
                  <a:txBody>
                    <a:bodyPr/>
                    <a:lstStyle/>
                    <a:p>
                      <a:r>
                        <a:rPr lang="en-US" sz="1600" dirty="0"/>
                        <a:t>Colossians 1:16</a:t>
                      </a:r>
                    </a:p>
                  </a:txBody>
                  <a:tcPr anchor="ctr"/>
                </a:tc>
                <a:tc>
                  <a:txBody>
                    <a:bodyPr/>
                    <a:lstStyle/>
                    <a:p>
                      <a:r>
                        <a:rPr lang="en-US" sz="1600" dirty="0"/>
                        <a:t>Job 33:4</a:t>
                      </a:r>
                    </a:p>
                  </a:txBody>
                  <a:tcPr anchor="ctr"/>
                </a:tc>
                <a:extLst>
                  <a:ext uri="{0D108BD9-81ED-4DB2-BD59-A6C34878D82A}">
                    <a16:rowId xmlns:a16="http://schemas.microsoft.com/office/drawing/2014/main" val="1140385032"/>
                  </a:ext>
                </a:extLst>
              </a:tr>
              <a:tr h="370840">
                <a:tc>
                  <a:txBody>
                    <a:bodyPr/>
                    <a:lstStyle/>
                    <a:p>
                      <a:r>
                        <a:rPr lang="en-US" sz="1600" b="0" dirty="0"/>
                        <a:t>Baptism of Jesus</a:t>
                      </a:r>
                    </a:p>
                  </a:txBody>
                  <a:tcPr anchor="ctr"/>
                </a:tc>
                <a:tc>
                  <a:txBody>
                    <a:bodyPr/>
                    <a:lstStyle/>
                    <a:p>
                      <a:r>
                        <a:rPr lang="en-US" sz="1600" b="0" dirty="0"/>
                        <a:t>Matthew 3:17</a:t>
                      </a:r>
                    </a:p>
                  </a:txBody>
                  <a:tcPr anchor="ctr"/>
                </a:tc>
                <a:tc>
                  <a:txBody>
                    <a:bodyPr/>
                    <a:lstStyle/>
                    <a:p>
                      <a:r>
                        <a:rPr lang="en-US" sz="1600" dirty="0"/>
                        <a:t>Mark 1:11</a:t>
                      </a:r>
                    </a:p>
                  </a:txBody>
                  <a:tcPr anchor="ctr"/>
                </a:tc>
                <a:tc>
                  <a:txBody>
                    <a:bodyPr/>
                    <a:lstStyle/>
                    <a:p>
                      <a:r>
                        <a:rPr lang="en-US" sz="1600" dirty="0"/>
                        <a:t>John 1:32</a:t>
                      </a:r>
                    </a:p>
                  </a:txBody>
                  <a:tcPr anchor="ctr"/>
                </a:tc>
                <a:extLst>
                  <a:ext uri="{0D108BD9-81ED-4DB2-BD59-A6C34878D82A}">
                    <a16:rowId xmlns:a16="http://schemas.microsoft.com/office/drawing/2014/main" val="1572049685"/>
                  </a:ext>
                </a:extLst>
              </a:tr>
              <a:tr h="370840">
                <a:tc>
                  <a:txBody>
                    <a:bodyPr/>
                    <a:lstStyle/>
                    <a:p>
                      <a:r>
                        <a:rPr lang="en-US" sz="1600" b="0" dirty="0"/>
                        <a:t>Death of Jesus</a:t>
                      </a:r>
                    </a:p>
                  </a:txBody>
                  <a:tcPr anchor="ctr"/>
                </a:tc>
                <a:tc>
                  <a:txBody>
                    <a:bodyPr/>
                    <a:lstStyle/>
                    <a:p>
                      <a:r>
                        <a:rPr lang="en-US" sz="1600" b="0" dirty="0"/>
                        <a:t>Hebrews 9:14</a:t>
                      </a:r>
                    </a:p>
                  </a:txBody>
                  <a:tcPr anchor="ctr"/>
                </a:tc>
                <a:tc>
                  <a:txBody>
                    <a:bodyPr/>
                    <a:lstStyle/>
                    <a:p>
                      <a:r>
                        <a:rPr lang="en-US" sz="1600" dirty="0"/>
                        <a:t>Hebrews 9:14</a:t>
                      </a:r>
                    </a:p>
                  </a:txBody>
                  <a:tcPr anchor="ctr"/>
                </a:tc>
                <a:tc>
                  <a:txBody>
                    <a:bodyPr/>
                    <a:lstStyle/>
                    <a:p>
                      <a:r>
                        <a:rPr lang="en-US" sz="1600" dirty="0"/>
                        <a:t>Hebrews 9:14</a:t>
                      </a:r>
                    </a:p>
                  </a:txBody>
                  <a:tcPr anchor="ctr"/>
                </a:tc>
                <a:extLst>
                  <a:ext uri="{0D108BD9-81ED-4DB2-BD59-A6C34878D82A}">
                    <a16:rowId xmlns:a16="http://schemas.microsoft.com/office/drawing/2014/main" val="951545248"/>
                  </a:ext>
                </a:extLst>
              </a:tr>
            </a:tbl>
          </a:graphicData>
        </a:graphic>
      </p:graphicFrame>
      <p:pic>
        <p:nvPicPr>
          <p:cNvPr id="2050" name="Picture 2">
            <a:extLst>
              <a:ext uri="{FF2B5EF4-FFF2-40B4-BE49-F238E27FC236}">
                <a16:creationId xmlns:a16="http://schemas.microsoft.com/office/drawing/2014/main" id="{5FF58801-E307-8FCE-3EDE-90A53D0E4F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00" b="95667" l="10000" r="90000">
                        <a14:foregroundMark x1="43444" y1="10333" x2="47667" y2="3833"/>
                        <a14:foregroundMark x1="47667" y1="3833" x2="54667" y2="6833"/>
                        <a14:foregroundMark x1="54667" y1="6833" x2="56889" y2="11333"/>
                        <a14:foregroundMark x1="48333" y1="2000" x2="52444" y2="2000"/>
                        <a14:foregroundMark x1="17333" y1="91000" x2="30778" y2="94000"/>
                        <a14:foregroundMark x1="30778" y1="94000" x2="36556" y2="93333"/>
                        <a14:foregroundMark x1="36556" y1="93333" x2="49778" y2="96333"/>
                        <a14:foregroundMark x1="49778" y1="96333" x2="56667" y2="96333"/>
                        <a14:foregroundMark x1="56667" y1="96333" x2="63444" y2="93000"/>
                        <a14:foregroundMark x1="63444" y1="93000" x2="78556" y2="92333"/>
                        <a14:foregroundMark x1="78556" y1="92333" x2="81667" y2="90333"/>
                        <a14:foregroundMark x1="31556" y1="95667" x2="37000" y2="93833"/>
                        <a14:foregroundMark x1="84556" y1="80500" x2="85111" y2="83333"/>
                        <a14:foregroundMark x1="27430" y1="52580" x2="27111" y2="54000"/>
                        <a14:foregroundMark x1="31333" y1="35833" x2="27333" y2="47833"/>
                        <a14:foregroundMark x1="51667" y1="89333" x2="53778" y2="88667"/>
                        <a14:foregroundMark x1="68667" y1="71000" x2="68667" y2="71000"/>
                        <a14:foregroundMark x1="68556" y1="72167" x2="68556" y2="72167"/>
                        <a14:backgroundMark x1="28893" y1="48918" x2="27889" y2="52833"/>
                        <a14:backgroundMark x1="32624" y1="36731" x2="33222" y2="35333"/>
                        <a14:backgroundMark x1="32444" y1="36000" x2="32271" y2="36485"/>
                        <a14:backgroundMark x1="35889" y1="31167" x2="35889" y2="31167"/>
                        <a14:backgroundMark x1="35889" y1="30500" x2="35889" y2="30500"/>
                        <a14:backgroundMark x1="36000" y1="30500" x2="36000" y2="30500"/>
                        <a14:backgroundMark x1="36111" y1="30333" x2="36111" y2="30333"/>
                        <a14:backgroundMark x1="69778" y1="48167" x2="69778" y2="48167"/>
                        <a14:backgroundMark x1="70000" y1="48500" x2="70000" y2="48500"/>
                        <a14:backgroundMark x1="67667" y1="72167" x2="67667" y2="72167"/>
                        <a14:backgroundMark x1="68444" y1="70167" x2="68444" y2="70167"/>
                      </a14:backgroundRemoval>
                    </a14:imgEffect>
                  </a14:imgLayer>
                </a14:imgProps>
              </a:ext>
              <a:ext uri="{28A0092B-C50C-407E-A947-70E740481C1C}">
                <a14:useLocalDpi xmlns:a14="http://schemas.microsoft.com/office/drawing/2010/main" val="0"/>
              </a:ext>
            </a:extLst>
          </a:blip>
          <a:srcRect/>
          <a:stretch>
            <a:fillRect/>
          </a:stretch>
        </p:blipFill>
        <p:spPr bwMode="auto">
          <a:xfrm>
            <a:off x="3057525" y="4037087"/>
            <a:ext cx="3028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839191" y="13064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Is there more than one God?</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66800" y="1891217"/>
            <a:ext cx="7010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NO! There is only one God—the living and true God. Many Scriptures point to this fact. </a:t>
            </a:r>
          </a:p>
          <a:p>
            <a:endParaRPr lang="en-US" sz="2400" b="1" dirty="0">
              <a:solidFill>
                <a:schemeClr val="accent2"/>
              </a:solidFill>
            </a:endParaRPr>
          </a:p>
          <a:p>
            <a:r>
              <a:rPr lang="en-US" sz="2000" b="1" i="1" dirty="0">
                <a:solidFill>
                  <a:schemeClr val="accent2"/>
                </a:solidFill>
              </a:rPr>
              <a:t>This is what the Lord says—Israel’s King and Redeemer, the Lord Almighty: I am the first and I am the last; apart from me there is no God. (Isaiah 44:6)</a:t>
            </a:r>
          </a:p>
          <a:p>
            <a:endParaRPr lang="en-US" sz="2000" b="1" i="1" dirty="0">
              <a:solidFill>
                <a:schemeClr val="accent2"/>
              </a:solidFill>
            </a:endParaRPr>
          </a:p>
          <a:p>
            <a:r>
              <a:rPr lang="en-US" sz="2000" b="1" i="1" dirty="0">
                <a:solidFill>
                  <a:schemeClr val="accent2"/>
                </a:solidFill>
              </a:rPr>
              <a:t>How great you are, O Sovereign Lord! There is no one like you and there is no God but you, as we have heard with our own ears. (2 Samuel 7:22)</a:t>
            </a:r>
          </a:p>
          <a:p>
            <a:endParaRPr lang="en-US" sz="2000" b="1" i="1" dirty="0">
              <a:solidFill>
                <a:schemeClr val="accent2"/>
              </a:solidFill>
            </a:endParaRPr>
          </a:p>
          <a:p>
            <a:r>
              <a:rPr lang="en-US" sz="2000" dirty="0">
                <a:solidFill>
                  <a:schemeClr val="accent2"/>
                </a:solidFill>
              </a:rPr>
              <a:t>Also read Deuteronomy 6:4 and Isaiah 43: 10-13</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3074" name="Picture 2">
            <a:extLst>
              <a:ext uri="{FF2B5EF4-FFF2-40B4-BE49-F238E27FC236}">
                <a16:creationId xmlns:a16="http://schemas.microsoft.com/office/drawing/2014/main" id="{D9CC0E92-6D1D-17B3-0375-ADC71F158CB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8913" y="108364"/>
            <a:ext cx="1914574" cy="191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Why knowing God is so important</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52400" y="1717743"/>
            <a:ext cx="2590800" cy="43242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000" b="1" dirty="0">
                <a:solidFill>
                  <a:schemeClr val="accent2"/>
                </a:solidFill>
              </a:rPr>
              <a:t>Eternal life (salvation) is rooted in relationship with God.</a:t>
            </a:r>
          </a:p>
          <a:p>
            <a:r>
              <a:rPr lang="en-US" sz="1400" i="1" dirty="0">
                <a:solidFill>
                  <a:schemeClr val="accent2"/>
                </a:solidFill>
              </a:rPr>
              <a:t>We know also that the Son of God has come and has given us understanding, so that we may know him who is true. And we are in him who is true—even in his Son Jesus Christ. He is the true God and eternal life. (1 John 5:20)</a:t>
            </a:r>
          </a:p>
          <a:p>
            <a:endParaRPr lang="en-US" sz="700" i="1" dirty="0">
              <a:solidFill>
                <a:schemeClr val="accent2"/>
              </a:solidFill>
            </a:endParaRPr>
          </a:p>
          <a:p>
            <a:r>
              <a:rPr lang="en-US" sz="1400" i="1" dirty="0">
                <a:solidFill>
                  <a:schemeClr val="accent2"/>
                </a:solidFill>
              </a:rPr>
              <a:t>Now this is eternal life: that they may know you, the only true God, and Jesus Christ,, whom you have sent. (John 17:3)</a:t>
            </a:r>
            <a:endParaRPr lang="en-US" sz="1400" i="1" dirty="0">
              <a:solidFill>
                <a:srgbClr val="0070C0"/>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father</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2819400" y="1717743"/>
            <a:ext cx="3352800"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000" b="1" dirty="0">
                <a:solidFill>
                  <a:schemeClr val="accent2"/>
                </a:solidFill>
              </a:rPr>
              <a:t>We are commanded to pursue the knowledge of God.</a:t>
            </a:r>
          </a:p>
          <a:p>
            <a:r>
              <a:rPr lang="en-US" sz="1400" i="1" dirty="0">
                <a:solidFill>
                  <a:schemeClr val="accent2"/>
                </a:solidFill>
              </a:rPr>
              <a:t>Let us know, let us pursue the knowledge of the Lord.</a:t>
            </a:r>
          </a:p>
          <a:p>
            <a:r>
              <a:rPr lang="en-US" sz="1400" i="1" dirty="0">
                <a:solidFill>
                  <a:schemeClr val="accent2"/>
                </a:solidFill>
              </a:rPr>
              <a:t>(Hosea 6:3 NKJV)</a:t>
            </a:r>
            <a:endParaRPr lang="en-US" sz="1400" i="1" dirty="0">
              <a:solidFill>
                <a:srgbClr val="0070C0"/>
              </a:solidFill>
            </a:endParaRP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6286500" y="1712509"/>
            <a:ext cx="2590800"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000" b="1" dirty="0">
                <a:solidFill>
                  <a:schemeClr val="accent2"/>
                </a:solidFill>
              </a:rPr>
              <a:t>Knowing God is more important than gaining wisdom, strength or riches. </a:t>
            </a:r>
          </a:p>
          <a:p>
            <a:endParaRPr lang="en-US" sz="500" b="1" dirty="0">
              <a:solidFill>
                <a:schemeClr val="accent2"/>
              </a:solidFill>
            </a:endParaRPr>
          </a:p>
          <a:p>
            <a:r>
              <a:rPr lang="en-US" sz="1400" i="1" dirty="0">
                <a:solidFill>
                  <a:schemeClr val="accent2"/>
                </a:solidFill>
              </a:rPr>
              <a:t>This is what the Lord says: “Let not the wise boast of his wisdom or the strong man boast of his strength or the rich man boast of his riches, but let him who boasts boast about this: that he understands and knows me, that I am the Lord, who exercises kindness, justice and righteousness on earth, for in these I delight.”</a:t>
            </a:r>
          </a:p>
          <a:p>
            <a:r>
              <a:rPr lang="en-US" sz="1400" i="1" dirty="0">
                <a:solidFill>
                  <a:schemeClr val="accent2"/>
                </a:solidFill>
              </a:rPr>
              <a:t>(Jeremiah 9:23-24)</a:t>
            </a:r>
          </a:p>
        </p:txBody>
      </p:sp>
      <p:sp>
        <p:nvSpPr>
          <p:cNvPr id="18" name="TextBox 17">
            <a:extLst>
              <a:ext uri="{FF2B5EF4-FFF2-40B4-BE49-F238E27FC236}">
                <a16:creationId xmlns:a16="http://schemas.microsoft.com/office/drawing/2014/main" id="{C56F62D7-8C97-7E7F-79F8-E0435BDB033F}"/>
              </a:ext>
            </a:extLst>
          </p:cNvPr>
          <p:cNvSpPr txBox="1">
            <a:spLocks/>
          </p:cNvSpPr>
          <p:nvPr/>
        </p:nvSpPr>
        <p:spPr>
          <a:xfrm>
            <a:off x="2838450" y="4687787"/>
            <a:ext cx="3352800"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000" b="1" dirty="0">
                <a:solidFill>
                  <a:schemeClr val="accent2"/>
                </a:solidFill>
              </a:rPr>
              <a:t>Strength in battle comes from knowing God.</a:t>
            </a:r>
          </a:p>
          <a:p>
            <a:r>
              <a:rPr lang="en-US" sz="1400" i="1" dirty="0">
                <a:solidFill>
                  <a:schemeClr val="accent2"/>
                </a:solidFill>
              </a:rPr>
              <a:t>…but the people who know their God shall be strong and carry out great exploits.</a:t>
            </a:r>
          </a:p>
          <a:p>
            <a:r>
              <a:rPr lang="en-US" sz="1400" i="1" dirty="0">
                <a:solidFill>
                  <a:schemeClr val="accent2"/>
                </a:solidFill>
              </a:rPr>
              <a:t>(Daniel 11:32 NKJV)</a:t>
            </a:r>
            <a:endParaRPr lang="en-US" sz="1400" i="1" dirty="0">
              <a:solidFill>
                <a:srgbClr val="0070C0"/>
              </a:solidFill>
            </a:endParaRPr>
          </a:p>
        </p:txBody>
      </p:sp>
      <p:pic>
        <p:nvPicPr>
          <p:cNvPr id="4098" name="Picture 2">
            <a:extLst>
              <a:ext uri="{FF2B5EF4-FFF2-40B4-BE49-F238E27FC236}">
                <a16:creationId xmlns:a16="http://schemas.microsoft.com/office/drawing/2014/main" id="{0DC61750-C081-04FF-F98A-D46D179CA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0" y="3439874"/>
            <a:ext cx="1905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1162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6050</TotalTime>
  <Words>1692</Words>
  <Application>Microsoft Office PowerPoint</Application>
  <PresentationFormat>On-screen Show (4:3)</PresentationFormat>
  <Paragraphs>290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Franklin Gothic Book</vt:lpstr>
      <vt:lpstr>Franklin Gothic Medium</vt:lpstr>
      <vt:lpstr>Impact</vt:lpstr>
      <vt:lpstr>Wingdings 2</vt:lpstr>
      <vt:lpstr>Trek</vt:lpstr>
      <vt:lpstr> 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lpstr>god the father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196</cp:revision>
  <dcterms:created xsi:type="dcterms:W3CDTF">2009-07-22T00:00:56Z</dcterms:created>
  <dcterms:modified xsi:type="dcterms:W3CDTF">2022-06-15T16:12:43Z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