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62" r:id="rId6"/>
    <p:sldId id="276" r:id="rId7"/>
    <p:sldId id="278" r:id="rId8"/>
    <p:sldId id="277" r:id="rId9"/>
    <p:sldId id="263" r:id="rId10"/>
    <p:sldId id="261" r:id="rId11"/>
    <p:sldId id="292" r:id="rId12"/>
    <p:sldId id="279" r:id="rId13"/>
    <p:sldId id="280" r:id="rId14"/>
    <p:sldId id="293" r:id="rId15"/>
    <p:sldId id="284" r:id="rId16"/>
    <p:sldId id="274" r:id="rId17"/>
    <p:sldId id="290" r:id="rId18"/>
    <p:sldId id="269"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7"/>
    <a:srgbClr val="EAF8E8"/>
    <a:srgbClr val="C6EAC0"/>
    <a:srgbClr val="CCECFF"/>
    <a:srgbClr val="EBF7FF"/>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8" autoAdjust="0"/>
  </p:normalViewPr>
  <p:slideViewPr>
    <p:cSldViewPr>
      <p:cViewPr varScale="1">
        <p:scale>
          <a:sx n="105" d="100"/>
          <a:sy n="105" d="100"/>
        </p:scale>
        <p:origin x="179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6/14/2022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6/14/2022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6/14/2022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6/14/2022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6/14/2022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6/14/2022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6/14/2022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6/14/2022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freepngimg.com/png/15984-key-png-images"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The Bible</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Lesson- 1</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6" name="Picture 5">
            <a:extLst>
              <a:ext uri="{FF2B5EF4-FFF2-40B4-BE49-F238E27FC236}">
                <a16:creationId xmlns:a16="http://schemas.microsoft.com/office/drawing/2014/main" id="{ECE73093-FEF4-54A0-7659-954BF20AEE75}"/>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extBox 9">
            <a:extLst>
              <a:ext uri="{FF2B5EF4-FFF2-40B4-BE49-F238E27FC236}">
                <a16:creationId xmlns:a16="http://schemas.microsoft.com/office/drawing/2014/main" id="{30417A81-FB9E-CFE3-29C1-1C7BCAD4CEC3}"/>
              </a:ext>
            </a:extLst>
          </p:cNvPr>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The Bible: categorized by type of literature</a:t>
            </a:r>
            <a:endParaRPr lang="en-US" sz="2600" b="1" u="sng" dirty="0">
              <a:solidFill>
                <a:srgbClr val="0070C0"/>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E4B41F1A-EC9C-E9E1-E28B-5E79C247F63C}"/>
              </a:ext>
            </a:extLst>
          </p:cNvPr>
          <p:cNvSpPr/>
          <p:nvPr/>
        </p:nvSpPr>
        <p:spPr>
          <a:xfrm>
            <a:off x="381000" y="1828800"/>
            <a:ext cx="8382000" cy="387251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10725AC0-8364-2E04-88E5-6C476D01F8BA}"/>
              </a:ext>
            </a:extLst>
          </p:cNvPr>
          <p:cNvGraphicFramePr>
            <a:graphicFrameLocks noGrp="1"/>
          </p:cNvGraphicFramePr>
          <p:nvPr>
            <p:extLst>
              <p:ext uri="{D42A27DB-BD31-4B8C-83A1-F6EECF244321}">
                <p14:modId xmlns:p14="http://schemas.microsoft.com/office/powerpoint/2010/main" val="3118915100"/>
              </p:ext>
            </p:extLst>
          </p:nvPr>
        </p:nvGraphicFramePr>
        <p:xfrm>
          <a:off x="2289049" y="2271538"/>
          <a:ext cx="1981200" cy="14935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75706624"/>
                    </a:ext>
                  </a:extLst>
                </a:gridCol>
              </a:tblGrid>
              <a:tr h="472045">
                <a:tc>
                  <a:txBody>
                    <a:bodyPr/>
                    <a:lstStyle/>
                    <a:p>
                      <a:pPr algn="ctr"/>
                      <a:r>
                        <a:rPr lang="en-US" sz="1400" dirty="0"/>
                        <a:t>The Law</a:t>
                      </a:r>
                    </a:p>
                    <a:p>
                      <a:pPr algn="ctr"/>
                      <a:r>
                        <a:rPr lang="en-US" sz="1050" dirty="0"/>
                        <a:t>(Pentateuch)</a:t>
                      </a:r>
                    </a:p>
                  </a:txBody>
                  <a:tcPr/>
                </a:tc>
                <a:extLst>
                  <a:ext uri="{0D108BD9-81ED-4DB2-BD59-A6C34878D82A}">
                    <a16:rowId xmlns:a16="http://schemas.microsoft.com/office/drawing/2014/main" val="3582334421"/>
                  </a:ext>
                </a:extLst>
              </a:tr>
              <a:tr h="1021475">
                <a:tc>
                  <a:txBody>
                    <a:bodyPr/>
                    <a:lstStyle/>
                    <a:p>
                      <a:r>
                        <a:rPr lang="en-US" sz="1200" dirty="0"/>
                        <a:t>Genesis</a:t>
                      </a:r>
                    </a:p>
                    <a:p>
                      <a:r>
                        <a:rPr lang="en-US" sz="1200" dirty="0"/>
                        <a:t>Exodus</a:t>
                      </a:r>
                    </a:p>
                    <a:p>
                      <a:r>
                        <a:rPr lang="en-US" sz="1200" dirty="0"/>
                        <a:t>Leviticus</a:t>
                      </a:r>
                    </a:p>
                    <a:p>
                      <a:r>
                        <a:rPr lang="en-US" sz="1200" dirty="0"/>
                        <a:t>Numbers</a:t>
                      </a:r>
                    </a:p>
                    <a:p>
                      <a:r>
                        <a:rPr lang="en-US" sz="1200" dirty="0"/>
                        <a:t>Deuteronomy</a:t>
                      </a:r>
                    </a:p>
                  </a:txBody>
                  <a:tcPr/>
                </a:tc>
                <a:extLst>
                  <a:ext uri="{0D108BD9-81ED-4DB2-BD59-A6C34878D82A}">
                    <a16:rowId xmlns:a16="http://schemas.microsoft.com/office/drawing/2014/main" val="3489364305"/>
                  </a:ext>
                </a:extLst>
              </a:tr>
            </a:tbl>
          </a:graphicData>
        </a:graphic>
      </p:graphicFrame>
      <p:graphicFrame>
        <p:nvGraphicFramePr>
          <p:cNvPr id="11" name="Table 3">
            <a:extLst>
              <a:ext uri="{FF2B5EF4-FFF2-40B4-BE49-F238E27FC236}">
                <a16:creationId xmlns:a16="http://schemas.microsoft.com/office/drawing/2014/main" id="{BFB1F8A7-9B91-D5BE-7BE2-7E9F6E2F73A6}"/>
              </a:ext>
            </a:extLst>
          </p:cNvPr>
          <p:cNvGraphicFramePr>
            <a:graphicFrameLocks noGrp="1"/>
          </p:cNvGraphicFramePr>
          <p:nvPr>
            <p:extLst>
              <p:ext uri="{D42A27DB-BD31-4B8C-83A1-F6EECF244321}">
                <p14:modId xmlns:p14="http://schemas.microsoft.com/office/powerpoint/2010/main" val="449617166"/>
              </p:ext>
            </p:extLst>
          </p:nvPr>
        </p:nvGraphicFramePr>
        <p:xfrm>
          <a:off x="4765685" y="2271538"/>
          <a:ext cx="1981200" cy="14935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75706624"/>
                    </a:ext>
                  </a:extLst>
                </a:gridCol>
                <a:gridCol w="990600">
                  <a:extLst>
                    <a:ext uri="{9D8B030D-6E8A-4147-A177-3AD203B41FA5}">
                      <a16:colId xmlns:a16="http://schemas.microsoft.com/office/drawing/2014/main" val="2256068446"/>
                    </a:ext>
                  </a:extLst>
                </a:gridCol>
              </a:tblGrid>
              <a:tr h="298847">
                <a:tc gridSpan="2">
                  <a:txBody>
                    <a:bodyPr/>
                    <a:lstStyle/>
                    <a:p>
                      <a:pPr algn="ctr"/>
                      <a:r>
                        <a:rPr lang="en-US" sz="1400" dirty="0"/>
                        <a:t>Narrative/History</a:t>
                      </a:r>
                      <a:endParaRPr lang="en-US" sz="1050" dirty="0"/>
                    </a:p>
                  </a:txBody>
                  <a:tcPr/>
                </a:tc>
                <a:tc hMerge="1">
                  <a:txBody>
                    <a:bodyPr/>
                    <a:lstStyle/>
                    <a:p>
                      <a:endParaRPr lang="en-US"/>
                    </a:p>
                  </a:txBody>
                  <a:tcPr/>
                </a:tc>
                <a:extLst>
                  <a:ext uri="{0D108BD9-81ED-4DB2-BD59-A6C34878D82A}">
                    <a16:rowId xmlns:a16="http://schemas.microsoft.com/office/drawing/2014/main" val="3582334421"/>
                  </a:ext>
                </a:extLst>
              </a:tr>
              <a:tr h="1165502">
                <a:tc>
                  <a:txBody>
                    <a:bodyPr/>
                    <a:lstStyle/>
                    <a:p>
                      <a:r>
                        <a:rPr lang="en-US" sz="1200" dirty="0"/>
                        <a:t>Joshua</a:t>
                      </a:r>
                    </a:p>
                    <a:p>
                      <a:r>
                        <a:rPr lang="en-US" sz="1200" dirty="0"/>
                        <a:t>Judges</a:t>
                      </a:r>
                    </a:p>
                    <a:p>
                      <a:r>
                        <a:rPr lang="en-US" sz="1200" dirty="0"/>
                        <a:t>Ruth</a:t>
                      </a:r>
                    </a:p>
                    <a:p>
                      <a:r>
                        <a:rPr lang="en-US" sz="1200" dirty="0"/>
                        <a:t>1 Samuel</a:t>
                      </a:r>
                    </a:p>
                    <a:p>
                      <a:r>
                        <a:rPr lang="en-US" sz="1200" dirty="0"/>
                        <a:t>2 Samuel</a:t>
                      </a:r>
                    </a:p>
                    <a:p>
                      <a:r>
                        <a:rPr lang="en-US" sz="1200" dirty="0"/>
                        <a:t>1 Kings</a:t>
                      </a:r>
                    </a:p>
                  </a:txBody>
                  <a:tcPr/>
                </a:tc>
                <a:tc>
                  <a:txBody>
                    <a:bodyPr/>
                    <a:lstStyle/>
                    <a:p>
                      <a:r>
                        <a:rPr lang="en-US" sz="1200" dirty="0"/>
                        <a:t>2 Kings</a:t>
                      </a:r>
                    </a:p>
                    <a:p>
                      <a:r>
                        <a:rPr lang="en-US" sz="1200" dirty="0"/>
                        <a:t>1 Chronicles</a:t>
                      </a:r>
                    </a:p>
                    <a:p>
                      <a:r>
                        <a:rPr lang="en-US" sz="1200" dirty="0"/>
                        <a:t>2 Chronicles</a:t>
                      </a:r>
                    </a:p>
                    <a:p>
                      <a:r>
                        <a:rPr lang="en-US" sz="1200" dirty="0"/>
                        <a:t>Ezra</a:t>
                      </a:r>
                    </a:p>
                    <a:p>
                      <a:r>
                        <a:rPr lang="en-US" sz="1200" dirty="0"/>
                        <a:t>Nehemiah</a:t>
                      </a:r>
                    </a:p>
                    <a:p>
                      <a:r>
                        <a:rPr lang="en-US" sz="1200" dirty="0"/>
                        <a:t>Esther</a:t>
                      </a:r>
                    </a:p>
                  </a:txBody>
                  <a:tcPr/>
                </a:tc>
                <a:extLst>
                  <a:ext uri="{0D108BD9-81ED-4DB2-BD59-A6C34878D82A}">
                    <a16:rowId xmlns:a16="http://schemas.microsoft.com/office/drawing/2014/main" val="3489364305"/>
                  </a:ext>
                </a:extLst>
              </a:tr>
            </a:tbl>
          </a:graphicData>
        </a:graphic>
      </p:graphicFrame>
      <p:graphicFrame>
        <p:nvGraphicFramePr>
          <p:cNvPr id="12" name="Table 3">
            <a:extLst>
              <a:ext uri="{FF2B5EF4-FFF2-40B4-BE49-F238E27FC236}">
                <a16:creationId xmlns:a16="http://schemas.microsoft.com/office/drawing/2014/main" id="{D465E799-4AFC-88C8-12C4-914114BAFF74}"/>
              </a:ext>
            </a:extLst>
          </p:cNvPr>
          <p:cNvGraphicFramePr>
            <a:graphicFrameLocks noGrp="1"/>
          </p:cNvGraphicFramePr>
          <p:nvPr>
            <p:extLst>
              <p:ext uri="{D42A27DB-BD31-4B8C-83A1-F6EECF244321}">
                <p14:modId xmlns:p14="http://schemas.microsoft.com/office/powerpoint/2010/main" val="243136149"/>
              </p:ext>
            </p:extLst>
          </p:nvPr>
        </p:nvGraphicFramePr>
        <p:xfrm>
          <a:off x="935601" y="3962400"/>
          <a:ext cx="1981200" cy="14935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75706624"/>
                    </a:ext>
                  </a:extLst>
                </a:gridCol>
              </a:tblGrid>
              <a:tr h="472045">
                <a:tc>
                  <a:txBody>
                    <a:bodyPr/>
                    <a:lstStyle/>
                    <a:p>
                      <a:pPr algn="ctr"/>
                      <a:r>
                        <a:rPr lang="en-US" sz="1400" dirty="0"/>
                        <a:t>Poetry</a:t>
                      </a:r>
                      <a:endParaRPr lang="en-US" sz="1050" dirty="0"/>
                    </a:p>
                  </a:txBody>
                  <a:tcPr/>
                </a:tc>
                <a:extLst>
                  <a:ext uri="{0D108BD9-81ED-4DB2-BD59-A6C34878D82A}">
                    <a16:rowId xmlns:a16="http://schemas.microsoft.com/office/drawing/2014/main" val="3582334421"/>
                  </a:ext>
                </a:extLst>
              </a:tr>
              <a:tr h="1021475">
                <a:tc>
                  <a:txBody>
                    <a:bodyPr/>
                    <a:lstStyle/>
                    <a:p>
                      <a:r>
                        <a:rPr lang="en-US" sz="1200" dirty="0"/>
                        <a:t>Job</a:t>
                      </a:r>
                    </a:p>
                    <a:p>
                      <a:r>
                        <a:rPr lang="en-US" sz="1200" dirty="0"/>
                        <a:t>Psalms</a:t>
                      </a:r>
                    </a:p>
                    <a:p>
                      <a:r>
                        <a:rPr lang="en-US" sz="1200" dirty="0"/>
                        <a:t>Proverbs</a:t>
                      </a:r>
                    </a:p>
                    <a:p>
                      <a:r>
                        <a:rPr lang="en-US" sz="1200" dirty="0"/>
                        <a:t>Ecclesiastes</a:t>
                      </a:r>
                    </a:p>
                    <a:p>
                      <a:r>
                        <a:rPr lang="en-US" sz="1200" dirty="0"/>
                        <a:t>Song of Songs</a:t>
                      </a:r>
                    </a:p>
                  </a:txBody>
                  <a:tcPr/>
                </a:tc>
                <a:extLst>
                  <a:ext uri="{0D108BD9-81ED-4DB2-BD59-A6C34878D82A}">
                    <a16:rowId xmlns:a16="http://schemas.microsoft.com/office/drawing/2014/main" val="3489364305"/>
                  </a:ext>
                </a:extLst>
              </a:tr>
            </a:tbl>
          </a:graphicData>
        </a:graphic>
      </p:graphicFrame>
      <p:graphicFrame>
        <p:nvGraphicFramePr>
          <p:cNvPr id="13" name="Table 3">
            <a:extLst>
              <a:ext uri="{FF2B5EF4-FFF2-40B4-BE49-F238E27FC236}">
                <a16:creationId xmlns:a16="http://schemas.microsoft.com/office/drawing/2014/main" id="{AE1F4DE3-533A-DCE7-17BF-481381700118}"/>
              </a:ext>
            </a:extLst>
          </p:cNvPr>
          <p:cNvGraphicFramePr>
            <a:graphicFrameLocks noGrp="1"/>
          </p:cNvGraphicFramePr>
          <p:nvPr>
            <p:extLst>
              <p:ext uri="{D42A27DB-BD31-4B8C-83A1-F6EECF244321}">
                <p14:modId xmlns:p14="http://schemas.microsoft.com/office/powerpoint/2010/main" val="313585167"/>
              </p:ext>
            </p:extLst>
          </p:nvPr>
        </p:nvGraphicFramePr>
        <p:xfrm>
          <a:off x="3279649" y="3968496"/>
          <a:ext cx="1981200" cy="14935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75706624"/>
                    </a:ext>
                  </a:extLst>
                </a:gridCol>
              </a:tblGrid>
              <a:tr h="472045">
                <a:tc>
                  <a:txBody>
                    <a:bodyPr/>
                    <a:lstStyle/>
                    <a:p>
                      <a:pPr algn="ctr"/>
                      <a:r>
                        <a:rPr lang="en-US" sz="1400" dirty="0"/>
                        <a:t>Major Prophets</a:t>
                      </a:r>
                      <a:endParaRPr lang="en-US" sz="1050" dirty="0"/>
                    </a:p>
                  </a:txBody>
                  <a:tcPr/>
                </a:tc>
                <a:extLst>
                  <a:ext uri="{0D108BD9-81ED-4DB2-BD59-A6C34878D82A}">
                    <a16:rowId xmlns:a16="http://schemas.microsoft.com/office/drawing/2014/main" val="3582334421"/>
                  </a:ext>
                </a:extLst>
              </a:tr>
              <a:tr h="1021475">
                <a:tc>
                  <a:txBody>
                    <a:bodyPr/>
                    <a:lstStyle/>
                    <a:p>
                      <a:r>
                        <a:rPr lang="en-US" sz="1200" dirty="0"/>
                        <a:t>Isaiah</a:t>
                      </a:r>
                    </a:p>
                    <a:p>
                      <a:r>
                        <a:rPr lang="en-US" sz="1200" dirty="0"/>
                        <a:t>Jeremiah</a:t>
                      </a:r>
                    </a:p>
                    <a:p>
                      <a:r>
                        <a:rPr lang="en-US" sz="1200" dirty="0"/>
                        <a:t>Lamentations</a:t>
                      </a:r>
                    </a:p>
                    <a:p>
                      <a:r>
                        <a:rPr lang="en-US" sz="1200" dirty="0"/>
                        <a:t>Ezekiel</a:t>
                      </a:r>
                    </a:p>
                    <a:p>
                      <a:r>
                        <a:rPr lang="en-US" sz="1200" dirty="0"/>
                        <a:t>Daniel</a:t>
                      </a:r>
                    </a:p>
                  </a:txBody>
                  <a:tcPr/>
                </a:tc>
                <a:extLst>
                  <a:ext uri="{0D108BD9-81ED-4DB2-BD59-A6C34878D82A}">
                    <a16:rowId xmlns:a16="http://schemas.microsoft.com/office/drawing/2014/main" val="3489364305"/>
                  </a:ext>
                </a:extLst>
              </a:tr>
            </a:tbl>
          </a:graphicData>
        </a:graphic>
      </p:graphicFrame>
      <p:graphicFrame>
        <p:nvGraphicFramePr>
          <p:cNvPr id="14" name="Table 3">
            <a:extLst>
              <a:ext uri="{FF2B5EF4-FFF2-40B4-BE49-F238E27FC236}">
                <a16:creationId xmlns:a16="http://schemas.microsoft.com/office/drawing/2014/main" id="{A2463D7B-8B5B-E84A-9D7E-8CA264CFC22A}"/>
              </a:ext>
            </a:extLst>
          </p:cNvPr>
          <p:cNvGraphicFramePr>
            <a:graphicFrameLocks noGrp="1"/>
          </p:cNvGraphicFramePr>
          <p:nvPr>
            <p:extLst>
              <p:ext uri="{D42A27DB-BD31-4B8C-83A1-F6EECF244321}">
                <p14:modId xmlns:p14="http://schemas.microsoft.com/office/powerpoint/2010/main" val="4026995169"/>
              </p:ext>
            </p:extLst>
          </p:nvPr>
        </p:nvGraphicFramePr>
        <p:xfrm>
          <a:off x="5623697" y="3962400"/>
          <a:ext cx="2468606" cy="1493520"/>
        </p:xfrm>
        <a:graphic>
          <a:graphicData uri="http://schemas.openxmlformats.org/drawingml/2006/table">
            <a:tbl>
              <a:tblPr firstRow="1" bandRow="1">
                <a:tableStyleId>{5C22544A-7EE6-4342-B048-85BDC9FD1C3A}</a:tableStyleId>
              </a:tblPr>
              <a:tblGrid>
                <a:gridCol w="1234303">
                  <a:extLst>
                    <a:ext uri="{9D8B030D-6E8A-4147-A177-3AD203B41FA5}">
                      <a16:colId xmlns:a16="http://schemas.microsoft.com/office/drawing/2014/main" val="175706624"/>
                    </a:ext>
                  </a:extLst>
                </a:gridCol>
                <a:gridCol w="1234303">
                  <a:extLst>
                    <a:ext uri="{9D8B030D-6E8A-4147-A177-3AD203B41FA5}">
                      <a16:colId xmlns:a16="http://schemas.microsoft.com/office/drawing/2014/main" val="2904630148"/>
                    </a:ext>
                  </a:extLst>
                </a:gridCol>
              </a:tblGrid>
              <a:tr h="303101">
                <a:tc gridSpan="2">
                  <a:txBody>
                    <a:bodyPr/>
                    <a:lstStyle/>
                    <a:p>
                      <a:pPr algn="ctr"/>
                      <a:r>
                        <a:rPr lang="en-US" sz="1400" dirty="0"/>
                        <a:t>Minor Prophets</a:t>
                      </a:r>
                      <a:endParaRPr lang="en-US" sz="1050" dirty="0"/>
                    </a:p>
                  </a:txBody>
                  <a:tcPr/>
                </a:tc>
                <a:tc hMerge="1">
                  <a:txBody>
                    <a:bodyPr/>
                    <a:lstStyle/>
                    <a:p>
                      <a:endParaRPr lang="en-US"/>
                    </a:p>
                  </a:txBody>
                  <a:tcPr/>
                </a:tc>
                <a:extLst>
                  <a:ext uri="{0D108BD9-81ED-4DB2-BD59-A6C34878D82A}">
                    <a16:rowId xmlns:a16="http://schemas.microsoft.com/office/drawing/2014/main" val="3582334421"/>
                  </a:ext>
                </a:extLst>
              </a:tr>
              <a:tr h="1068498">
                <a:tc>
                  <a:txBody>
                    <a:bodyPr/>
                    <a:lstStyle/>
                    <a:p>
                      <a:r>
                        <a:rPr lang="en-US" sz="1200" dirty="0"/>
                        <a:t>Hosea</a:t>
                      </a:r>
                    </a:p>
                    <a:p>
                      <a:r>
                        <a:rPr lang="en-US" sz="1200" dirty="0"/>
                        <a:t>Joel</a:t>
                      </a:r>
                    </a:p>
                    <a:p>
                      <a:r>
                        <a:rPr lang="en-US" sz="1200" dirty="0"/>
                        <a:t>Amos</a:t>
                      </a:r>
                    </a:p>
                    <a:p>
                      <a:r>
                        <a:rPr lang="en-US" sz="1200" dirty="0"/>
                        <a:t>Obadiah</a:t>
                      </a:r>
                    </a:p>
                    <a:p>
                      <a:r>
                        <a:rPr lang="en-US" sz="1200" dirty="0"/>
                        <a:t>Jonah</a:t>
                      </a:r>
                    </a:p>
                    <a:p>
                      <a:r>
                        <a:rPr lang="en-US" sz="1200" dirty="0"/>
                        <a:t>Micah</a:t>
                      </a:r>
                    </a:p>
                  </a:txBody>
                  <a:tcPr/>
                </a:tc>
                <a:tc>
                  <a:txBody>
                    <a:bodyPr/>
                    <a:lstStyle/>
                    <a:p>
                      <a:r>
                        <a:rPr lang="en-US" sz="1200" dirty="0"/>
                        <a:t>Nahum</a:t>
                      </a:r>
                    </a:p>
                    <a:p>
                      <a:r>
                        <a:rPr lang="en-US" sz="1200" dirty="0"/>
                        <a:t>Habakkuk</a:t>
                      </a:r>
                    </a:p>
                    <a:p>
                      <a:r>
                        <a:rPr lang="en-US" sz="1200" dirty="0"/>
                        <a:t>Zephaniah</a:t>
                      </a:r>
                    </a:p>
                    <a:p>
                      <a:r>
                        <a:rPr lang="en-US" sz="1200" dirty="0"/>
                        <a:t>Haggai</a:t>
                      </a:r>
                    </a:p>
                    <a:p>
                      <a:r>
                        <a:rPr lang="en-US" sz="1200" dirty="0"/>
                        <a:t>Zechariah</a:t>
                      </a:r>
                    </a:p>
                    <a:p>
                      <a:r>
                        <a:rPr lang="en-US" sz="1200" dirty="0"/>
                        <a:t>Malachi</a:t>
                      </a:r>
                    </a:p>
                  </a:txBody>
                  <a:tcPr/>
                </a:tc>
                <a:extLst>
                  <a:ext uri="{0D108BD9-81ED-4DB2-BD59-A6C34878D82A}">
                    <a16:rowId xmlns:a16="http://schemas.microsoft.com/office/drawing/2014/main" val="3489364305"/>
                  </a:ext>
                </a:extLst>
              </a:tr>
            </a:tbl>
          </a:graphicData>
        </a:graphic>
      </p:graphicFrame>
      <p:sp>
        <p:nvSpPr>
          <p:cNvPr id="4" name="Rectangle 3">
            <a:extLst>
              <a:ext uri="{FF2B5EF4-FFF2-40B4-BE49-F238E27FC236}">
                <a16:creationId xmlns:a16="http://schemas.microsoft.com/office/drawing/2014/main" id="{624CABF8-E877-F2FF-6A1A-197C8480BB38}"/>
              </a:ext>
            </a:extLst>
          </p:cNvPr>
          <p:cNvSpPr/>
          <p:nvPr/>
        </p:nvSpPr>
        <p:spPr>
          <a:xfrm>
            <a:off x="2527658" y="1762434"/>
            <a:ext cx="4088683"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Old Testament (39 books)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6" name="Picture 5">
            <a:extLst>
              <a:ext uri="{FF2B5EF4-FFF2-40B4-BE49-F238E27FC236}">
                <a16:creationId xmlns:a16="http://schemas.microsoft.com/office/drawing/2014/main" id="{ECE73093-FEF4-54A0-7659-954BF20AEE75}"/>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extBox 9">
            <a:extLst>
              <a:ext uri="{FF2B5EF4-FFF2-40B4-BE49-F238E27FC236}">
                <a16:creationId xmlns:a16="http://schemas.microsoft.com/office/drawing/2014/main" id="{30417A81-FB9E-CFE3-29C1-1C7BCAD4CEC3}"/>
              </a:ext>
            </a:extLst>
          </p:cNvPr>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The Bible: categorized by type of literature</a:t>
            </a:r>
            <a:endParaRPr lang="en-US" sz="2600" b="1" u="sng" dirty="0">
              <a:solidFill>
                <a:srgbClr val="0070C0"/>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E4B41F1A-EC9C-E9E1-E28B-5E79C247F63C}"/>
              </a:ext>
            </a:extLst>
          </p:cNvPr>
          <p:cNvSpPr/>
          <p:nvPr/>
        </p:nvSpPr>
        <p:spPr>
          <a:xfrm>
            <a:off x="381000" y="1828800"/>
            <a:ext cx="8382000" cy="387251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10725AC0-8364-2E04-88E5-6C476D01F8BA}"/>
              </a:ext>
            </a:extLst>
          </p:cNvPr>
          <p:cNvGraphicFramePr>
            <a:graphicFrameLocks noGrp="1"/>
          </p:cNvGraphicFramePr>
          <p:nvPr>
            <p:extLst>
              <p:ext uri="{D42A27DB-BD31-4B8C-83A1-F6EECF244321}">
                <p14:modId xmlns:p14="http://schemas.microsoft.com/office/powerpoint/2010/main" val="996495031"/>
              </p:ext>
            </p:extLst>
          </p:nvPr>
        </p:nvGraphicFramePr>
        <p:xfrm>
          <a:off x="1665662" y="2319433"/>
          <a:ext cx="1981200" cy="835852"/>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75706624"/>
                    </a:ext>
                  </a:extLst>
                </a:gridCol>
                <a:gridCol w="990600">
                  <a:extLst>
                    <a:ext uri="{9D8B030D-6E8A-4147-A177-3AD203B41FA5}">
                      <a16:colId xmlns:a16="http://schemas.microsoft.com/office/drawing/2014/main" val="3755719141"/>
                    </a:ext>
                  </a:extLst>
                </a:gridCol>
              </a:tblGrid>
              <a:tr h="245410">
                <a:tc gridSpan="2">
                  <a:txBody>
                    <a:bodyPr/>
                    <a:lstStyle/>
                    <a:p>
                      <a:pPr algn="ctr"/>
                      <a:r>
                        <a:rPr lang="en-US" sz="1400" dirty="0"/>
                        <a:t>Gospels</a:t>
                      </a:r>
                      <a:endParaRPr lang="en-US" sz="1050" dirty="0"/>
                    </a:p>
                  </a:txBody>
                  <a:tcPr/>
                </a:tc>
                <a:tc hMerge="1">
                  <a:txBody>
                    <a:bodyPr/>
                    <a:lstStyle/>
                    <a:p>
                      <a:endParaRPr lang="en-US"/>
                    </a:p>
                  </a:txBody>
                  <a:tcPr/>
                </a:tc>
                <a:extLst>
                  <a:ext uri="{0D108BD9-81ED-4DB2-BD59-A6C34878D82A}">
                    <a16:rowId xmlns:a16="http://schemas.microsoft.com/office/drawing/2014/main" val="3582334421"/>
                  </a:ext>
                </a:extLst>
              </a:tr>
              <a:tr h="531052">
                <a:tc>
                  <a:txBody>
                    <a:bodyPr/>
                    <a:lstStyle/>
                    <a:p>
                      <a:r>
                        <a:rPr lang="en-US" sz="1200" dirty="0"/>
                        <a:t>Matthew</a:t>
                      </a:r>
                    </a:p>
                    <a:p>
                      <a:r>
                        <a:rPr lang="en-US" sz="1200" dirty="0"/>
                        <a:t>Mark</a:t>
                      </a:r>
                    </a:p>
                  </a:txBody>
                  <a:tcPr/>
                </a:tc>
                <a:tc>
                  <a:txBody>
                    <a:bodyPr/>
                    <a:lstStyle/>
                    <a:p>
                      <a:r>
                        <a:rPr lang="en-US" sz="1200" dirty="0"/>
                        <a:t>Luke </a:t>
                      </a:r>
                    </a:p>
                    <a:p>
                      <a:r>
                        <a:rPr lang="en-US" sz="1200" dirty="0"/>
                        <a:t>John</a:t>
                      </a:r>
                    </a:p>
                  </a:txBody>
                  <a:tcPr/>
                </a:tc>
                <a:extLst>
                  <a:ext uri="{0D108BD9-81ED-4DB2-BD59-A6C34878D82A}">
                    <a16:rowId xmlns:a16="http://schemas.microsoft.com/office/drawing/2014/main" val="3489364305"/>
                  </a:ext>
                </a:extLst>
              </a:tr>
            </a:tbl>
          </a:graphicData>
        </a:graphic>
      </p:graphicFrame>
      <p:graphicFrame>
        <p:nvGraphicFramePr>
          <p:cNvPr id="11" name="Table 3">
            <a:extLst>
              <a:ext uri="{FF2B5EF4-FFF2-40B4-BE49-F238E27FC236}">
                <a16:creationId xmlns:a16="http://schemas.microsoft.com/office/drawing/2014/main" id="{BFB1F8A7-9B91-D5BE-7BE2-7E9F6E2F73A6}"/>
              </a:ext>
            </a:extLst>
          </p:cNvPr>
          <p:cNvGraphicFramePr>
            <a:graphicFrameLocks noGrp="1"/>
          </p:cNvGraphicFramePr>
          <p:nvPr>
            <p:extLst>
              <p:ext uri="{D42A27DB-BD31-4B8C-83A1-F6EECF244321}">
                <p14:modId xmlns:p14="http://schemas.microsoft.com/office/powerpoint/2010/main" val="49751933"/>
              </p:ext>
            </p:extLst>
          </p:nvPr>
        </p:nvGraphicFramePr>
        <p:xfrm>
          <a:off x="4119166" y="2317085"/>
          <a:ext cx="3395746" cy="1676400"/>
        </p:xfrm>
        <a:graphic>
          <a:graphicData uri="http://schemas.openxmlformats.org/drawingml/2006/table">
            <a:tbl>
              <a:tblPr firstRow="1" bandRow="1">
                <a:tableStyleId>{5C22544A-7EE6-4342-B048-85BDC9FD1C3A}</a:tableStyleId>
              </a:tblPr>
              <a:tblGrid>
                <a:gridCol w="1697873">
                  <a:extLst>
                    <a:ext uri="{9D8B030D-6E8A-4147-A177-3AD203B41FA5}">
                      <a16:colId xmlns:a16="http://schemas.microsoft.com/office/drawing/2014/main" val="175706624"/>
                    </a:ext>
                  </a:extLst>
                </a:gridCol>
                <a:gridCol w="1697873">
                  <a:extLst>
                    <a:ext uri="{9D8B030D-6E8A-4147-A177-3AD203B41FA5}">
                      <a16:colId xmlns:a16="http://schemas.microsoft.com/office/drawing/2014/main" val="2256068446"/>
                    </a:ext>
                  </a:extLst>
                </a:gridCol>
              </a:tblGrid>
              <a:tr h="298847">
                <a:tc gridSpan="2">
                  <a:txBody>
                    <a:bodyPr/>
                    <a:lstStyle/>
                    <a:p>
                      <a:pPr algn="ctr"/>
                      <a:r>
                        <a:rPr lang="en-US" sz="1400" dirty="0"/>
                        <a:t>Paul’s Letters</a:t>
                      </a:r>
                      <a:endParaRPr lang="en-US" sz="1050" dirty="0"/>
                    </a:p>
                  </a:txBody>
                  <a:tcPr/>
                </a:tc>
                <a:tc hMerge="1">
                  <a:txBody>
                    <a:bodyPr/>
                    <a:lstStyle/>
                    <a:p>
                      <a:endParaRPr lang="en-US"/>
                    </a:p>
                  </a:txBody>
                  <a:tcPr/>
                </a:tc>
                <a:extLst>
                  <a:ext uri="{0D108BD9-81ED-4DB2-BD59-A6C34878D82A}">
                    <a16:rowId xmlns:a16="http://schemas.microsoft.com/office/drawing/2014/main" val="3582334421"/>
                  </a:ext>
                </a:extLst>
              </a:tr>
              <a:tr h="1165502">
                <a:tc>
                  <a:txBody>
                    <a:bodyPr/>
                    <a:lstStyle/>
                    <a:p>
                      <a:r>
                        <a:rPr lang="en-US" sz="1200" dirty="0"/>
                        <a:t>Romans</a:t>
                      </a:r>
                    </a:p>
                    <a:p>
                      <a:r>
                        <a:rPr lang="en-US" sz="1200" dirty="0"/>
                        <a:t>1 Corinthians</a:t>
                      </a:r>
                    </a:p>
                    <a:p>
                      <a:r>
                        <a:rPr lang="en-US" sz="1200" dirty="0"/>
                        <a:t>2 Corinthians</a:t>
                      </a:r>
                    </a:p>
                    <a:p>
                      <a:r>
                        <a:rPr lang="en-US" sz="1200" dirty="0"/>
                        <a:t>Galatians</a:t>
                      </a:r>
                    </a:p>
                    <a:p>
                      <a:r>
                        <a:rPr lang="en-US" sz="1200" dirty="0"/>
                        <a:t>Ephesians</a:t>
                      </a:r>
                    </a:p>
                    <a:p>
                      <a:r>
                        <a:rPr lang="en-US" sz="1200" dirty="0"/>
                        <a:t>Philippians</a:t>
                      </a:r>
                    </a:p>
                    <a:p>
                      <a:r>
                        <a:rPr lang="en-US" sz="1200" dirty="0"/>
                        <a:t>Colossians</a:t>
                      </a:r>
                    </a:p>
                  </a:txBody>
                  <a:tcPr/>
                </a:tc>
                <a:tc>
                  <a:txBody>
                    <a:bodyPr/>
                    <a:lstStyle/>
                    <a:p>
                      <a:r>
                        <a:rPr lang="en-US" sz="1200" dirty="0"/>
                        <a:t>1 Thessalonians</a:t>
                      </a:r>
                    </a:p>
                    <a:p>
                      <a:r>
                        <a:rPr lang="en-US" sz="1200" dirty="0"/>
                        <a:t>2 Thessalonians</a:t>
                      </a:r>
                    </a:p>
                    <a:p>
                      <a:r>
                        <a:rPr lang="en-US" sz="1200" dirty="0"/>
                        <a:t>1 Timothy</a:t>
                      </a:r>
                    </a:p>
                    <a:p>
                      <a:r>
                        <a:rPr lang="en-US" sz="1200" dirty="0"/>
                        <a:t>2 Timothy</a:t>
                      </a:r>
                    </a:p>
                    <a:p>
                      <a:r>
                        <a:rPr lang="en-US" sz="1200" dirty="0"/>
                        <a:t>Titus</a:t>
                      </a:r>
                    </a:p>
                    <a:p>
                      <a:r>
                        <a:rPr lang="en-US" sz="1200" dirty="0"/>
                        <a:t>Philemon</a:t>
                      </a:r>
                    </a:p>
                  </a:txBody>
                  <a:tcPr/>
                </a:tc>
                <a:extLst>
                  <a:ext uri="{0D108BD9-81ED-4DB2-BD59-A6C34878D82A}">
                    <a16:rowId xmlns:a16="http://schemas.microsoft.com/office/drawing/2014/main" val="3489364305"/>
                  </a:ext>
                </a:extLst>
              </a:tr>
            </a:tbl>
          </a:graphicData>
        </a:graphic>
      </p:graphicFrame>
      <p:graphicFrame>
        <p:nvGraphicFramePr>
          <p:cNvPr id="12" name="Table 3">
            <a:extLst>
              <a:ext uri="{FF2B5EF4-FFF2-40B4-BE49-F238E27FC236}">
                <a16:creationId xmlns:a16="http://schemas.microsoft.com/office/drawing/2014/main" id="{D465E799-4AFC-88C8-12C4-914114BAFF74}"/>
              </a:ext>
            </a:extLst>
          </p:cNvPr>
          <p:cNvGraphicFramePr>
            <a:graphicFrameLocks noGrp="1"/>
          </p:cNvGraphicFramePr>
          <p:nvPr>
            <p:extLst>
              <p:ext uri="{D42A27DB-BD31-4B8C-83A1-F6EECF244321}">
                <p14:modId xmlns:p14="http://schemas.microsoft.com/office/powerpoint/2010/main" val="4250617486"/>
              </p:ext>
            </p:extLst>
          </p:nvPr>
        </p:nvGraphicFramePr>
        <p:xfrm>
          <a:off x="2139560" y="4249294"/>
          <a:ext cx="2417199" cy="1143000"/>
        </p:xfrm>
        <a:graphic>
          <a:graphicData uri="http://schemas.openxmlformats.org/drawingml/2006/table">
            <a:tbl>
              <a:tblPr firstRow="1" bandRow="1">
                <a:tableStyleId>{5C22544A-7EE6-4342-B048-85BDC9FD1C3A}</a:tableStyleId>
              </a:tblPr>
              <a:tblGrid>
                <a:gridCol w="805733">
                  <a:extLst>
                    <a:ext uri="{9D8B030D-6E8A-4147-A177-3AD203B41FA5}">
                      <a16:colId xmlns:a16="http://schemas.microsoft.com/office/drawing/2014/main" val="175706624"/>
                    </a:ext>
                  </a:extLst>
                </a:gridCol>
                <a:gridCol w="805733">
                  <a:extLst>
                    <a:ext uri="{9D8B030D-6E8A-4147-A177-3AD203B41FA5}">
                      <a16:colId xmlns:a16="http://schemas.microsoft.com/office/drawing/2014/main" val="4152069301"/>
                    </a:ext>
                  </a:extLst>
                </a:gridCol>
                <a:gridCol w="805733">
                  <a:extLst>
                    <a:ext uri="{9D8B030D-6E8A-4147-A177-3AD203B41FA5}">
                      <a16:colId xmlns:a16="http://schemas.microsoft.com/office/drawing/2014/main" val="3811280021"/>
                    </a:ext>
                  </a:extLst>
                </a:gridCol>
              </a:tblGrid>
              <a:tr h="361259">
                <a:tc gridSpan="3">
                  <a:txBody>
                    <a:bodyPr/>
                    <a:lstStyle/>
                    <a:p>
                      <a:pPr algn="ctr"/>
                      <a:r>
                        <a:rPr lang="en-US" sz="1400" dirty="0"/>
                        <a:t>Other Letters (Epistles)</a:t>
                      </a:r>
                      <a:endParaRPr lang="en-US" sz="105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2334421"/>
                  </a:ext>
                </a:extLst>
              </a:tr>
              <a:tr h="781741">
                <a:tc>
                  <a:txBody>
                    <a:bodyPr/>
                    <a:lstStyle/>
                    <a:p>
                      <a:r>
                        <a:rPr lang="en-US" sz="1200" dirty="0"/>
                        <a:t>Hebrews</a:t>
                      </a:r>
                    </a:p>
                    <a:p>
                      <a:r>
                        <a:rPr lang="en-US" sz="1200" dirty="0"/>
                        <a:t>James</a:t>
                      </a:r>
                    </a:p>
                    <a:p>
                      <a:r>
                        <a:rPr lang="en-US" sz="1200" dirty="0"/>
                        <a:t>1 Peter</a:t>
                      </a:r>
                    </a:p>
                  </a:txBody>
                  <a:tcPr/>
                </a:tc>
                <a:tc>
                  <a:txBody>
                    <a:bodyPr/>
                    <a:lstStyle/>
                    <a:p>
                      <a:r>
                        <a:rPr lang="en-US" sz="1200" dirty="0"/>
                        <a:t>2 Peter</a:t>
                      </a:r>
                    </a:p>
                    <a:p>
                      <a:r>
                        <a:rPr lang="en-US" sz="1200" dirty="0"/>
                        <a:t>1 John</a:t>
                      </a:r>
                    </a:p>
                    <a:p>
                      <a:r>
                        <a:rPr lang="en-US" sz="1200" dirty="0"/>
                        <a:t>2 John</a:t>
                      </a:r>
                    </a:p>
                  </a:txBody>
                  <a:tcPr/>
                </a:tc>
                <a:tc>
                  <a:txBody>
                    <a:bodyPr/>
                    <a:lstStyle/>
                    <a:p>
                      <a:r>
                        <a:rPr lang="en-US" sz="1200" dirty="0"/>
                        <a:t>3 John</a:t>
                      </a:r>
                    </a:p>
                    <a:p>
                      <a:r>
                        <a:rPr lang="en-US" sz="1200" dirty="0"/>
                        <a:t>Jude</a:t>
                      </a:r>
                    </a:p>
                  </a:txBody>
                  <a:tcPr/>
                </a:tc>
                <a:extLst>
                  <a:ext uri="{0D108BD9-81ED-4DB2-BD59-A6C34878D82A}">
                    <a16:rowId xmlns:a16="http://schemas.microsoft.com/office/drawing/2014/main" val="3489364305"/>
                  </a:ext>
                </a:extLst>
              </a:tr>
            </a:tbl>
          </a:graphicData>
        </a:graphic>
      </p:graphicFrame>
      <p:graphicFrame>
        <p:nvGraphicFramePr>
          <p:cNvPr id="14" name="Table 3">
            <a:extLst>
              <a:ext uri="{FF2B5EF4-FFF2-40B4-BE49-F238E27FC236}">
                <a16:creationId xmlns:a16="http://schemas.microsoft.com/office/drawing/2014/main" id="{A2463D7B-8B5B-E84A-9D7E-8CA264CFC22A}"/>
              </a:ext>
            </a:extLst>
          </p:cNvPr>
          <p:cNvGraphicFramePr>
            <a:graphicFrameLocks noGrp="1"/>
          </p:cNvGraphicFramePr>
          <p:nvPr>
            <p:extLst>
              <p:ext uri="{D42A27DB-BD31-4B8C-83A1-F6EECF244321}">
                <p14:modId xmlns:p14="http://schemas.microsoft.com/office/powerpoint/2010/main" val="1792725982"/>
              </p:ext>
            </p:extLst>
          </p:nvPr>
        </p:nvGraphicFramePr>
        <p:xfrm>
          <a:off x="5052822" y="4249294"/>
          <a:ext cx="2072503" cy="722132"/>
        </p:xfrm>
        <a:graphic>
          <a:graphicData uri="http://schemas.openxmlformats.org/drawingml/2006/table">
            <a:tbl>
              <a:tblPr firstRow="1" bandRow="1">
                <a:tableStyleId>{5C22544A-7EE6-4342-B048-85BDC9FD1C3A}</a:tableStyleId>
              </a:tblPr>
              <a:tblGrid>
                <a:gridCol w="2072503">
                  <a:extLst>
                    <a:ext uri="{9D8B030D-6E8A-4147-A177-3AD203B41FA5}">
                      <a16:colId xmlns:a16="http://schemas.microsoft.com/office/drawing/2014/main" val="175706624"/>
                    </a:ext>
                  </a:extLst>
                </a:gridCol>
              </a:tblGrid>
              <a:tr h="246340">
                <a:tc>
                  <a:txBody>
                    <a:bodyPr/>
                    <a:lstStyle/>
                    <a:p>
                      <a:pPr algn="ctr"/>
                      <a:r>
                        <a:rPr lang="en-US" sz="1400" dirty="0"/>
                        <a:t>Prophecy</a:t>
                      </a:r>
                      <a:endParaRPr lang="en-US" sz="1050" dirty="0"/>
                    </a:p>
                  </a:txBody>
                  <a:tcPr/>
                </a:tc>
                <a:extLst>
                  <a:ext uri="{0D108BD9-81ED-4DB2-BD59-A6C34878D82A}">
                    <a16:rowId xmlns:a16="http://schemas.microsoft.com/office/drawing/2014/main" val="3582334421"/>
                  </a:ext>
                </a:extLst>
              </a:tr>
              <a:tr h="417332">
                <a:tc>
                  <a:txBody>
                    <a:bodyPr/>
                    <a:lstStyle/>
                    <a:p>
                      <a:r>
                        <a:rPr lang="en-US" sz="1200" dirty="0"/>
                        <a:t>Revelation</a:t>
                      </a:r>
                    </a:p>
                  </a:txBody>
                  <a:tcPr/>
                </a:tc>
                <a:extLst>
                  <a:ext uri="{0D108BD9-81ED-4DB2-BD59-A6C34878D82A}">
                    <a16:rowId xmlns:a16="http://schemas.microsoft.com/office/drawing/2014/main" val="3489364305"/>
                  </a:ext>
                </a:extLst>
              </a:tr>
            </a:tbl>
          </a:graphicData>
        </a:graphic>
      </p:graphicFrame>
      <p:sp>
        <p:nvSpPr>
          <p:cNvPr id="4" name="Rectangle 3">
            <a:extLst>
              <a:ext uri="{FF2B5EF4-FFF2-40B4-BE49-F238E27FC236}">
                <a16:creationId xmlns:a16="http://schemas.microsoft.com/office/drawing/2014/main" id="{624CABF8-E877-F2FF-6A1A-197C8480BB38}"/>
              </a:ext>
            </a:extLst>
          </p:cNvPr>
          <p:cNvSpPr/>
          <p:nvPr/>
        </p:nvSpPr>
        <p:spPr>
          <a:xfrm>
            <a:off x="2459466" y="1762434"/>
            <a:ext cx="4225067"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New Testament (</a:t>
            </a:r>
            <a:r>
              <a:rPr lang="en-US" sz="2800" dirty="0">
                <a:ln w="0"/>
                <a:effectLst>
                  <a:outerShdw blurRad="38100" dist="19050" dir="2700000" algn="tl" rotWithShape="0">
                    <a:schemeClr val="dk1">
                      <a:alpha val="40000"/>
                    </a:schemeClr>
                  </a:outerShdw>
                </a:effectLst>
              </a:rPr>
              <a:t>27</a:t>
            </a:r>
            <a:r>
              <a:rPr lang="en-US" sz="2800" b="0" cap="none" spc="0" dirty="0">
                <a:ln w="0"/>
                <a:solidFill>
                  <a:schemeClr val="tx1"/>
                </a:solidFill>
                <a:effectLst>
                  <a:outerShdw blurRad="38100" dist="19050" dir="2700000" algn="tl" rotWithShape="0">
                    <a:schemeClr val="dk1">
                      <a:alpha val="40000"/>
                    </a:schemeClr>
                  </a:outerShdw>
                </a:effectLst>
              </a:rPr>
              <a:t> books)</a:t>
            </a:r>
          </a:p>
        </p:txBody>
      </p:sp>
      <p:graphicFrame>
        <p:nvGraphicFramePr>
          <p:cNvPr id="15" name="Table 3">
            <a:extLst>
              <a:ext uri="{FF2B5EF4-FFF2-40B4-BE49-F238E27FC236}">
                <a16:creationId xmlns:a16="http://schemas.microsoft.com/office/drawing/2014/main" id="{D8D06E7C-9131-8E9C-92BC-AA73A9A4DE6A}"/>
              </a:ext>
            </a:extLst>
          </p:cNvPr>
          <p:cNvGraphicFramePr>
            <a:graphicFrameLocks noGrp="1"/>
          </p:cNvGraphicFramePr>
          <p:nvPr>
            <p:extLst>
              <p:ext uri="{D42A27DB-BD31-4B8C-83A1-F6EECF244321}">
                <p14:modId xmlns:p14="http://schemas.microsoft.com/office/powerpoint/2010/main" val="2617838442"/>
              </p:ext>
            </p:extLst>
          </p:nvPr>
        </p:nvGraphicFramePr>
        <p:xfrm>
          <a:off x="1665662" y="3344697"/>
          <a:ext cx="1981200" cy="62962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75706624"/>
                    </a:ext>
                  </a:extLst>
                </a:gridCol>
              </a:tblGrid>
              <a:tr h="228008">
                <a:tc>
                  <a:txBody>
                    <a:bodyPr/>
                    <a:lstStyle/>
                    <a:p>
                      <a:pPr algn="ctr"/>
                      <a:r>
                        <a:rPr lang="en-US" sz="1400" dirty="0"/>
                        <a:t>History</a:t>
                      </a:r>
                      <a:endParaRPr lang="en-US" sz="1050" dirty="0"/>
                    </a:p>
                  </a:txBody>
                  <a:tcPr/>
                </a:tc>
                <a:extLst>
                  <a:ext uri="{0D108BD9-81ED-4DB2-BD59-A6C34878D82A}">
                    <a16:rowId xmlns:a16="http://schemas.microsoft.com/office/drawing/2014/main" val="3582334421"/>
                  </a:ext>
                </a:extLst>
              </a:tr>
              <a:tr h="324826">
                <a:tc>
                  <a:txBody>
                    <a:bodyPr/>
                    <a:lstStyle/>
                    <a:p>
                      <a:r>
                        <a:rPr lang="en-US" sz="1200" dirty="0"/>
                        <a:t>Acts</a:t>
                      </a:r>
                    </a:p>
                  </a:txBody>
                  <a:tcPr/>
                </a:tc>
                <a:extLst>
                  <a:ext uri="{0D108BD9-81ED-4DB2-BD59-A6C34878D82A}">
                    <a16:rowId xmlns:a16="http://schemas.microsoft.com/office/drawing/2014/main" val="3489364305"/>
                  </a:ext>
                </a:extLst>
              </a:tr>
            </a:tbl>
          </a:graphicData>
        </a:graphic>
      </p:graphicFrame>
    </p:spTree>
    <p:extLst>
      <p:ext uri="{BB962C8B-B14F-4D97-AF65-F5344CB8AC3E}">
        <p14:creationId xmlns:p14="http://schemas.microsoft.com/office/powerpoint/2010/main" val="143136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10" name="Picture 9">
            <a:extLst>
              <a:ext uri="{FF2B5EF4-FFF2-40B4-BE49-F238E27FC236}">
                <a16:creationId xmlns:a16="http://schemas.microsoft.com/office/drawing/2014/main" id="{3D57005C-BF3F-568D-16A6-82D4521E99C7}"/>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1" name="TextBox 10">
            <a:extLst>
              <a:ext uri="{FF2B5EF4-FFF2-40B4-BE49-F238E27FC236}">
                <a16:creationId xmlns:a16="http://schemas.microsoft.com/office/drawing/2014/main" id="{42185F3E-6359-163B-3970-C06DC22DDF7B}"/>
              </a:ext>
            </a:extLst>
          </p:cNvPr>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Scripture references</a:t>
            </a:r>
            <a:endParaRPr lang="en-US" sz="2600" b="1" u="sng" dirty="0">
              <a:solidFill>
                <a:srgbClr val="0070C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87B4E7A1-895D-BCAE-8C1A-C3AA835729A7}"/>
              </a:ext>
            </a:extLst>
          </p:cNvPr>
          <p:cNvSpPr txBox="1">
            <a:spLocks/>
          </p:cNvSpPr>
          <p:nvPr/>
        </p:nvSpPr>
        <p:spPr>
          <a:xfrm>
            <a:off x="381000" y="1723839"/>
            <a:ext cx="83820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accent2"/>
                </a:solidFill>
              </a:rPr>
              <a:t>The </a:t>
            </a:r>
            <a:r>
              <a:rPr lang="en-US" sz="2400" b="1" dirty="0">
                <a:solidFill>
                  <a:schemeClr val="accent2"/>
                </a:solidFill>
              </a:rPr>
              <a:t>index</a:t>
            </a:r>
            <a:r>
              <a:rPr lang="en-US" sz="2400" dirty="0">
                <a:solidFill>
                  <a:schemeClr val="accent2"/>
                </a:solidFill>
              </a:rPr>
              <a:t> (list of books) in the front of the Bible give the page number for the part you with you study. Translators organized the text as follows</a:t>
            </a:r>
            <a:r>
              <a:rPr lang="en-US" sz="2400" b="1" dirty="0">
                <a:solidFill>
                  <a:schemeClr val="accent2"/>
                </a:solidFill>
              </a:rPr>
              <a:t>: Books—Chapters </a:t>
            </a:r>
            <a:r>
              <a:rPr lang="en-US" sz="2400" dirty="0">
                <a:solidFill>
                  <a:schemeClr val="accent2"/>
                </a:solidFill>
              </a:rPr>
              <a:t>within the book</a:t>
            </a:r>
            <a:r>
              <a:rPr lang="en-US" sz="2400" b="1" dirty="0">
                <a:solidFill>
                  <a:schemeClr val="accent2"/>
                </a:solidFill>
              </a:rPr>
              <a:t>—Verses </a:t>
            </a:r>
            <a:r>
              <a:rPr lang="en-US" sz="2400" dirty="0">
                <a:solidFill>
                  <a:schemeClr val="accent2"/>
                </a:solidFill>
              </a:rPr>
              <a:t>within the chapter.</a:t>
            </a:r>
          </a:p>
          <a:p>
            <a:r>
              <a:rPr lang="en-US" sz="2400" dirty="0">
                <a:solidFill>
                  <a:schemeClr val="accent2"/>
                </a:solidFill>
              </a:rPr>
              <a:t>Scripture references are written in the following order: Name of the book, chapter number followed by “:” and then verse(s).</a:t>
            </a:r>
            <a:endParaRPr lang="en-US" sz="2400" dirty="0">
              <a:solidFill>
                <a:srgbClr val="0070C0"/>
              </a:solidFill>
            </a:endParaRPr>
          </a:p>
        </p:txBody>
      </p:sp>
      <p:graphicFrame>
        <p:nvGraphicFramePr>
          <p:cNvPr id="2" name="Table 2">
            <a:extLst>
              <a:ext uri="{FF2B5EF4-FFF2-40B4-BE49-F238E27FC236}">
                <a16:creationId xmlns:a16="http://schemas.microsoft.com/office/drawing/2014/main" id="{6A828C3B-5B58-6245-9769-10B197BD5FBE}"/>
              </a:ext>
            </a:extLst>
          </p:cNvPr>
          <p:cNvGraphicFramePr>
            <a:graphicFrameLocks noGrp="1"/>
          </p:cNvGraphicFramePr>
          <p:nvPr>
            <p:extLst>
              <p:ext uri="{D42A27DB-BD31-4B8C-83A1-F6EECF244321}">
                <p14:modId xmlns:p14="http://schemas.microsoft.com/office/powerpoint/2010/main" val="849572692"/>
              </p:ext>
            </p:extLst>
          </p:nvPr>
        </p:nvGraphicFramePr>
        <p:xfrm>
          <a:off x="381000" y="4056412"/>
          <a:ext cx="6096000" cy="197572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434174768"/>
                    </a:ext>
                  </a:extLst>
                </a:gridCol>
                <a:gridCol w="1524000">
                  <a:extLst>
                    <a:ext uri="{9D8B030D-6E8A-4147-A177-3AD203B41FA5}">
                      <a16:colId xmlns:a16="http://schemas.microsoft.com/office/drawing/2014/main" val="501890354"/>
                    </a:ext>
                  </a:extLst>
                </a:gridCol>
                <a:gridCol w="1524000">
                  <a:extLst>
                    <a:ext uri="{9D8B030D-6E8A-4147-A177-3AD203B41FA5}">
                      <a16:colId xmlns:a16="http://schemas.microsoft.com/office/drawing/2014/main" val="1639129809"/>
                    </a:ext>
                  </a:extLst>
                </a:gridCol>
                <a:gridCol w="1524000">
                  <a:extLst>
                    <a:ext uri="{9D8B030D-6E8A-4147-A177-3AD203B41FA5}">
                      <a16:colId xmlns:a16="http://schemas.microsoft.com/office/drawing/2014/main" val="2748532761"/>
                    </a:ext>
                  </a:extLst>
                </a:gridCol>
              </a:tblGrid>
              <a:tr h="363023">
                <a:tc gridSpan="4">
                  <a:txBody>
                    <a:bodyPr/>
                    <a:lstStyle/>
                    <a:p>
                      <a:pPr algn="ctr"/>
                      <a:r>
                        <a:rPr lang="en-US" sz="1600" dirty="0"/>
                        <a:t>Scripture references</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1884669"/>
                  </a:ext>
                </a:extLst>
              </a:tr>
              <a:tr h="296324">
                <a:tc>
                  <a:txBody>
                    <a:bodyPr/>
                    <a:lstStyle/>
                    <a:p>
                      <a:r>
                        <a:rPr lang="en-US" sz="1600" dirty="0">
                          <a:solidFill>
                            <a:schemeClr val="bg1"/>
                          </a:solidFill>
                        </a:rPr>
                        <a:t>Reference</a:t>
                      </a:r>
                    </a:p>
                  </a:txBody>
                  <a:tcPr>
                    <a:solidFill>
                      <a:schemeClr val="accent3">
                        <a:lumMod val="75000"/>
                      </a:schemeClr>
                    </a:solidFill>
                  </a:tcPr>
                </a:tc>
                <a:tc>
                  <a:txBody>
                    <a:bodyPr/>
                    <a:lstStyle/>
                    <a:p>
                      <a:r>
                        <a:rPr lang="en-US" sz="1600" dirty="0">
                          <a:solidFill>
                            <a:schemeClr val="bg1"/>
                          </a:solidFill>
                        </a:rPr>
                        <a:t>Book</a:t>
                      </a:r>
                    </a:p>
                  </a:txBody>
                  <a:tcPr>
                    <a:solidFill>
                      <a:schemeClr val="accent3">
                        <a:lumMod val="75000"/>
                      </a:schemeClr>
                    </a:solidFill>
                  </a:tcPr>
                </a:tc>
                <a:tc>
                  <a:txBody>
                    <a:bodyPr/>
                    <a:lstStyle/>
                    <a:p>
                      <a:r>
                        <a:rPr lang="en-US" sz="1600" dirty="0">
                          <a:solidFill>
                            <a:schemeClr val="bg1"/>
                          </a:solidFill>
                        </a:rPr>
                        <a:t>Chapter</a:t>
                      </a:r>
                    </a:p>
                  </a:txBody>
                  <a:tcPr>
                    <a:solidFill>
                      <a:schemeClr val="accent3">
                        <a:lumMod val="75000"/>
                      </a:schemeClr>
                    </a:solidFill>
                  </a:tcPr>
                </a:tc>
                <a:tc>
                  <a:txBody>
                    <a:bodyPr/>
                    <a:lstStyle/>
                    <a:p>
                      <a:r>
                        <a:rPr lang="en-US" sz="1600" dirty="0">
                          <a:solidFill>
                            <a:schemeClr val="bg1"/>
                          </a:solidFill>
                        </a:rPr>
                        <a:t>Verse(s)</a:t>
                      </a:r>
                    </a:p>
                  </a:txBody>
                  <a:tcPr>
                    <a:solidFill>
                      <a:schemeClr val="accent3">
                        <a:lumMod val="75000"/>
                      </a:schemeClr>
                    </a:solidFill>
                  </a:tcPr>
                </a:tc>
                <a:extLst>
                  <a:ext uri="{0D108BD9-81ED-4DB2-BD59-A6C34878D82A}">
                    <a16:rowId xmlns:a16="http://schemas.microsoft.com/office/drawing/2014/main" val="2132352956"/>
                  </a:ext>
                </a:extLst>
              </a:tr>
              <a:tr h="302783">
                <a:tc>
                  <a:txBody>
                    <a:bodyPr/>
                    <a:lstStyle/>
                    <a:p>
                      <a:r>
                        <a:rPr lang="en-US" sz="1400" dirty="0"/>
                        <a:t>Genesis 3:15</a:t>
                      </a:r>
                    </a:p>
                  </a:txBody>
                  <a:tcPr/>
                </a:tc>
                <a:tc>
                  <a:txBody>
                    <a:bodyPr/>
                    <a:lstStyle/>
                    <a:p>
                      <a:r>
                        <a:rPr lang="en-US" sz="1400" dirty="0"/>
                        <a:t>Genesis</a:t>
                      </a:r>
                    </a:p>
                  </a:txBody>
                  <a:tcPr/>
                </a:tc>
                <a:tc>
                  <a:txBody>
                    <a:bodyPr/>
                    <a:lstStyle/>
                    <a:p>
                      <a:r>
                        <a:rPr lang="en-US" sz="1400" dirty="0"/>
                        <a:t>3</a:t>
                      </a:r>
                    </a:p>
                  </a:txBody>
                  <a:tcPr/>
                </a:tc>
                <a:tc>
                  <a:txBody>
                    <a:bodyPr/>
                    <a:lstStyle/>
                    <a:p>
                      <a:r>
                        <a:rPr lang="en-US" sz="1400" dirty="0"/>
                        <a:t>15</a:t>
                      </a:r>
                    </a:p>
                  </a:txBody>
                  <a:tcPr/>
                </a:tc>
                <a:extLst>
                  <a:ext uri="{0D108BD9-81ED-4DB2-BD59-A6C34878D82A}">
                    <a16:rowId xmlns:a16="http://schemas.microsoft.com/office/drawing/2014/main" val="2259682905"/>
                  </a:ext>
                </a:extLst>
              </a:tr>
              <a:tr h="302783">
                <a:tc>
                  <a:txBody>
                    <a:bodyPr/>
                    <a:lstStyle/>
                    <a:p>
                      <a:r>
                        <a:rPr lang="en-US" sz="1400" dirty="0"/>
                        <a:t>Psalm 98:2-6</a:t>
                      </a:r>
                    </a:p>
                  </a:txBody>
                  <a:tcPr/>
                </a:tc>
                <a:tc>
                  <a:txBody>
                    <a:bodyPr/>
                    <a:lstStyle/>
                    <a:p>
                      <a:r>
                        <a:rPr lang="en-US" sz="1400" dirty="0"/>
                        <a:t>Psalm</a:t>
                      </a:r>
                    </a:p>
                  </a:txBody>
                  <a:tcPr/>
                </a:tc>
                <a:tc>
                  <a:txBody>
                    <a:bodyPr/>
                    <a:lstStyle/>
                    <a:p>
                      <a:r>
                        <a:rPr lang="en-US" sz="1400" dirty="0"/>
                        <a:t>98</a:t>
                      </a:r>
                    </a:p>
                  </a:txBody>
                  <a:tcPr/>
                </a:tc>
                <a:tc>
                  <a:txBody>
                    <a:bodyPr/>
                    <a:lstStyle/>
                    <a:p>
                      <a:r>
                        <a:rPr lang="en-US" sz="1400" dirty="0"/>
                        <a:t>2 through 6</a:t>
                      </a:r>
                    </a:p>
                  </a:txBody>
                  <a:tcPr/>
                </a:tc>
                <a:extLst>
                  <a:ext uri="{0D108BD9-81ED-4DB2-BD59-A6C34878D82A}">
                    <a16:rowId xmlns:a16="http://schemas.microsoft.com/office/drawing/2014/main" val="3643359734"/>
                  </a:ext>
                </a:extLst>
              </a:tr>
              <a:tr h="302783">
                <a:tc>
                  <a:txBody>
                    <a:bodyPr/>
                    <a:lstStyle/>
                    <a:p>
                      <a:r>
                        <a:rPr lang="en-US" sz="1400" dirty="0"/>
                        <a:t>Isaiah 10: 4, 8</a:t>
                      </a:r>
                    </a:p>
                  </a:txBody>
                  <a:tcPr/>
                </a:tc>
                <a:tc>
                  <a:txBody>
                    <a:bodyPr/>
                    <a:lstStyle/>
                    <a:p>
                      <a:r>
                        <a:rPr lang="en-US" sz="1400" dirty="0"/>
                        <a:t>Isaiah</a:t>
                      </a:r>
                    </a:p>
                  </a:txBody>
                  <a:tcPr/>
                </a:tc>
                <a:tc>
                  <a:txBody>
                    <a:bodyPr/>
                    <a:lstStyle/>
                    <a:p>
                      <a:r>
                        <a:rPr lang="en-US" sz="1400" dirty="0"/>
                        <a:t>4</a:t>
                      </a:r>
                    </a:p>
                  </a:txBody>
                  <a:tcPr/>
                </a:tc>
                <a:tc>
                  <a:txBody>
                    <a:bodyPr/>
                    <a:lstStyle/>
                    <a:p>
                      <a:r>
                        <a:rPr lang="en-US" sz="1400" dirty="0"/>
                        <a:t>4 and 8</a:t>
                      </a:r>
                    </a:p>
                  </a:txBody>
                  <a:tcPr/>
                </a:tc>
                <a:extLst>
                  <a:ext uri="{0D108BD9-81ED-4DB2-BD59-A6C34878D82A}">
                    <a16:rowId xmlns:a16="http://schemas.microsoft.com/office/drawing/2014/main" val="1824569910"/>
                  </a:ext>
                </a:extLst>
              </a:tr>
              <a:tr h="363023">
                <a:tc>
                  <a:txBody>
                    <a:bodyPr/>
                    <a:lstStyle/>
                    <a:p>
                      <a:r>
                        <a:rPr lang="en-US" sz="1400" dirty="0"/>
                        <a:t>Joel 1:1, 5:1</a:t>
                      </a:r>
                    </a:p>
                  </a:txBody>
                  <a:tcPr/>
                </a:tc>
                <a:tc gridSpan="3">
                  <a:txBody>
                    <a:bodyPr/>
                    <a:lstStyle/>
                    <a:p>
                      <a:r>
                        <a:rPr lang="en-US" sz="1400" dirty="0"/>
                        <a:t>Two references from the same book</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19882366"/>
                  </a:ext>
                </a:extLst>
              </a:tr>
            </a:tbl>
          </a:graphicData>
        </a:graphic>
      </p:graphicFrame>
      <p:sp>
        <p:nvSpPr>
          <p:cNvPr id="3" name="TextBox 2">
            <a:extLst>
              <a:ext uri="{FF2B5EF4-FFF2-40B4-BE49-F238E27FC236}">
                <a16:creationId xmlns:a16="http://schemas.microsoft.com/office/drawing/2014/main" id="{EE78B2FA-1E41-E3C3-51B6-EC663FAE55B7}"/>
              </a:ext>
            </a:extLst>
          </p:cNvPr>
          <p:cNvSpPr txBox="1"/>
          <p:nvPr/>
        </p:nvSpPr>
        <p:spPr>
          <a:xfrm>
            <a:off x="6705600" y="4136334"/>
            <a:ext cx="1981200" cy="1815882"/>
          </a:xfrm>
          <a:prstGeom prst="rect">
            <a:avLst/>
          </a:prstGeom>
          <a:noFill/>
        </p:spPr>
        <p:txBody>
          <a:bodyPr wrap="square" rtlCol="0">
            <a:spAutoFit/>
          </a:bodyPr>
          <a:lstStyle/>
          <a:p>
            <a:r>
              <a:rPr lang="en-US" sz="1600" i="1" dirty="0"/>
              <a:t>Note: Occasionally, Scripture passages in a lesson may skip a verses or verses. In this case, “…” will indicate the skipped text.</a:t>
            </a:r>
          </a:p>
        </p:txBody>
      </p:sp>
      <p:pic>
        <p:nvPicPr>
          <p:cNvPr id="1026" name="Picture 2">
            <a:extLst>
              <a:ext uri="{FF2B5EF4-FFF2-40B4-BE49-F238E27FC236}">
                <a16:creationId xmlns:a16="http://schemas.microsoft.com/office/drawing/2014/main" id="{87C8F0CC-CF5B-EF37-4623-90D102654C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300" y="416598"/>
            <a:ext cx="1752600" cy="116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1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33055" y="1073038"/>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Abbreviations of Bible Books</a:t>
            </a:r>
            <a:endParaRPr lang="en-US" sz="3200" b="1" u="sng" dirty="0">
              <a:solidFill>
                <a:srgbClr val="0070C0"/>
              </a:solidFill>
              <a:effectLst>
                <a:outerShdw blurRad="38100" dist="38100" dir="2700000" algn="tl">
                  <a:srgbClr val="000000">
                    <a:alpha val="43137"/>
                  </a:srgbClr>
                </a:outerShdw>
              </a:effectLst>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10" name="Picture 9">
            <a:extLst>
              <a:ext uri="{FF2B5EF4-FFF2-40B4-BE49-F238E27FC236}">
                <a16:creationId xmlns:a16="http://schemas.microsoft.com/office/drawing/2014/main" id="{6B885748-5159-3ECF-BBE1-C2E7691B718D}"/>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78198C5B-3C2E-72F1-DD1D-7D4EB6EF5610}"/>
              </a:ext>
            </a:extLst>
          </p:cNvPr>
          <p:cNvGraphicFramePr>
            <a:graphicFrameLocks noGrp="1"/>
          </p:cNvGraphicFramePr>
          <p:nvPr>
            <p:extLst>
              <p:ext uri="{D42A27DB-BD31-4B8C-83A1-F6EECF244321}">
                <p14:modId xmlns:p14="http://schemas.microsoft.com/office/powerpoint/2010/main" val="3042058699"/>
              </p:ext>
            </p:extLst>
          </p:nvPr>
        </p:nvGraphicFramePr>
        <p:xfrm>
          <a:off x="357662" y="1600392"/>
          <a:ext cx="8514177" cy="4184570"/>
        </p:xfrm>
        <a:graphic>
          <a:graphicData uri="http://schemas.openxmlformats.org/drawingml/2006/table">
            <a:tbl>
              <a:tblPr firstRow="1" bandRow="1">
                <a:tableStyleId>{5C22544A-7EE6-4342-B048-85BDC9FD1C3A}</a:tableStyleId>
              </a:tblPr>
              <a:tblGrid>
                <a:gridCol w="1014730">
                  <a:extLst>
                    <a:ext uri="{9D8B030D-6E8A-4147-A177-3AD203B41FA5}">
                      <a16:colId xmlns:a16="http://schemas.microsoft.com/office/drawing/2014/main" val="825868597"/>
                    </a:ext>
                  </a:extLst>
                </a:gridCol>
                <a:gridCol w="604965">
                  <a:extLst>
                    <a:ext uri="{9D8B030D-6E8A-4147-A177-3AD203B41FA5}">
                      <a16:colId xmlns:a16="http://schemas.microsoft.com/office/drawing/2014/main" val="878643387"/>
                    </a:ext>
                  </a:extLst>
                </a:gridCol>
                <a:gridCol w="1070643">
                  <a:extLst>
                    <a:ext uri="{9D8B030D-6E8A-4147-A177-3AD203B41FA5}">
                      <a16:colId xmlns:a16="http://schemas.microsoft.com/office/drawing/2014/main" val="2115241077"/>
                    </a:ext>
                  </a:extLst>
                </a:gridCol>
                <a:gridCol w="595090">
                  <a:extLst>
                    <a:ext uri="{9D8B030D-6E8A-4147-A177-3AD203B41FA5}">
                      <a16:colId xmlns:a16="http://schemas.microsoft.com/office/drawing/2014/main" val="993438150"/>
                    </a:ext>
                  </a:extLst>
                </a:gridCol>
                <a:gridCol w="928910">
                  <a:extLst>
                    <a:ext uri="{9D8B030D-6E8A-4147-A177-3AD203B41FA5}">
                      <a16:colId xmlns:a16="http://schemas.microsoft.com/office/drawing/2014/main" val="1676024160"/>
                    </a:ext>
                  </a:extLst>
                </a:gridCol>
                <a:gridCol w="609600">
                  <a:extLst>
                    <a:ext uri="{9D8B030D-6E8A-4147-A177-3AD203B41FA5}">
                      <a16:colId xmlns:a16="http://schemas.microsoft.com/office/drawing/2014/main" val="3769006658"/>
                    </a:ext>
                  </a:extLst>
                </a:gridCol>
                <a:gridCol w="1186180">
                  <a:extLst>
                    <a:ext uri="{9D8B030D-6E8A-4147-A177-3AD203B41FA5}">
                      <a16:colId xmlns:a16="http://schemas.microsoft.com/office/drawing/2014/main" val="2156412426"/>
                    </a:ext>
                  </a:extLst>
                </a:gridCol>
                <a:gridCol w="728122">
                  <a:extLst>
                    <a:ext uri="{9D8B030D-6E8A-4147-A177-3AD203B41FA5}">
                      <a16:colId xmlns:a16="http://schemas.microsoft.com/office/drawing/2014/main" val="2985667819"/>
                    </a:ext>
                  </a:extLst>
                </a:gridCol>
                <a:gridCol w="990600">
                  <a:extLst>
                    <a:ext uri="{9D8B030D-6E8A-4147-A177-3AD203B41FA5}">
                      <a16:colId xmlns:a16="http://schemas.microsoft.com/office/drawing/2014/main" val="3131222897"/>
                    </a:ext>
                  </a:extLst>
                </a:gridCol>
                <a:gridCol w="785337">
                  <a:extLst>
                    <a:ext uri="{9D8B030D-6E8A-4147-A177-3AD203B41FA5}">
                      <a16:colId xmlns:a16="http://schemas.microsoft.com/office/drawing/2014/main" val="3417470622"/>
                    </a:ext>
                  </a:extLst>
                </a:gridCol>
              </a:tblGrid>
              <a:tr h="370840">
                <a:tc>
                  <a:txBody>
                    <a:bodyPr/>
                    <a:lstStyle/>
                    <a:p>
                      <a:r>
                        <a:rPr lang="en-US" dirty="0"/>
                        <a:t>Book</a:t>
                      </a:r>
                    </a:p>
                  </a:txBody>
                  <a:tcPr/>
                </a:tc>
                <a:tc>
                  <a:txBody>
                    <a:bodyPr/>
                    <a:lstStyle/>
                    <a:p>
                      <a:r>
                        <a:rPr lang="en-US" dirty="0"/>
                        <a:t>Abb</a:t>
                      </a:r>
                    </a:p>
                  </a:txBody>
                  <a:tcPr/>
                </a:tc>
                <a:tc>
                  <a:txBody>
                    <a:bodyPr/>
                    <a:lstStyle/>
                    <a:p>
                      <a:r>
                        <a:rPr lang="en-US" dirty="0"/>
                        <a:t>Book</a:t>
                      </a:r>
                    </a:p>
                  </a:txBody>
                  <a:tcPr>
                    <a:solidFill>
                      <a:schemeClr val="accent3">
                        <a:lumMod val="75000"/>
                      </a:schemeClr>
                    </a:solidFill>
                  </a:tcPr>
                </a:tc>
                <a:tc>
                  <a:txBody>
                    <a:bodyPr/>
                    <a:lstStyle/>
                    <a:p>
                      <a:r>
                        <a:rPr lang="en-US" dirty="0"/>
                        <a:t>Abb</a:t>
                      </a:r>
                    </a:p>
                  </a:txBody>
                  <a:tcPr>
                    <a:solidFill>
                      <a:schemeClr val="accent3">
                        <a:lumMod val="75000"/>
                      </a:schemeClr>
                    </a:solidFill>
                  </a:tcPr>
                </a:tc>
                <a:tc>
                  <a:txBody>
                    <a:bodyPr/>
                    <a:lstStyle/>
                    <a:p>
                      <a:r>
                        <a:rPr lang="en-US" dirty="0"/>
                        <a:t>Book</a:t>
                      </a:r>
                    </a:p>
                  </a:txBody>
                  <a:tcPr>
                    <a:solidFill>
                      <a:schemeClr val="tx1">
                        <a:lumMod val="50000"/>
                        <a:lumOff val="50000"/>
                      </a:schemeClr>
                    </a:solidFill>
                  </a:tcPr>
                </a:tc>
                <a:tc>
                  <a:txBody>
                    <a:bodyPr/>
                    <a:lstStyle/>
                    <a:p>
                      <a:r>
                        <a:rPr lang="en-US" dirty="0"/>
                        <a:t>Abb</a:t>
                      </a:r>
                    </a:p>
                  </a:txBody>
                  <a:tcPr>
                    <a:solidFill>
                      <a:schemeClr val="tx1">
                        <a:lumMod val="50000"/>
                        <a:lumOff val="50000"/>
                      </a:schemeClr>
                    </a:solidFill>
                  </a:tcPr>
                </a:tc>
                <a:tc>
                  <a:txBody>
                    <a:bodyPr/>
                    <a:lstStyle/>
                    <a:p>
                      <a:r>
                        <a:rPr lang="en-US" dirty="0"/>
                        <a:t>Book</a:t>
                      </a:r>
                    </a:p>
                  </a:txBody>
                  <a:tcPr>
                    <a:solidFill>
                      <a:srgbClr val="0070C0"/>
                    </a:solidFill>
                  </a:tcPr>
                </a:tc>
                <a:tc>
                  <a:txBody>
                    <a:bodyPr/>
                    <a:lstStyle/>
                    <a:p>
                      <a:r>
                        <a:rPr lang="en-US" dirty="0"/>
                        <a:t>Abb</a:t>
                      </a:r>
                    </a:p>
                  </a:txBody>
                  <a:tcPr>
                    <a:solidFill>
                      <a:srgbClr val="0070C0"/>
                    </a:solidFill>
                  </a:tcPr>
                </a:tc>
                <a:tc>
                  <a:txBody>
                    <a:bodyPr/>
                    <a:lstStyle/>
                    <a:p>
                      <a:r>
                        <a:rPr lang="en-US" dirty="0"/>
                        <a:t>Book</a:t>
                      </a:r>
                    </a:p>
                  </a:txBody>
                  <a:tcPr>
                    <a:solidFill>
                      <a:srgbClr val="0070C0"/>
                    </a:solidFill>
                  </a:tcPr>
                </a:tc>
                <a:tc>
                  <a:txBody>
                    <a:bodyPr/>
                    <a:lstStyle/>
                    <a:p>
                      <a:r>
                        <a:rPr lang="en-US" dirty="0"/>
                        <a:t>Abb</a:t>
                      </a:r>
                    </a:p>
                  </a:txBody>
                  <a:tcPr>
                    <a:solidFill>
                      <a:srgbClr val="0070C0"/>
                    </a:solidFill>
                  </a:tcPr>
                </a:tc>
                <a:extLst>
                  <a:ext uri="{0D108BD9-81ED-4DB2-BD59-A6C34878D82A}">
                    <a16:rowId xmlns:a16="http://schemas.microsoft.com/office/drawing/2014/main" val="1367254362"/>
                  </a:ext>
                </a:extLst>
              </a:tr>
              <a:tr h="287358">
                <a:tc>
                  <a:txBody>
                    <a:bodyPr/>
                    <a:lstStyle/>
                    <a:p>
                      <a:r>
                        <a:rPr lang="en-US" sz="1100" dirty="0"/>
                        <a:t>Genesis</a:t>
                      </a:r>
                    </a:p>
                  </a:txBody>
                  <a:tcPr/>
                </a:tc>
                <a:tc>
                  <a:txBody>
                    <a:bodyPr/>
                    <a:lstStyle/>
                    <a:p>
                      <a:r>
                        <a:rPr lang="en-US" sz="1100" dirty="0"/>
                        <a:t>Gen</a:t>
                      </a:r>
                    </a:p>
                  </a:txBody>
                  <a:tcPr/>
                </a:tc>
                <a:tc>
                  <a:txBody>
                    <a:bodyPr/>
                    <a:lstStyle/>
                    <a:p>
                      <a:r>
                        <a:rPr lang="en-US" sz="1100" dirty="0"/>
                        <a:t>Ezra</a:t>
                      </a:r>
                    </a:p>
                  </a:txBody>
                  <a:tcPr>
                    <a:solidFill>
                      <a:schemeClr val="accent2">
                        <a:lumMod val="40000"/>
                        <a:lumOff val="60000"/>
                      </a:schemeClr>
                    </a:solidFill>
                  </a:tcPr>
                </a:tc>
                <a:tc>
                  <a:txBody>
                    <a:bodyPr/>
                    <a:lstStyle/>
                    <a:p>
                      <a:r>
                        <a:rPr lang="en-US" sz="1100" dirty="0"/>
                        <a:t>Ez</a:t>
                      </a:r>
                    </a:p>
                  </a:txBody>
                  <a:tcPr>
                    <a:solidFill>
                      <a:schemeClr val="accent2">
                        <a:lumMod val="40000"/>
                        <a:lumOff val="60000"/>
                      </a:schemeClr>
                    </a:solidFill>
                  </a:tcPr>
                </a:tc>
                <a:tc>
                  <a:txBody>
                    <a:bodyPr/>
                    <a:lstStyle/>
                    <a:p>
                      <a:r>
                        <a:rPr lang="en-US" sz="1100" dirty="0"/>
                        <a:t>Joel</a:t>
                      </a:r>
                    </a:p>
                  </a:txBody>
                  <a:tcPr>
                    <a:solidFill>
                      <a:schemeClr val="bg1">
                        <a:lumMod val="85000"/>
                      </a:schemeClr>
                    </a:solidFill>
                  </a:tcPr>
                </a:tc>
                <a:tc>
                  <a:txBody>
                    <a:bodyPr/>
                    <a:lstStyle/>
                    <a:p>
                      <a:r>
                        <a:rPr lang="en-US" sz="1100" dirty="0"/>
                        <a:t>Joel</a:t>
                      </a:r>
                    </a:p>
                  </a:txBody>
                  <a:tcPr>
                    <a:solidFill>
                      <a:schemeClr val="bg1">
                        <a:lumMod val="85000"/>
                      </a:schemeClr>
                    </a:solidFill>
                  </a:tcPr>
                </a:tc>
                <a:tc>
                  <a:txBody>
                    <a:bodyPr/>
                    <a:lstStyle/>
                    <a:p>
                      <a:r>
                        <a:rPr lang="en-US" sz="1100" dirty="0"/>
                        <a:t>Matthew</a:t>
                      </a:r>
                    </a:p>
                  </a:txBody>
                  <a:tcPr>
                    <a:solidFill>
                      <a:srgbClr val="CCECFF"/>
                    </a:solidFill>
                  </a:tcPr>
                </a:tc>
                <a:tc>
                  <a:txBody>
                    <a:bodyPr/>
                    <a:lstStyle/>
                    <a:p>
                      <a:r>
                        <a:rPr lang="en-US" sz="1100" dirty="0"/>
                        <a:t>Matt</a:t>
                      </a:r>
                    </a:p>
                  </a:txBody>
                  <a:tcPr>
                    <a:solidFill>
                      <a:srgbClr val="CCECFF"/>
                    </a:solidFill>
                  </a:tcPr>
                </a:tc>
                <a:tc>
                  <a:txBody>
                    <a:bodyPr/>
                    <a:lstStyle/>
                    <a:p>
                      <a:r>
                        <a:rPr lang="en-US" sz="1100" dirty="0"/>
                        <a:t>1 Timothy</a:t>
                      </a:r>
                    </a:p>
                  </a:txBody>
                  <a:tcPr>
                    <a:solidFill>
                      <a:srgbClr val="C6EAC0"/>
                    </a:solidFill>
                  </a:tcPr>
                </a:tc>
                <a:tc>
                  <a:txBody>
                    <a:bodyPr/>
                    <a:lstStyle/>
                    <a:p>
                      <a:r>
                        <a:rPr lang="en-US" sz="1100" dirty="0"/>
                        <a:t>1 Tim</a:t>
                      </a:r>
                    </a:p>
                  </a:txBody>
                  <a:tcPr>
                    <a:solidFill>
                      <a:srgbClr val="C6EAC0"/>
                    </a:solidFill>
                  </a:tcPr>
                </a:tc>
                <a:extLst>
                  <a:ext uri="{0D108BD9-81ED-4DB2-BD59-A6C34878D82A}">
                    <a16:rowId xmlns:a16="http://schemas.microsoft.com/office/drawing/2014/main" val="1897061379"/>
                  </a:ext>
                </a:extLst>
              </a:tr>
              <a:tr h="228600">
                <a:tc>
                  <a:txBody>
                    <a:bodyPr/>
                    <a:lstStyle/>
                    <a:p>
                      <a:r>
                        <a:rPr lang="en-US" sz="1100" dirty="0"/>
                        <a:t>Exodus</a:t>
                      </a:r>
                    </a:p>
                  </a:txBody>
                  <a:tcPr/>
                </a:tc>
                <a:tc>
                  <a:txBody>
                    <a:bodyPr/>
                    <a:lstStyle/>
                    <a:p>
                      <a:r>
                        <a:rPr lang="en-US" sz="1100" dirty="0"/>
                        <a:t>Ex</a:t>
                      </a:r>
                    </a:p>
                  </a:txBody>
                  <a:tcPr/>
                </a:tc>
                <a:tc>
                  <a:txBody>
                    <a:bodyPr/>
                    <a:lstStyle/>
                    <a:p>
                      <a:r>
                        <a:rPr lang="en-US" sz="1100" dirty="0"/>
                        <a:t>Nehemiah</a:t>
                      </a:r>
                    </a:p>
                  </a:txBody>
                  <a:tcPr>
                    <a:solidFill>
                      <a:schemeClr val="accent3">
                        <a:lumMod val="20000"/>
                        <a:lumOff val="80000"/>
                      </a:schemeClr>
                    </a:solidFill>
                  </a:tcPr>
                </a:tc>
                <a:tc>
                  <a:txBody>
                    <a:bodyPr/>
                    <a:lstStyle/>
                    <a:p>
                      <a:r>
                        <a:rPr lang="en-US" sz="1100" dirty="0"/>
                        <a:t>Neh</a:t>
                      </a:r>
                    </a:p>
                  </a:txBody>
                  <a:tcPr>
                    <a:solidFill>
                      <a:schemeClr val="accent3">
                        <a:lumMod val="20000"/>
                        <a:lumOff val="80000"/>
                      </a:schemeClr>
                    </a:solidFill>
                  </a:tcPr>
                </a:tc>
                <a:tc>
                  <a:txBody>
                    <a:bodyPr/>
                    <a:lstStyle/>
                    <a:p>
                      <a:r>
                        <a:rPr lang="en-US" sz="1100" dirty="0"/>
                        <a:t>Amos</a:t>
                      </a:r>
                    </a:p>
                  </a:txBody>
                  <a:tcPr>
                    <a:solidFill>
                      <a:schemeClr val="bg1">
                        <a:lumMod val="95000"/>
                      </a:schemeClr>
                    </a:solidFill>
                  </a:tcPr>
                </a:tc>
                <a:tc>
                  <a:txBody>
                    <a:bodyPr/>
                    <a:lstStyle/>
                    <a:p>
                      <a:r>
                        <a:rPr lang="en-US" sz="1100" dirty="0"/>
                        <a:t>Am</a:t>
                      </a:r>
                    </a:p>
                  </a:txBody>
                  <a:tcPr>
                    <a:solidFill>
                      <a:schemeClr val="bg1">
                        <a:lumMod val="95000"/>
                      </a:schemeClr>
                    </a:solidFill>
                  </a:tcPr>
                </a:tc>
                <a:tc>
                  <a:txBody>
                    <a:bodyPr/>
                    <a:lstStyle/>
                    <a:p>
                      <a:r>
                        <a:rPr lang="en-US" sz="1100" dirty="0"/>
                        <a:t>Mark</a:t>
                      </a:r>
                    </a:p>
                  </a:txBody>
                  <a:tcPr>
                    <a:solidFill>
                      <a:srgbClr val="EBF7FF"/>
                    </a:solidFill>
                  </a:tcPr>
                </a:tc>
                <a:tc>
                  <a:txBody>
                    <a:bodyPr/>
                    <a:lstStyle/>
                    <a:p>
                      <a:r>
                        <a:rPr lang="en-US" sz="1100" dirty="0"/>
                        <a:t>Mk</a:t>
                      </a:r>
                    </a:p>
                  </a:txBody>
                  <a:tcPr>
                    <a:solidFill>
                      <a:srgbClr val="EBF7FF"/>
                    </a:solidFill>
                  </a:tcPr>
                </a:tc>
                <a:tc>
                  <a:txBody>
                    <a:bodyPr/>
                    <a:lstStyle/>
                    <a:p>
                      <a:r>
                        <a:rPr lang="en-US" sz="1100" dirty="0"/>
                        <a:t>2 Timothy</a:t>
                      </a:r>
                    </a:p>
                  </a:txBody>
                  <a:tcPr>
                    <a:solidFill>
                      <a:srgbClr val="EAF8E8"/>
                    </a:solidFill>
                  </a:tcPr>
                </a:tc>
                <a:tc>
                  <a:txBody>
                    <a:bodyPr/>
                    <a:lstStyle/>
                    <a:p>
                      <a:r>
                        <a:rPr lang="en-US" sz="1100" dirty="0"/>
                        <a:t>2 Tim</a:t>
                      </a:r>
                    </a:p>
                  </a:txBody>
                  <a:tcPr>
                    <a:solidFill>
                      <a:srgbClr val="EAF8E8"/>
                    </a:solidFill>
                  </a:tcPr>
                </a:tc>
                <a:extLst>
                  <a:ext uri="{0D108BD9-81ED-4DB2-BD59-A6C34878D82A}">
                    <a16:rowId xmlns:a16="http://schemas.microsoft.com/office/drawing/2014/main" val="840360655"/>
                  </a:ext>
                </a:extLst>
              </a:tr>
              <a:tr h="198120">
                <a:tc>
                  <a:txBody>
                    <a:bodyPr/>
                    <a:lstStyle/>
                    <a:p>
                      <a:r>
                        <a:rPr lang="en-US" sz="1100" dirty="0"/>
                        <a:t>Leviticus</a:t>
                      </a:r>
                    </a:p>
                  </a:txBody>
                  <a:tcPr/>
                </a:tc>
                <a:tc>
                  <a:txBody>
                    <a:bodyPr/>
                    <a:lstStyle/>
                    <a:p>
                      <a:r>
                        <a:rPr lang="en-US" sz="1100" dirty="0"/>
                        <a:t>Lev</a:t>
                      </a:r>
                    </a:p>
                  </a:txBody>
                  <a:tcPr/>
                </a:tc>
                <a:tc>
                  <a:txBody>
                    <a:bodyPr/>
                    <a:lstStyle/>
                    <a:p>
                      <a:r>
                        <a:rPr lang="en-US" sz="1100" dirty="0"/>
                        <a:t>Esther</a:t>
                      </a:r>
                    </a:p>
                  </a:txBody>
                  <a:tcPr>
                    <a:solidFill>
                      <a:schemeClr val="accent2">
                        <a:lumMod val="40000"/>
                        <a:lumOff val="60000"/>
                      </a:schemeClr>
                    </a:solidFill>
                  </a:tcPr>
                </a:tc>
                <a:tc>
                  <a:txBody>
                    <a:bodyPr/>
                    <a:lstStyle/>
                    <a:p>
                      <a:r>
                        <a:rPr lang="en-US" sz="1100" dirty="0"/>
                        <a:t>Est</a:t>
                      </a:r>
                    </a:p>
                  </a:txBody>
                  <a:tcPr>
                    <a:solidFill>
                      <a:schemeClr val="accent2">
                        <a:lumMod val="40000"/>
                        <a:lumOff val="60000"/>
                      </a:schemeClr>
                    </a:solidFill>
                  </a:tcPr>
                </a:tc>
                <a:tc>
                  <a:txBody>
                    <a:bodyPr/>
                    <a:lstStyle/>
                    <a:p>
                      <a:r>
                        <a:rPr lang="en-US" sz="1100" dirty="0"/>
                        <a:t>Obadiah</a:t>
                      </a:r>
                    </a:p>
                  </a:txBody>
                  <a:tcPr>
                    <a:solidFill>
                      <a:schemeClr val="bg1">
                        <a:lumMod val="85000"/>
                      </a:schemeClr>
                    </a:solidFill>
                  </a:tcPr>
                </a:tc>
                <a:tc>
                  <a:txBody>
                    <a:bodyPr/>
                    <a:lstStyle/>
                    <a:p>
                      <a:r>
                        <a:rPr lang="en-US" sz="1100" dirty="0"/>
                        <a:t>Ob</a:t>
                      </a:r>
                    </a:p>
                  </a:txBody>
                  <a:tcPr>
                    <a:solidFill>
                      <a:schemeClr val="bg1">
                        <a:lumMod val="85000"/>
                      </a:schemeClr>
                    </a:solidFill>
                  </a:tcPr>
                </a:tc>
                <a:tc>
                  <a:txBody>
                    <a:bodyPr/>
                    <a:lstStyle/>
                    <a:p>
                      <a:r>
                        <a:rPr lang="en-US" sz="1100" dirty="0"/>
                        <a:t>Luke</a:t>
                      </a:r>
                    </a:p>
                  </a:txBody>
                  <a:tcPr>
                    <a:solidFill>
                      <a:srgbClr val="CCECFF"/>
                    </a:solidFill>
                  </a:tcPr>
                </a:tc>
                <a:tc>
                  <a:txBody>
                    <a:bodyPr/>
                    <a:lstStyle/>
                    <a:p>
                      <a:r>
                        <a:rPr lang="en-US" sz="1100" dirty="0"/>
                        <a:t>Lk</a:t>
                      </a:r>
                    </a:p>
                  </a:txBody>
                  <a:tcPr>
                    <a:solidFill>
                      <a:srgbClr val="CCECFF"/>
                    </a:solidFill>
                  </a:tcPr>
                </a:tc>
                <a:tc>
                  <a:txBody>
                    <a:bodyPr/>
                    <a:lstStyle/>
                    <a:p>
                      <a:r>
                        <a:rPr lang="en-US" sz="1100" dirty="0"/>
                        <a:t>Titus</a:t>
                      </a:r>
                    </a:p>
                  </a:txBody>
                  <a:tcPr>
                    <a:solidFill>
                      <a:srgbClr val="C6EAC0"/>
                    </a:solidFill>
                  </a:tcPr>
                </a:tc>
                <a:tc>
                  <a:txBody>
                    <a:bodyPr/>
                    <a:lstStyle/>
                    <a:p>
                      <a:r>
                        <a:rPr lang="en-US" sz="1100" dirty="0"/>
                        <a:t>Tit</a:t>
                      </a:r>
                    </a:p>
                  </a:txBody>
                  <a:tcPr>
                    <a:solidFill>
                      <a:srgbClr val="C6EAC0"/>
                    </a:solidFill>
                  </a:tcPr>
                </a:tc>
                <a:extLst>
                  <a:ext uri="{0D108BD9-81ED-4DB2-BD59-A6C34878D82A}">
                    <a16:rowId xmlns:a16="http://schemas.microsoft.com/office/drawing/2014/main" val="1720573497"/>
                  </a:ext>
                </a:extLst>
              </a:tr>
              <a:tr h="152400">
                <a:tc>
                  <a:txBody>
                    <a:bodyPr/>
                    <a:lstStyle/>
                    <a:p>
                      <a:r>
                        <a:rPr lang="en-US" sz="1100" dirty="0"/>
                        <a:t>Numbers</a:t>
                      </a:r>
                    </a:p>
                  </a:txBody>
                  <a:tcPr/>
                </a:tc>
                <a:tc>
                  <a:txBody>
                    <a:bodyPr/>
                    <a:lstStyle/>
                    <a:p>
                      <a:r>
                        <a:rPr lang="en-US" sz="1100" dirty="0"/>
                        <a:t>Num</a:t>
                      </a:r>
                    </a:p>
                  </a:txBody>
                  <a:tcPr/>
                </a:tc>
                <a:tc>
                  <a:txBody>
                    <a:bodyPr/>
                    <a:lstStyle/>
                    <a:p>
                      <a:r>
                        <a:rPr lang="en-US" sz="1100" dirty="0"/>
                        <a:t>Job</a:t>
                      </a:r>
                    </a:p>
                  </a:txBody>
                  <a:tcPr>
                    <a:solidFill>
                      <a:schemeClr val="accent3">
                        <a:lumMod val="20000"/>
                        <a:lumOff val="80000"/>
                      </a:schemeClr>
                    </a:solidFill>
                  </a:tcPr>
                </a:tc>
                <a:tc>
                  <a:txBody>
                    <a:bodyPr/>
                    <a:lstStyle/>
                    <a:p>
                      <a:r>
                        <a:rPr lang="en-US" sz="1100" dirty="0"/>
                        <a:t>Job</a:t>
                      </a:r>
                    </a:p>
                  </a:txBody>
                  <a:tcPr>
                    <a:solidFill>
                      <a:schemeClr val="accent3">
                        <a:lumMod val="20000"/>
                        <a:lumOff val="80000"/>
                      </a:schemeClr>
                    </a:solidFill>
                  </a:tcPr>
                </a:tc>
                <a:tc>
                  <a:txBody>
                    <a:bodyPr/>
                    <a:lstStyle/>
                    <a:p>
                      <a:r>
                        <a:rPr lang="en-US" sz="1100" dirty="0"/>
                        <a:t>Jonah</a:t>
                      </a:r>
                    </a:p>
                  </a:txBody>
                  <a:tcPr>
                    <a:solidFill>
                      <a:schemeClr val="bg1">
                        <a:lumMod val="95000"/>
                      </a:schemeClr>
                    </a:solidFill>
                  </a:tcPr>
                </a:tc>
                <a:tc>
                  <a:txBody>
                    <a:bodyPr/>
                    <a:lstStyle/>
                    <a:p>
                      <a:r>
                        <a:rPr lang="en-US" sz="1100" dirty="0"/>
                        <a:t>Jnh</a:t>
                      </a:r>
                    </a:p>
                  </a:txBody>
                  <a:tcPr>
                    <a:solidFill>
                      <a:schemeClr val="bg1">
                        <a:lumMod val="95000"/>
                      </a:schemeClr>
                    </a:solidFill>
                  </a:tcPr>
                </a:tc>
                <a:tc>
                  <a:txBody>
                    <a:bodyPr/>
                    <a:lstStyle/>
                    <a:p>
                      <a:r>
                        <a:rPr lang="en-US" sz="1100" dirty="0"/>
                        <a:t>John</a:t>
                      </a:r>
                    </a:p>
                  </a:txBody>
                  <a:tcPr>
                    <a:solidFill>
                      <a:srgbClr val="EBF7FF"/>
                    </a:solidFill>
                  </a:tcPr>
                </a:tc>
                <a:tc>
                  <a:txBody>
                    <a:bodyPr/>
                    <a:lstStyle/>
                    <a:p>
                      <a:r>
                        <a:rPr lang="en-US" sz="1100" dirty="0"/>
                        <a:t>Jn</a:t>
                      </a:r>
                    </a:p>
                  </a:txBody>
                  <a:tcPr>
                    <a:solidFill>
                      <a:srgbClr val="EBF7FF"/>
                    </a:solidFill>
                  </a:tcPr>
                </a:tc>
                <a:tc>
                  <a:txBody>
                    <a:bodyPr/>
                    <a:lstStyle/>
                    <a:p>
                      <a:r>
                        <a:rPr lang="en-US" sz="1100" dirty="0"/>
                        <a:t>Philemon</a:t>
                      </a:r>
                    </a:p>
                  </a:txBody>
                  <a:tcPr>
                    <a:solidFill>
                      <a:srgbClr val="EAF8E8"/>
                    </a:solidFill>
                  </a:tcPr>
                </a:tc>
                <a:tc>
                  <a:txBody>
                    <a:bodyPr/>
                    <a:lstStyle/>
                    <a:p>
                      <a:r>
                        <a:rPr lang="en-US" sz="1100" dirty="0"/>
                        <a:t>Phm</a:t>
                      </a:r>
                    </a:p>
                  </a:txBody>
                  <a:tcPr>
                    <a:solidFill>
                      <a:srgbClr val="EAF8E8"/>
                    </a:solidFill>
                  </a:tcPr>
                </a:tc>
                <a:extLst>
                  <a:ext uri="{0D108BD9-81ED-4DB2-BD59-A6C34878D82A}">
                    <a16:rowId xmlns:a16="http://schemas.microsoft.com/office/drawing/2014/main" val="3016659088"/>
                  </a:ext>
                </a:extLst>
              </a:tr>
              <a:tr h="213360">
                <a:tc>
                  <a:txBody>
                    <a:bodyPr/>
                    <a:lstStyle/>
                    <a:p>
                      <a:r>
                        <a:rPr lang="en-US" sz="1100" dirty="0"/>
                        <a:t>Deuteronomy</a:t>
                      </a:r>
                    </a:p>
                  </a:txBody>
                  <a:tcPr/>
                </a:tc>
                <a:tc>
                  <a:txBody>
                    <a:bodyPr/>
                    <a:lstStyle/>
                    <a:p>
                      <a:r>
                        <a:rPr lang="en-US" sz="1100" dirty="0"/>
                        <a:t>Deut</a:t>
                      </a:r>
                    </a:p>
                  </a:txBody>
                  <a:tcPr/>
                </a:tc>
                <a:tc>
                  <a:txBody>
                    <a:bodyPr/>
                    <a:lstStyle/>
                    <a:p>
                      <a:r>
                        <a:rPr lang="en-US" sz="1100" dirty="0"/>
                        <a:t>Psalms</a:t>
                      </a:r>
                    </a:p>
                  </a:txBody>
                  <a:tcPr>
                    <a:solidFill>
                      <a:schemeClr val="accent2">
                        <a:lumMod val="40000"/>
                        <a:lumOff val="60000"/>
                      </a:schemeClr>
                    </a:solidFill>
                  </a:tcPr>
                </a:tc>
                <a:tc>
                  <a:txBody>
                    <a:bodyPr/>
                    <a:lstStyle/>
                    <a:p>
                      <a:r>
                        <a:rPr lang="en-US" sz="1100" dirty="0"/>
                        <a:t>Ps</a:t>
                      </a:r>
                    </a:p>
                  </a:txBody>
                  <a:tcPr>
                    <a:solidFill>
                      <a:schemeClr val="accent2">
                        <a:lumMod val="40000"/>
                        <a:lumOff val="60000"/>
                      </a:schemeClr>
                    </a:solidFill>
                  </a:tcPr>
                </a:tc>
                <a:tc>
                  <a:txBody>
                    <a:bodyPr/>
                    <a:lstStyle/>
                    <a:p>
                      <a:r>
                        <a:rPr lang="en-US" sz="1100" dirty="0"/>
                        <a:t>Micah</a:t>
                      </a:r>
                    </a:p>
                  </a:txBody>
                  <a:tcPr>
                    <a:solidFill>
                      <a:schemeClr val="bg1">
                        <a:lumMod val="85000"/>
                      </a:schemeClr>
                    </a:solidFill>
                  </a:tcPr>
                </a:tc>
                <a:tc>
                  <a:txBody>
                    <a:bodyPr/>
                    <a:lstStyle/>
                    <a:p>
                      <a:r>
                        <a:rPr lang="en-US" sz="1100" dirty="0"/>
                        <a:t>Mic</a:t>
                      </a:r>
                    </a:p>
                  </a:txBody>
                  <a:tcPr>
                    <a:solidFill>
                      <a:schemeClr val="bg1">
                        <a:lumMod val="85000"/>
                      </a:schemeClr>
                    </a:solidFill>
                  </a:tcPr>
                </a:tc>
                <a:tc>
                  <a:txBody>
                    <a:bodyPr/>
                    <a:lstStyle/>
                    <a:p>
                      <a:r>
                        <a:rPr lang="en-US" sz="1100" dirty="0"/>
                        <a:t>Acts</a:t>
                      </a:r>
                    </a:p>
                  </a:txBody>
                  <a:tcPr>
                    <a:solidFill>
                      <a:srgbClr val="CCECFF"/>
                    </a:solidFill>
                  </a:tcPr>
                </a:tc>
                <a:tc>
                  <a:txBody>
                    <a:bodyPr/>
                    <a:lstStyle/>
                    <a:p>
                      <a:r>
                        <a:rPr lang="en-US" sz="1100" dirty="0"/>
                        <a:t>Ac</a:t>
                      </a:r>
                    </a:p>
                  </a:txBody>
                  <a:tcPr>
                    <a:solidFill>
                      <a:srgbClr val="CCECFF"/>
                    </a:solidFill>
                  </a:tcPr>
                </a:tc>
                <a:tc>
                  <a:txBody>
                    <a:bodyPr/>
                    <a:lstStyle/>
                    <a:p>
                      <a:r>
                        <a:rPr lang="en-US" sz="1100" dirty="0"/>
                        <a:t>Hebrews</a:t>
                      </a:r>
                    </a:p>
                  </a:txBody>
                  <a:tcPr>
                    <a:solidFill>
                      <a:srgbClr val="C6EAC0"/>
                    </a:solidFill>
                  </a:tcPr>
                </a:tc>
                <a:tc>
                  <a:txBody>
                    <a:bodyPr/>
                    <a:lstStyle/>
                    <a:p>
                      <a:r>
                        <a:rPr lang="en-US" sz="1100" dirty="0"/>
                        <a:t>Heb</a:t>
                      </a:r>
                    </a:p>
                  </a:txBody>
                  <a:tcPr>
                    <a:solidFill>
                      <a:srgbClr val="C6EAC0"/>
                    </a:solidFill>
                  </a:tcPr>
                </a:tc>
                <a:extLst>
                  <a:ext uri="{0D108BD9-81ED-4DB2-BD59-A6C34878D82A}">
                    <a16:rowId xmlns:a16="http://schemas.microsoft.com/office/drawing/2014/main" val="653463480"/>
                  </a:ext>
                </a:extLst>
              </a:tr>
              <a:tr h="182880">
                <a:tc>
                  <a:txBody>
                    <a:bodyPr/>
                    <a:lstStyle/>
                    <a:p>
                      <a:r>
                        <a:rPr lang="en-US" sz="1100" dirty="0"/>
                        <a:t>Joshua</a:t>
                      </a:r>
                    </a:p>
                  </a:txBody>
                  <a:tcPr/>
                </a:tc>
                <a:tc>
                  <a:txBody>
                    <a:bodyPr/>
                    <a:lstStyle/>
                    <a:p>
                      <a:r>
                        <a:rPr lang="en-US" sz="1100" dirty="0"/>
                        <a:t>Jos</a:t>
                      </a:r>
                    </a:p>
                  </a:txBody>
                  <a:tcPr/>
                </a:tc>
                <a:tc>
                  <a:txBody>
                    <a:bodyPr/>
                    <a:lstStyle/>
                    <a:p>
                      <a:r>
                        <a:rPr lang="en-US" sz="1100" dirty="0"/>
                        <a:t>Proverbs</a:t>
                      </a:r>
                    </a:p>
                  </a:txBody>
                  <a:tcPr>
                    <a:solidFill>
                      <a:schemeClr val="accent3">
                        <a:lumMod val="20000"/>
                        <a:lumOff val="80000"/>
                      </a:schemeClr>
                    </a:solidFill>
                  </a:tcPr>
                </a:tc>
                <a:tc>
                  <a:txBody>
                    <a:bodyPr/>
                    <a:lstStyle/>
                    <a:p>
                      <a:r>
                        <a:rPr lang="en-US" sz="1100" dirty="0"/>
                        <a:t>Pr</a:t>
                      </a:r>
                    </a:p>
                  </a:txBody>
                  <a:tcPr>
                    <a:solidFill>
                      <a:schemeClr val="accent3">
                        <a:lumMod val="20000"/>
                        <a:lumOff val="80000"/>
                      </a:schemeClr>
                    </a:solidFill>
                  </a:tcPr>
                </a:tc>
                <a:tc>
                  <a:txBody>
                    <a:bodyPr/>
                    <a:lstStyle/>
                    <a:p>
                      <a:r>
                        <a:rPr lang="en-US" sz="1100" dirty="0"/>
                        <a:t>Nahum</a:t>
                      </a:r>
                    </a:p>
                  </a:txBody>
                  <a:tcPr>
                    <a:solidFill>
                      <a:schemeClr val="bg1">
                        <a:lumMod val="95000"/>
                      </a:schemeClr>
                    </a:solidFill>
                  </a:tcPr>
                </a:tc>
                <a:tc>
                  <a:txBody>
                    <a:bodyPr/>
                    <a:lstStyle/>
                    <a:p>
                      <a:r>
                        <a:rPr lang="en-US" sz="1100" dirty="0"/>
                        <a:t>Na</a:t>
                      </a:r>
                    </a:p>
                  </a:txBody>
                  <a:tcPr>
                    <a:solidFill>
                      <a:schemeClr val="bg1">
                        <a:lumMod val="95000"/>
                      </a:schemeClr>
                    </a:solidFill>
                  </a:tcPr>
                </a:tc>
                <a:tc>
                  <a:txBody>
                    <a:bodyPr/>
                    <a:lstStyle/>
                    <a:p>
                      <a:r>
                        <a:rPr lang="en-US" sz="1100" dirty="0"/>
                        <a:t>Romans</a:t>
                      </a:r>
                    </a:p>
                  </a:txBody>
                  <a:tcPr>
                    <a:solidFill>
                      <a:srgbClr val="EBF7FF"/>
                    </a:solidFill>
                  </a:tcPr>
                </a:tc>
                <a:tc>
                  <a:txBody>
                    <a:bodyPr/>
                    <a:lstStyle/>
                    <a:p>
                      <a:r>
                        <a:rPr lang="en-US" sz="1100" dirty="0"/>
                        <a:t>Rom</a:t>
                      </a:r>
                    </a:p>
                  </a:txBody>
                  <a:tcPr>
                    <a:solidFill>
                      <a:srgbClr val="EBF7FF"/>
                    </a:solidFill>
                  </a:tcPr>
                </a:tc>
                <a:tc>
                  <a:txBody>
                    <a:bodyPr/>
                    <a:lstStyle/>
                    <a:p>
                      <a:r>
                        <a:rPr lang="en-US" sz="1100" dirty="0"/>
                        <a:t>James</a:t>
                      </a:r>
                    </a:p>
                  </a:txBody>
                  <a:tcPr>
                    <a:solidFill>
                      <a:srgbClr val="EAF8E8"/>
                    </a:solidFill>
                  </a:tcPr>
                </a:tc>
                <a:tc>
                  <a:txBody>
                    <a:bodyPr/>
                    <a:lstStyle/>
                    <a:p>
                      <a:r>
                        <a:rPr lang="en-US" sz="1100" dirty="0"/>
                        <a:t>Jas</a:t>
                      </a:r>
                    </a:p>
                  </a:txBody>
                  <a:tcPr>
                    <a:solidFill>
                      <a:srgbClr val="EAF8E8"/>
                    </a:solidFill>
                  </a:tcPr>
                </a:tc>
                <a:extLst>
                  <a:ext uri="{0D108BD9-81ED-4DB2-BD59-A6C34878D82A}">
                    <a16:rowId xmlns:a16="http://schemas.microsoft.com/office/drawing/2014/main" val="816282482"/>
                  </a:ext>
                </a:extLst>
              </a:tr>
              <a:tr h="228600">
                <a:tc>
                  <a:txBody>
                    <a:bodyPr/>
                    <a:lstStyle/>
                    <a:p>
                      <a:r>
                        <a:rPr lang="en-US" sz="1100" dirty="0"/>
                        <a:t>Judges</a:t>
                      </a:r>
                    </a:p>
                  </a:txBody>
                  <a:tcPr/>
                </a:tc>
                <a:tc>
                  <a:txBody>
                    <a:bodyPr/>
                    <a:lstStyle/>
                    <a:p>
                      <a:r>
                        <a:rPr lang="en-US" sz="1100" dirty="0"/>
                        <a:t>Jdg</a:t>
                      </a:r>
                    </a:p>
                  </a:txBody>
                  <a:tcPr/>
                </a:tc>
                <a:tc>
                  <a:txBody>
                    <a:bodyPr/>
                    <a:lstStyle/>
                    <a:p>
                      <a:r>
                        <a:rPr lang="en-US" sz="1100" dirty="0"/>
                        <a:t>Ecclesiastes</a:t>
                      </a:r>
                    </a:p>
                  </a:txBody>
                  <a:tcPr>
                    <a:solidFill>
                      <a:schemeClr val="accent2">
                        <a:lumMod val="40000"/>
                        <a:lumOff val="60000"/>
                      </a:schemeClr>
                    </a:solidFill>
                  </a:tcPr>
                </a:tc>
                <a:tc>
                  <a:txBody>
                    <a:bodyPr/>
                    <a:lstStyle/>
                    <a:p>
                      <a:r>
                        <a:rPr lang="en-US" sz="1100" dirty="0"/>
                        <a:t>Ecc</a:t>
                      </a:r>
                    </a:p>
                  </a:txBody>
                  <a:tcPr>
                    <a:solidFill>
                      <a:schemeClr val="accent2">
                        <a:lumMod val="40000"/>
                        <a:lumOff val="60000"/>
                      </a:schemeClr>
                    </a:solidFill>
                  </a:tcPr>
                </a:tc>
                <a:tc>
                  <a:txBody>
                    <a:bodyPr/>
                    <a:lstStyle/>
                    <a:p>
                      <a:r>
                        <a:rPr lang="en-US" sz="1100" dirty="0"/>
                        <a:t>Habakkuk</a:t>
                      </a:r>
                    </a:p>
                  </a:txBody>
                  <a:tcPr>
                    <a:solidFill>
                      <a:schemeClr val="bg1">
                        <a:lumMod val="85000"/>
                      </a:schemeClr>
                    </a:solidFill>
                  </a:tcPr>
                </a:tc>
                <a:tc>
                  <a:txBody>
                    <a:bodyPr/>
                    <a:lstStyle/>
                    <a:p>
                      <a:r>
                        <a:rPr lang="en-US" sz="1100" dirty="0"/>
                        <a:t>Hab</a:t>
                      </a:r>
                    </a:p>
                  </a:txBody>
                  <a:tcPr>
                    <a:solidFill>
                      <a:schemeClr val="bg1">
                        <a:lumMod val="85000"/>
                      </a:schemeClr>
                    </a:solidFill>
                  </a:tcPr>
                </a:tc>
                <a:tc>
                  <a:txBody>
                    <a:bodyPr/>
                    <a:lstStyle/>
                    <a:p>
                      <a:r>
                        <a:rPr lang="en-US" sz="1100" dirty="0"/>
                        <a:t>1 Corinthians</a:t>
                      </a:r>
                    </a:p>
                  </a:txBody>
                  <a:tcPr>
                    <a:solidFill>
                      <a:srgbClr val="CCECFF"/>
                    </a:solidFill>
                  </a:tcPr>
                </a:tc>
                <a:tc>
                  <a:txBody>
                    <a:bodyPr/>
                    <a:lstStyle/>
                    <a:p>
                      <a:r>
                        <a:rPr lang="en-US" sz="1100" dirty="0"/>
                        <a:t>1 Cor</a:t>
                      </a:r>
                    </a:p>
                  </a:txBody>
                  <a:tcPr>
                    <a:solidFill>
                      <a:srgbClr val="CCECFF"/>
                    </a:solidFill>
                  </a:tcPr>
                </a:tc>
                <a:tc>
                  <a:txBody>
                    <a:bodyPr/>
                    <a:lstStyle/>
                    <a:p>
                      <a:r>
                        <a:rPr lang="en-US" sz="1100" dirty="0"/>
                        <a:t>1 Peter</a:t>
                      </a:r>
                    </a:p>
                  </a:txBody>
                  <a:tcPr>
                    <a:solidFill>
                      <a:srgbClr val="C6EAC0"/>
                    </a:solidFill>
                  </a:tcPr>
                </a:tc>
                <a:tc>
                  <a:txBody>
                    <a:bodyPr/>
                    <a:lstStyle/>
                    <a:p>
                      <a:r>
                        <a:rPr lang="en-US" sz="1100" dirty="0"/>
                        <a:t>1 Pet</a:t>
                      </a:r>
                    </a:p>
                  </a:txBody>
                  <a:tcPr>
                    <a:solidFill>
                      <a:srgbClr val="C6EAC0"/>
                    </a:solidFill>
                  </a:tcPr>
                </a:tc>
                <a:extLst>
                  <a:ext uri="{0D108BD9-81ED-4DB2-BD59-A6C34878D82A}">
                    <a16:rowId xmlns:a16="http://schemas.microsoft.com/office/drawing/2014/main" val="4240570553"/>
                  </a:ext>
                </a:extLst>
              </a:tr>
              <a:tr h="198120">
                <a:tc>
                  <a:txBody>
                    <a:bodyPr/>
                    <a:lstStyle/>
                    <a:p>
                      <a:r>
                        <a:rPr lang="en-US" sz="1100" dirty="0"/>
                        <a:t>Ruth</a:t>
                      </a:r>
                    </a:p>
                  </a:txBody>
                  <a:tcPr/>
                </a:tc>
                <a:tc>
                  <a:txBody>
                    <a:bodyPr/>
                    <a:lstStyle/>
                    <a:p>
                      <a:r>
                        <a:rPr lang="en-US" sz="1100" dirty="0"/>
                        <a:t>Ru</a:t>
                      </a:r>
                    </a:p>
                  </a:txBody>
                  <a:tcPr/>
                </a:tc>
                <a:tc>
                  <a:txBody>
                    <a:bodyPr/>
                    <a:lstStyle/>
                    <a:p>
                      <a:r>
                        <a:rPr lang="en-US" sz="1100" dirty="0"/>
                        <a:t>Song of Songs</a:t>
                      </a:r>
                    </a:p>
                  </a:txBody>
                  <a:tcPr>
                    <a:solidFill>
                      <a:schemeClr val="accent3">
                        <a:lumMod val="20000"/>
                        <a:lumOff val="80000"/>
                      </a:schemeClr>
                    </a:solidFill>
                  </a:tcPr>
                </a:tc>
                <a:tc>
                  <a:txBody>
                    <a:bodyPr/>
                    <a:lstStyle/>
                    <a:p>
                      <a:r>
                        <a:rPr lang="en-US" sz="1100" dirty="0"/>
                        <a:t>SS</a:t>
                      </a:r>
                    </a:p>
                  </a:txBody>
                  <a:tcPr>
                    <a:solidFill>
                      <a:schemeClr val="accent3">
                        <a:lumMod val="20000"/>
                        <a:lumOff val="80000"/>
                      </a:schemeClr>
                    </a:solidFill>
                  </a:tcPr>
                </a:tc>
                <a:tc>
                  <a:txBody>
                    <a:bodyPr/>
                    <a:lstStyle/>
                    <a:p>
                      <a:r>
                        <a:rPr lang="en-US" sz="1100" dirty="0"/>
                        <a:t>Zephaniah</a:t>
                      </a:r>
                    </a:p>
                  </a:txBody>
                  <a:tcPr>
                    <a:solidFill>
                      <a:schemeClr val="bg1">
                        <a:lumMod val="95000"/>
                      </a:schemeClr>
                    </a:solidFill>
                  </a:tcPr>
                </a:tc>
                <a:tc>
                  <a:txBody>
                    <a:bodyPr/>
                    <a:lstStyle/>
                    <a:p>
                      <a:r>
                        <a:rPr lang="en-US" sz="1100" dirty="0"/>
                        <a:t>Zep</a:t>
                      </a:r>
                    </a:p>
                  </a:txBody>
                  <a:tcPr>
                    <a:solidFill>
                      <a:schemeClr val="bg1">
                        <a:lumMod val="95000"/>
                      </a:schemeClr>
                    </a:solidFill>
                  </a:tcPr>
                </a:tc>
                <a:tc>
                  <a:txBody>
                    <a:bodyPr/>
                    <a:lstStyle/>
                    <a:p>
                      <a:r>
                        <a:rPr lang="en-US" sz="1100" dirty="0"/>
                        <a:t>2 Corinthians</a:t>
                      </a:r>
                    </a:p>
                  </a:txBody>
                  <a:tcPr>
                    <a:solidFill>
                      <a:srgbClr val="EBF7FF"/>
                    </a:solidFill>
                  </a:tcPr>
                </a:tc>
                <a:tc>
                  <a:txBody>
                    <a:bodyPr/>
                    <a:lstStyle/>
                    <a:p>
                      <a:r>
                        <a:rPr lang="en-US" sz="1100" dirty="0"/>
                        <a:t>2 Cor</a:t>
                      </a:r>
                    </a:p>
                  </a:txBody>
                  <a:tcPr>
                    <a:solidFill>
                      <a:srgbClr val="EBF7FF"/>
                    </a:solidFill>
                  </a:tcPr>
                </a:tc>
                <a:tc>
                  <a:txBody>
                    <a:bodyPr/>
                    <a:lstStyle/>
                    <a:p>
                      <a:r>
                        <a:rPr lang="en-US" sz="1100" dirty="0"/>
                        <a:t>2 Peter</a:t>
                      </a:r>
                    </a:p>
                  </a:txBody>
                  <a:tcPr>
                    <a:solidFill>
                      <a:srgbClr val="EAF8E8"/>
                    </a:solidFill>
                  </a:tcPr>
                </a:tc>
                <a:tc>
                  <a:txBody>
                    <a:bodyPr/>
                    <a:lstStyle/>
                    <a:p>
                      <a:r>
                        <a:rPr lang="en-US" sz="1100" dirty="0"/>
                        <a:t>2 Pet</a:t>
                      </a:r>
                    </a:p>
                  </a:txBody>
                  <a:tcPr>
                    <a:solidFill>
                      <a:srgbClr val="EAF8E8"/>
                    </a:solidFill>
                  </a:tcPr>
                </a:tc>
                <a:extLst>
                  <a:ext uri="{0D108BD9-81ED-4DB2-BD59-A6C34878D82A}">
                    <a16:rowId xmlns:a16="http://schemas.microsoft.com/office/drawing/2014/main" val="3903170316"/>
                  </a:ext>
                </a:extLst>
              </a:tr>
              <a:tr h="243840">
                <a:tc>
                  <a:txBody>
                    <a:bodyPr/>
                    <a:lstStyle/>
                    <a:p>
                      <a:r>
                        <a:rPr lang="en-US" sz="1100" dirty="0"/>
                        <a:t>1 Samuel</a:t>
                      </a:r>
                    </a:p>
                  </a:txBody>
                  <a:tcPr/>
                </a:tc>
                <a:tc>
                  <a:txBody>
                    <a:bodyPr/>
                    <a:lstStyle/>
                    <a:p>
                      <a:r>
                        <a:rPr lang="en-US" sz="1100" dirty="0"/>
                        <a:t>1 Sa</a:t>
                      </a:r>
                    </a:p>
                  </a:txBody>
                  <a:tcPr/>
                </a:tc>
                <a:tc>
                  <a:txBody>
                    <a:bodyPr/>
                    <a:lstStyle/>
                    <a:p>
                      <a:r>
                        <a:rPr lang="en-US" sz="1100" dirty="0"/>
                        <a:t>Isaiah</a:t>
                      </a:r>
                    </a:p>
                  </a:txBody>
                  <a:tcPr>
                    <a:solidFill>
                      <a:schemeClr val="accent2">
                        <a:lumMod val="40000"/>
                        <a:lumOff val="60000"/>
                      </a:schemeClr>
                    </a:solidFill>
                  </a:tcPr>
                </a:tc>
                <a:tc>
                  <a:txBody>
                    <a:bodyPr/>
                    <a:lstStyle/>
                    <a:p>
                      <a:r>
                        <a:rPr lang="en-US" sz="1100" dirty="0"/>
                        <a:t>Isa</a:t>
                      </a:r>
                    </a:p>
                  </a:txBody>
                  <a:tcPr>
                    <a:solidFill>
                      <a:schemeClr val="accent2">
                        <a:lumMod val="40000"/>
                        <a:lumOff val="60000"/>
                      </a:schemeClr>
                    </a:solidFill>
                  </a:tcPr>
                </a:tc>
                <a:tc>
                  <a:txBody>
                    <a:bodyPr/>
                    <a:lstStyle/>
                    <a:p>
                      <a:r>
                        <a:rPr lang="en-US" sz="1100" dirty="0"/>
                        <a:t>Haggai</a:t>
                      </a:r>
                    </a:p>
                  </a:txBody>
                  <a:tcPr>
                    <a:solidFill>
                      <a:schemeClr val="bg1">
                        <a:lumMod val="85000"/>
                      </a:schemeClr>
                    </a:solidFill>
                  </a:tcPr>
                </a:tc>
                <a:tc>
                  <a:txBody>
                    <a:bodyPr/>
                    <a:lstStyle/>
                    <a:p>
                      <a:r>
                        <a:rPr lang="en-US" sz="1100" dirty="0"/>
                        <a:t>Hag</a:t>
                      </a:r>
                    </a:p>
                  </a:txBody>
                  <a:tcPr>
                    <a:solidFill>
                      <a:schemeClr val="bg1">
                        <a:lumMod val="85000"/>
                      </a:schemeClr>
                    </a:solidFill>
                  </a:tcPr>
                </a:tc>
                <a:tc>
                  <a:txBody>
                    <a:bodyPr/>
                    <a:lstStyle/>
                    <a:p>
                      <a:r>
                        <a:rPr lang="en-US" sz="1100" dirty="0"/>
                        <a:t>Galatians</a:t>
                      </a:r>
                    </a:p>
                  </a:txBody>
                  <a:tcPr>
                    <a:solidFill>
                      <a:srgbClr val="CCECFF"/>
                    </a:solidFill>
                  </a:tcPr>
                </a:tc>
                <a:tc>
                  <a:txBody>
                    <a:bodyPr/>
                    <a:lstStyle/>
                    <a:p>
                      <a:r>
                        <a:rPr lang="en-US" sz="1100" dirty="0"/>
                        <a:t>Gal</a:t>
                      </a:r>
                    </a:p>
                  </a:txBody>
                  <a:tcPr>
                    <a:solidFill>
                      <a:srgbClr val="CCECFF"/>
                    </a:solidFill>
                  </a:tcPr>
                </a:tc>
                <a:tc>
                  <a:txBody>
                    <a:bodyPr/>
                    <a:lstStyle/>
                    <a:p>
                      <a:r>
                        <a:rPr lang="en-US" sz="1100" dirty="0"/>
                        <a:t>1 John</a:t>
                      </a:r>
                    </a:p>
                  </a:txBody>
                  <a:tcPr>
                    <a:solidFill>
                      <a:srgbClr val="C6EAC0"/>
                    </a:solidFill>
                  </a:tcPr>
                </a:tc>
                <a:tc>
                  <a:txBody>
                    <a:bodyPr/>
                    <a:lstStyle/>
                    <a:p>
                      <a:r>
                        <a:rPr lang="en-US" sz="1100" dirty="0"/>
                        <a:t>1 Jn</a:t>
                      </a:r>
                    </a:p>
                  </a:txBody>
                  <a:tcPr>
                    <a:solidFill>
                      <a:srgbClr val="C6EAC0"/>
                    </a:solidFill>
                  </a:tcPr>
                </a:tc>
                <a:extLst>
                  <a:ext uri="{0D108BD9-81ED-4DB2-BD59-A6C34878D82A}">
                    <a16:rowId xmlns:a16="http://schemas.microsoft.com/office/drawing/2014/main" val="3244739346"/>
                  </a:ext>
                </a:extLst>
              </a:tr>
              <a:tr h="232117">
                <a:tc>
                  <a:txBody>
                    <a:bodyPr/>
                    <a:lstStyle/>
                    <a:p>
                      <a:r>
                        <a:rPr lang="en-US" sz="1100" dirty="0"/>
                        <a:t>2 Samuel</a:t>
                      </a:r>
                    </a:p>
                  </a:txBody>
                  <a:tcPr/>
                </a:tc>
                <a:tc>
                  <a:txBody>
                    <a:bodyPr/>
                    <a:lstStyle/>
                    <a:p>
                      <a:r>
                        <a:rPr lang="en-US" sz="1100" dirty="0"/>
                        <a:t>2 Sa</a:t>
                      </a:r>
                    </a:p>
                  </a:txBody>
                  <a:tcPr/>
                </a:tc>
                <a:tc>
                  <a:txBody>
                    <a:bodyPr/>
                    <a:lstStyle/>
                    <a:p>
                      <a:r>
                        <a:rPr lang="en-US" sz="1100" dirty="0"/>
                        <a:t>Jeremiah</a:t>
                      </a:r>
                    </a:p>
                  </a:txBody>
                  <a:tcPr>
                    <a:solidFill>
                      <a:schemeClr val="accent3">
                        <a:lumMod val="20000"/>
                        <a:lumOff val="80000"/>
                      </a:schemeClr>
                    </a:solidFill>
                  </a:tcPr>
                </a:tc>
                <a:tc>
                  <a:txBody>
                    <a:bodyPr/>
                    <a:lstStyle/>
                    <a:p>
                      <a:r>
                        <a:rPr lang="en-US" sz="1100" dirty="0"/>
                        <a:t>Jer</a:t>
                      </a:r>
                    </a:p>
                  </a:txBody>
                  <a:tcPr>
                    <a:solidFill>
                      <a:schemeClr val="accent3">
                        <a:lumMod val="20000"/>
                        <a:lumOff val="80000"/>
                      </a:schemeClr>
                    </a:solidFill>
                  </a:tcPr>
                </a:tc>
                <a:tc>
                  <a:txBody>
                    <a:bodyPr/>
                    <a:lstStyle/>
                    <a:p>
                      <a:r>
                        <a:rPr lang="en-US" sz="1100" dirty="0"/>
                        <a:t>Zechariah</a:t>
                      </a:r>
                    </a:p>
                  </a:txBody>
                  <a:tcPr>
                    <a:solidFill>
                      <a:schemeClr val="bg1">
                        <a:lumMod val="95000"/>
                      </a:schemeClr>
                    </a:solidFill>
                  </a:tcPr>
                </a:tc>
                <a:tc>
                  <a:txBody>
                    <a:bodyPr/>
                    <a:lstStyle/>
                    <a:p>
                      <a:r>
                        <a:rPr lang="en-US" sz="1100" dirty="0"/>
                        <a:t>Zec</a:t>
                      </a:r>
                    </a:p>
                  </a:txBody>
                  <a:tcPr>
                    <a:solidFill>
                      <a:schemeClr val="bg1">
                        <a:lumMod val="95000"/>
                      </a:schemeClr>
                    </a:solidFill>
                  </a:tcPr>
                </a:tc>
                <a:tc>
                  <a:txBody>
                    <a:bodyPr/>
                    <a:lstStyle/>
                    <a:p>
                      <a:r>
                        <a:rPr lang="en-US" sz="1100" dirty="0"/>
                        <a:t>Ephesians</a:t>
                      </a:r>
                    </a:p>
                  </a:txBody>
                  <a:tcPr>
                    <a:solidFill>
                      <a:srgbClr val="EBF7FF"/>
                    </a:solidFill>
                  </a:tcPr>
                </a:tc>
                <a:tc>
                  <a:txBody>
                    <a:bodyPr/>
                    <a:lstStyle/>
                    <a:p>
                      <a:r>
                        <a:rPr lang="en-US" sz="1100" dirty="0"/>
                        <a:t>Eph</a:t>
                      </a:r>
                    </a:p>
                  </a:txBody>
                  <a:tcPr>
                    <a:solidFill>
                      <a:srgbClr val="EBF7FF"/>
                    </a:solidFill>
                  </a:tcPr>
                </a:tc>
                <a:tc>
                  <a:txBody>
                    <a:bodyPr/>
                    <a:lstStyle/>
                    <a:p>
                      <a:r>
                        <a:rPr lang="en-US" sz="1100" dirty="0"/>
                        <a:t>2 John</a:t>
                      </a:r>
                    </a:p>
                  </a:txBody>
                  <a:tcPr>
                    <a:solidFill>
                      <a:srgbClr val="EAF8E8"/>
                    </a:solidFill>
                  </a:tcPr>
                </a:tc>
                <a:tc>
                  <a:txBody>
                    <a:bodyPr/>
                    <a:lstStyle/>
                    <a:p>
                      <a:r>
                        <a:rPr lang="en-US" sz="1100" dirty="0"/>
                        <a:t>2 Jn</a:t>
                      </a:r>
                    </a:p>
                  </a:txBody>
                  <a:tcPr>
                    <a:solidFill>
                      <a:srgbClr val="EAF8E8"/>
                    </a:solidFill>
                  </a:tcPr>
                </a:tc>
                <a:extLst>
                  <a:ext uri="{0D108BD9-81ED-4DB2-BD59-A6C34878D82A}">
                    <a16:rowId xmlns:a16="http://schemas.microsoft.com/office/drawing/2014/main" val="3494662161"/>
                  </a:ext>
                </a:extLst>
              </a:tr>
              <a:tr h="201637">
                <a:tc>
                  <a:txBody>
                    <a:bodyPr/>
                    <a:lstStyle/>
                    <a:p>
                      <a:r>
                        <a:rPr lang="en-US" sz="1100" dirty="0"/>
                        <a:t>1 Kings</a:t>
                      </a:r>
                    </a:p>
                  </a:txBody>
                  <a:tcPr/>
                </a:tc>
                <a:tc>
                  <a:txBody>
                    <a:bodyPr/>
                    <a:lstStyle/>
                    <a:p>
                      <a:r>
                        <a:rPr lang="en-US" sz="1100" dirty="0"/>
                        <a:t>1 Ki</a:t>
                      </a:r>
                    </a:p>
                  </a:txBody>
                  <a:tcPr/>
                </a:tc>
                <a:tc>
                  <a:txBody>
                    <a:bodyPr/>
                    <a:lstStyle/>
                    <a:p>
                      <a:r>
                        <a:rPr lang="en-US" sz="1100" dirty="0"/>
                        <a:t>Lamentations</a:t>
                      </a:r>
                    </a:p>
                  </a:txBody>
                  <a:tcPr>
                    <a:solidFill>
                      <a:schemeClr val="accent2">
                        <a:lumMod val="40000"/>
                        <a:lumOff val="60000"/>
                      </a:schemeClr>
                    </a:solidFill>
                  </a:tcPr>
                </a:tc>
                <a:tc>
                  <a:txBody>
                    <a:bodyPr/>
                    <a:lstStyle/>
                    <a:p>
                      <a:r>
                        <a:rPr lang="en-US" sz="1100" dirty="0"/>
                        <a:t>La</a:t>
                      </a:r>
                    </a:p>
                  </a:txBody>
                  <a:tcPr>
                    <a:solidFill>
                      <a:schemeClr val="accent2">
                        <a:lumMod val="40000"/>
                        <a:lumOff val="60000"/>
                      </a:schemeClr>
                    </a:solidFill>
                  </a:tcPr>
                </a:tc>
                <a:tc>
                  <a:txBody>
                    <a:bodyPr/>
                    <a:lstStyle/>
                    <a:p>
                      <a:r>
                        <a:rPr lang="en-US" sz="1100" dirty="0"/>
                        <a:t>Malachi</a:t>
                      </a:r>
                    </a:p>
                  </a:txBody>
                  <a:tcPr>
                    <a:solidFill>
                      <a:schemeClr val="bg1">
                        <a:lumMod val="85000"/>
                      </a:schemeClr>
                    </a:solidFill>
                  </a:tcPr>
                </a:tc>
                <a:tc>
                  <a:txBody>
                    <a:bodyPr/>
                    <a:lstStyle/>
                    <a:p>
                      <a:r>
                        <a:rPr lang="en-US" sz="1100" dirty="0"/>
                        <a:t>Mal</a:t>
                      </a:r>
                    </a:p>
                  </a:txBody>
                  <a:tcPr>
                    <a:solidFill>
                      <a:schemeClr val="bg1">
                        <a:lumMod val="85000"/>
                      </a:schemeClr>
                    </a:solidFill>
                  </a:tcPr>
                </a:tc>
                <a:tc>
                  <a:txBody>
                    <a:bodyPr/>
                    <a:lstStyle/>
                    <a:p>
                      <a:r>
                        <a:rPr lang="en-US" sz="1100" dirty="0"/>
                        <a:t>Philippians</a:t>
                      </a:r>
                    </a:p>
                  </a:txBody>
                  <a:tcPr>
                    <a:solidFill>
                      <a:srgbClr val="CCECFF"/>
                    </a:solidFill>
                  </a:tcPr>
                </a:tc>
                <a:tc>
                  <a:txBody>
                    <a:bodyPr/>
                    <a:lstStyle/>
                    <a:p>
                      <a:r>
                        <a:rPr lang="en-US" sz="1100" dirty="0"/>
                        <a:t>Php</a:t>
                      </a:r>
                    </a:p>
                  </a:txBody>
                  <a:tcPr>
                    <a:solidFill>
                      <a:srgbClr val="CCECFF"/>
                    </a:solidFill>
                  </a:tcPr>
                </a:tc>
                <a:tc>
                  <a:txBody>
                    <a:bodyPr/>
                    <a:lstStyle/>
                    <a:p>
                      <a:r>
                        <a:rPr lang="en-US" sz="1100" dirty="0"/>
                        <a:t>3 John</a:t>
                      </a:r>
                    </a:p>
                  </a:txBody>
                  <a:tcPr>
                    <a:solidFill>
                      <a:srgbClr val="C6EAC0"/>
                    </a:solidFill>
                  </a:tcPr>
                </a:tc>
                <a:tc>
                  <a:txBody>
                    <a:bodyPr/>
                    <a:lstStyle/>
                    <a:p>
                      <a:r>
                        <a:rPr lang="en-US" sz="1100" dirty="0"/>
                        <a:t>3 Jn</a:t>
                      </a:r>
                    </a:p>
                  </a:txBody>
                  <a:tcPr>
                    <a:solidFill>
                      <a:srgbClr val="C6EAC0"/>
                    </a:solidFill>
                  </a:tcPr>
                </a:tc>
                <a:extLst>
                  <a:ext uri="{0D108BD9-81ED-4DB2-BD59-A6C34878D82A}">
                    <a16:rowId xmlns:a16="http://schemas.microsoft.com/office/drawing/2014/main" val="2160454394"/>
                  </a:ext>
                </a:extLst>
              </a:tr>
              <a:tr h="259932">
                <a:tc>
                  <a:txBody>
                    <a:bodyPr/>
                    <a:lstStyle/>
                    <a:p>
                      <a:r>
                        <a:rPr lang="en-US" sz="1100" dirty="0"/>
                        <a:t>2 Kings</a:t>
                      </a:r>
                    </a:p>
                  </a:txBody>
                  <a:tcPr/>
                </a:tc>
                <a:tc>
                  <a:txBody>
                    <a:bodyPr/>
                    <a:lstStyle/>
                    <a:p>
                      <a:r>
                        <a:rPr lang="en-US" sz="1100" dirty="0"/>
                        <a:t>2 Ki</a:t>
                      </a:r>
                    </a:p>
                  </a:txBody>
                  <a:tcPr/>
                </a:tc>
                <a:tc>
                  <a:txBody>
                    <a:bodyPr/>
                    <a:lstStyle/>
                    <a:p>
                      <a:r>
                        <a:rPr lang="en-US" sz="1100" dirty="0"/>
                        <a:t>Ezekiel</a:t>
                      </a:r>
                    </a:p>
                  </a:txBody>
                  <a:tcPr>
                    <a:solidFill>
                      <a:schemeClr val="accent3">
                        <a:lumMod val="20000"/>
                        <a:lumOff val="80000"/>
                      </a:schemeClr>
                    </a:solidFill>
                  </a:tcPr>
                </a:tc>
                <a:tc>
                  <a:txBody>
                    <a:bodyPr/>
                    <a:lstStyle/>
                    <a:p>
                      <a:r>
                        <a:rPr lang="en-US" sz="1100" dirty="0"/>
                        <a:t>Eze</a:t>
                      </a:r>
                    </a:p>
                  </a:txBody>
                  <a:tcPr>
                    <a:solidFill>
                      <a:schemeClr val="accent3">
                        <a:lumMod val="20000"/>
                        <a:lumOff val="80000"/>
                      </a:schemeClr>
                    </a:solidFill>
                  </a:tcPr>
                </a:tc>
                <a:tc>
                  <a:txBody>
                    <a:bodyPr/>
                    <a:lstStyle/>
                    <a:p>
                      <a:endParaRPr lang="en-US" sz="1100" dirty="0"/>
                    </a:p>
                  </a:txBody>
                  <a:tcPr>
                    <a:solidFill>
                      <a:schemeClr val="bg1">
                        <a:lumMod val="95000"/>
                      </a:schemeClr>
                    </a:solidFill>
                  </a:tcPr>
                </a:tc>
                <a:tc>
                  <a:txBody>
                    <a:bodyPr/>
                    <a:lstStyle/>
                    <a:p>
                      <a:endParaRPr lang="en-US" sz="1100" dirty="0"/>
                    </a:p>
                  </a:txBody>
                  <a:tcPr>
                    <a:solidFill>
                      <a:schemeClr val="bg1">
                        <a:lumMod val="95000"/>
                      </a:schemeClr>
                    </a:solidFill>
                  </a:tcPr>
                </a:tc>
                <a:tc>
                  <a:txBody>
                    <a:bodyPr/>
                    <a:lstStyle/>
                    <a:p>
                      <a:r>
                        <a:rPr lang="en-US" sz="1100" dirty="0"/>
                        <a:t>Colossians</a:t>
                      </a:r>
                    </a:p>
                  </a:txBody>
                  <a:tcPr>
                    <a:solidFill>
                      <a:srgbClr val="EBF7FF"/>
                    </a:solidFill>
                  </a:tcPr>
                </a:tc>
                <a:tc>
                  <a:txBody>
                    <a:bodyPr/>
                    <a:lstStyle/>
                    <a:p>
                      <a:r>
                        <a:rPr lang="en-US" sz="1100" dirty="0"/>
                        <a:t>Col</a:t>
                      </a:r>
                    </a:p>
                  </a:txBody>
                  <a:tcPr>
                    <a:solidFill>
                      <a:srgbClr val="EBF7FF"/>
                    </a:solidFill>
                  </a:tcPr>
                </a:tc>
                <a:tc>
                  <a:txBody>
                    <a:bodyPr/>
                    <a:lstStyle/>
                    <a:p>
                      <a:r>
                        <a:rPr lang="en-US" sz="1100" dirty="0"/>
                        <a:t>Jude</a:t>
                      </a:r>
                    </a:p>
                  </a:txBody>
                  <a:tcPr>
                    <a:solidFill>
                      <a:srgbClr val="EAF8E8"/>
                    </a:solidFill>
                  </a:tcPr>
                </a:tc>
                <a:tc>
                  <a:txBody>
                    <a:bodyPr/>
                    <a:lstStyle/>
                    <a:p>
                      <a:r>
                        <a:rPr lang="en-US" sz="1100" dirty="0"/>
                        <a:t>Jude</a:t>
                      </a:r>
                    </a:p>
                  </a:txBody>
                  <a:tcPr>
                    <a:solidFill>
                      <a:srgbClr val="EAF8E8"/>
                    </a:solidFill>
                  </a:tcPr>
                </a:tc>
                <a:extLst>
                  <a:ext uri="{0D108BD9-81ED-4DB2-BD59-A6C34878D82A}">
                    <a16:rowId xmlns:a16="http://schemas.microsoft.com/office/drawing/2014/main" val="556508129"/>
                  </a:ext>
                </a:extLst>
              </a:tr>
              <a:tr h="304800">
                <a:tc>
                  <a:txBody>
                    <a:bodyPr/>
                    <a:lstStyle/>
                    <a:p>
                      <a:r>
                        <a:rPr lang="en-US" sz="1100" dirty="0"/>
                        <a:t>1 Chronicles</a:t>
                      </a:r>
                    </a:p>
                  </a:txBody>
                  <a:tcPr/>
                </a:tc>
                <a:tc>
                  <a:txBody>
                    <a:bodyPr/>
                    <a:lstStyle/>
                    <a:p>
                      <a:r>
                        <a:rPr lang="en-US" sz="1100" dirty="0"/>
                        <a:t>1 Ch</a:t>
                      </a:r>
                    </a:p>
                  </a:txBody>
                  <a:tcPr/>
                </a:tc>
                <a:tc>
                  <a:txBody>
                    <a:bodyPr/>
                    <a:lstStyle/>
                    <a:p>
                      <a:r>
                        <a:rPr lang="en-US" sz="1100" dirty="0"/>
                        <a:t>Daniel</a:t>
                      </a:r>
                    </a:p>
                  </a:txBody>
                  <a:tcPr>
                    <a:solidFill>
                      <a:schemeClr val="accent2">
                        <a:lumMod val="40000"/>
                        <a:lumOff val="60000"/>
                      </a:schemeClr>
                    </a:solidFill>
                  </a:tcPr>
                </a:tc>
                <a:tc>
                  <a:txBody>
                    <a:bodyPr/>
                    <a:lstStyle/>
                    <a:p>
                      <a:r>
                        <a:rPr lang="en-US" sz="1100" dirty="0"/>
                        <a:t>Dan</a:t>
                      </a:r>
                    </a:p>
                  </a:txBody>
                  <a:tcPr>
                    <a:solidFill>
                      <a:schemeClr val="accent2">
                        <a:lumMod val="40000"/>
                        <a:lumOff val="60000"/>
                      </a:schemeClr>
                    </a:solidFill>
                  </a:tcPr>
                </a:tc>
                <a:tc>
                  <a:txBody>
                    <a:bodyPr/>
                    <a:lstStyle/>
                    <a:p>
                      <a:endParaRPr lang="en-US" sz="1100" dirty="0"/>
                    </a:p>
                  </a:txBody>
                  <a:tcPr>
                    <a:solidFill>
                      <a:schemeClr val="bg1">
                        <a:lumMod val="85000"/>
                      </a:schemeClr>
                    </a:solidFill>
                  </a:tcPr>
                </a:tc>
                <a:tc>
                  <a:txBody>
                    <a:bodyPr/>
                    <a:lstStyle/>
                    <a:p>
                      <a:endParaRPr lang="en-US" sz="1100" dirty="0"/>
                    </a:p>
                  </a:txBody>
                  <a:tcPr>
                    <a:solidFill>
                      <a:schemeClr val="bg1">
                        <a:lumMod val="85000"/>
                      </a:schemeClr>
                    </a:solidFill>
                  </a:tcPr>
                </a:tc>
                <a:tc>
                  <a:txBody>
                    <a:bodyPr/>
                    <a:lstStyle/>
                    <a:p>
                      <a:r>
                        <a:rPr lang="en-US" sz="1100" dirty="0"/>
                        <a:t>1 Thessalonians</a:t>
                      </a:r>
                    </a:p>
                  </a:txBody>
                  <a:tcPr>
                    <a:solidFill>
                      <a:srgbClr val="CCECFF"/>
                    </a:solidFill>
                  </a:tcPr>
                </a:tc>
                <a:tc>
                  <a:txBody>
                    <a:bodyPr/>
                    <a:lstStyle/>
                    <a:p>
                      <a:r>
                        <a:rPr lang="en-US" sz="1100" dirty="0"/>
                        <a:t>1 Thes</a:t>
                      </a:r>
                    </a:p>
                  </a:txBody>
                  <a:tcPr>
                    <a:solidFill>
                      <a:srgbClr val="CCECFF"/>
                    </a:solidFill>
                  </a:tcPr>
                </a:tc>
                <a:tc>
                  <a:txBody>
                    <a:bodyPr/>
                    <a:lstStyle/>
                    <a:p>
                      <a:r>
                        <a:rPr lang="en-US" sz="1100" dirty="0"/>
                        <a:t>Revelation</a:t>
                      </a:r>
                    </a:p>
                  </a:txBody>
                  <a:tcPr>
                    <a:solidFill>
                      <a:srgbClr val="C6EAC0"/>
                    </a:solidFill>
                  </a:tcPr>
                </a:tc>
                <a:tc>
                  <a:txBody>
                    <a:bodyPr/>
                    <a:lstStyle/>
                    <a:p>
                      <a:r>
                        <a:rPr lang="en-US" sz="1100" dirty="0"/>
                        <a:t>Rev</a:t>
                      </a:r>
                    </a:p>
                  </a:txBody>
                  <a:tcPr>
                    <a:solidFill>
                      <a:srgbClr val="C6EAC0"/>
                    </a:solidFill>
                  </a:tcPr>
                </a:tc>
                <a:extLst>
                  <a:ext uri="{0D108BD9-81ED-4DB2-BD59-A6C34878D82A}">
                    <a16:rowId xmlns:a16="http://schemas.microsoft.com/office/drawing/2014/main" val="2860187160"/>
                  </a:ext>
                </a:extLst>
              </a:tr>
              <a:tr h="370840">
                <a:tc>
                  <a:txBody>
                    <a:bodyPr/>
                    <a:lstStyle/>
                    <a:p>
                      <a:r>
                        <a:rPr lang="en-US" sz="1100" dirty="0"/>
                        <a:t>2 Chronicles</a:t>
                      </a:r>
                    </a:p>
                  </a:txBody>
                  <a:tcPr/>
                </a:tc>
                <a:tc>
                  <a:txBody>
                    <a:bodyPr/>
                    <a:lstStyle/>
                    <a:p>
                      <a:r>
                        <a:rPr lang="en-US" sz="1100" dirty="0"/>
                        <a:t>2 Ch</a:t>
                      </a:r>
                    </a:p>
                  </a:txBody>
                  <a:tcPr/>
                </a:tc>
                <a:tc>
                  <a:txBody>
                    <a:bodyPr/>
                    <a:lstStyle/>
                    <a:p>
                      <a:r>
                        <a:rPr lang="en-US" sz="1100" dirty="0"/>
                        <a:t>Hosea</a:t>
                      </a:r>
                    </a:p>
                  </a:txBody>
                  <a:tcPr>
                    <a:solidFill>
                      <a:schemeClr val="accent3">
                        <a:lumMod val="20000"/>
                        <a:lumOff val="80000"/>
                      </a:schemeClr>
                    </a:solidFill>
                  </a:tcPr>
                </a:tc>
                <a:tc>
                  <a:txBody>
                    <a:bodyPr/>
                    <a:lstStyle/>
                    <a:p>
                      <a:r>
                        <a:rPr lang="en-US" sz="1100" dirty="0"/>
                        <a:t>Hos</a:t>
                      </a:r>
                    </a:p>
                  </a:txBody>
                  <a:tcPr>
                    <a:solidFill>
                      <a:schemeClr val="accent3">
                        <a:lumMod val="20000"/>
                        <a:lumOff val="80000"/>
                      </a:schemeClr>
                    </a:solidFill>
                  </a:tcPr>
                </a:tc>
                <a:tc>
                  <a:txBody>
                    <a:bodyPr/>
                    <a:lstStyle/>
                    <a:p>
                      <a:endParaRPr lang="en-US" sz="1100" dirty="0"/>
                    </a:p>
                  </a:txBody>
                  <a:tcPr>
                    <a:solidFill>
                      <a:schemeClr val="bg1">
                        <a:lumMod val="95000"/>
                      </a:schemeClr>
                    </a:solidFill>
                  </a:tcPr>
                </a:tc>
                <a:tc>
                  <a:txBody>
                    <a:bodyPr/>
                    <a:lstStyle/>
                    <a:p>
                      <a:endParaRPr lang="en-US" sz="1100" dirty="0"/>
                    </a:p>
                  </a:txBody>
                  <a:tcPr>
                    <a:solidFill>
                      <a:schemeClr val="bg1">
                        <a:lumMod val="95000"/>
                      </a:schemeClr>
                    </a:solidFill>
                  </a:tcPr>
                </a:tc>
                <a:tc>
                  <a:txBody>
                    <a:bodyPr/>
                    <a:lstStyle/>
                    <a:p>
                      <a:r>
                        <a:rPr lang="en-US" sz="1100" dirty="0"/>
                        <a:t>2 Thessalonians</a:t>
                      </a:r>
                    </a:p>
                  </a:txBody>
                  <a:tcPr>
                    <a:solidFill>
                      <a:srgbClr val="EBF7FF"/>
                    </a:solidFill>
                  </a:tcPr>
                </a:tc>
                <a:tc>
                  <a:txBody>
                    <a:bodyPr/>
                    <a:lstStyle/>
                    <a:p>
                      <a:r>
                        <a:rPr lang="en-US" sz="1100" dirty="0"/>
                        <a:t>2 Thes</a:t>
                      </a:r>
                    </a:p>
                  </a:txBody>
                  <a:tcPr>
                    <a:solidFill>
                      <a:srgbClr val="EBF7FF"/>
                    </a:solidFill>
                  </a:tcPr>
                </a:tc>
                <a:tc>
                  <a:txBody>
                    <a:bodyPr/>
                    <a:lstStyle/>
                    <a:p>
                      <a:endParaRPr lang="en-US" sz="1100" dirty="0"/>
                    </a:p>
                  </a:txBody>
                  <a:tcPr>
                    <a:solidFill>
                      <a:srgbClr val="EAF8E8"/>
                    </a:solidFill>
                  </a:tcPr>
                </a:tc>
                <a:tc>
                  <a:txBody>
                    <a:bodyPr/>
                    <a:lstStyle/>
                    <a:p>
                      <a:endParaRPr lang="en-US" sz="1100" dirty="0"/>
                    </a:p>
                  </a:txBody>
                  <a:tcPr>
                    <a:solidFill>
                      <a:srgbClr val="EAF8E8"/>
                    </a:solidFill>
                  </a:tcPr>
                </a:tc>
                <a:extLst>
                  <a:ext uri="{0D108BD9-81ED-4DB2-BD59-A6C34878D82A}">
                    <a16:rowId xmlns:a16="http://schemas.microsoft.com/office/drawing/2014/main" val="1346965734"/>
                  </a:ext>
                </a:extLst>
              </a:tr>
            </a:tbl>
          </a:graphicData>
        </a:graphic>
      </p:graphicFrame>
    </p:spTree>
    <p:extLst>
      <p:ext uri="{BB962C8B-B14F-4D97-AF65-F5344CB8AC3E}">
        <p14:creationId xmlns:p14="http://schemas.microsoft.com/office/powerpoint/2010/main" val="27659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77112" y="1104879"/>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the Bible says about itself</a:t>
            </a:r>
            <a:endParaRPr lang="en-US" sz="3200" b="1" u="sng" dirty="0">
              <a:solidFill>
                <a:srgbClr val="0070C0"/>
              </a:solidFill>
              <a:effectLst>
                <a:outerShdw blurRad="38100" dist="38100" dir="2700000" algn="tl">
                  <a:srgbClr val="000000">
                    <a:alpha val="43137"/>
                  </a:srgbClr>
                </a:outerShdw>
              </a:effectLst>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10" name="Picture 9">
            <a:extLst>
              <a:ext uri="{FF2B5EF4-FFF2-40B4-BE49-F238E27FC236}">
                <a16:creationId xmlns:a16="http://schemas.microsoft.com/office/drawing/2014/main" id="{8F77405B-E842-56B9-9065-BAC72740FBE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3" name="Table 3">
            <a:extLst>
              <a:ext uri="{FF2B5EF4-FFF2-40B4-BE49-F238E27FC236}">
                <a16:creationId xmlns:a16="http://schemas.microsoft.com/office/drawing/2014/main" id="{1E1597AC-B727-4B5D-B245-B86CD5E21DDC}"/>
              </a:ext>
            </a:extLst>
          </p:cNvPr>
          <p:cNvGraphicFramePr>
            <a:graphicFrameLocks noGrp="1"/>
          </p:cNvGraphicFramePr>
          <p:nvPr>
            <p:extLst>
              <p:ext uri="{D42A27DB-BD31-4B8C-83A1-F6EECF244321}">
                <p14:modId xmlns:p14="http://schemas.microsoft.com/office/powerpoint/2010/main" val="2782958319"/>
              </p:ext>
            </p:extLst>
          </p:nvPr>
        </p:nvGraphicFramePr>
        <p:xfrm>
          <a:off x="304800" y="1689654"/>
          <a:ext cx="8572500" cy="4214388"/>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355583782"/>
                    </a:ext>
                  </a:extLst>
                </a:gridCol>
                <a:gridCol w="7886700">
                  <a:extLst>
                    <a:ext uri="{9D8B030D-6E8A-4147-A177-3AD203B41FA5}">
                      <a16:colId xmlns:a16="http://schemas.microsoft.com/office/drawing/2014/main" val="2934084304"/>
                    </a:ext>
                  </a:extLst>
                </a:gridCol>
              </a:tblGrid>
              <a:tr h="370840">
                <a:tc gridSpan="2">
                  <a:txBody>
                    <a:bodyPr/>
                    <a:lstStyle/>
                    <a:p>
                      <a:r>
                        <a:rPr lang="en-US" dirty="0"/>
                        <a:t>What the Bible says about its purpose, power and benefit to mankind</a:t>
                      </a:r>
                    </a:p>
                  </a:txBody>
                  <a:tcPr>
                    <a:solidFill>
                      <a:schemeClr val="accent6"/>
                    </a:solidFill>
                  </a:tcPr>
                </a:tc>
                <a:tc hMerge="1">
                  <a:txBody>
                    <a:bodyPr/>
                    <a:lstStyle/>
                    <a:p>
                      <a:endParaRPr lang="en-US"/>
                    </a:p>
                  </a:txBody>
                  <a:tcPr/>
                </a:tc>
                <a:extLst>
                  <a:ext uri="{0D108BD9-81ED-4DB2-BD59-A6C34878D82A}">
                    <a16:rowId xmlns:a16="http://schemas.microsoft.com/office/drawing/2014/main" val="3421085063"/>
                  </a:ext>
                </a:extLst>
              </a:tr>
              <a:tr h="290327">
                <a:tc gridSpan="2">
                  <a:txBody>
                    <a:bodyPr/>
                    <a:lstStyle/>
                    <a:p>
                      <a:r>
                        <a:rPr lang="en-US" sz="1200" b="1" dirty="0"/>
                        <a:t>Inspired by God</a:t>
                      </a:r>
                    </a:p>
                  </a:txBody>
                  <a:tcPr>
                    <a:lnB w="12700" cap="flat" cmpd="sng" algn="ctr">
                      <a:solidFill>
                        <a:schemeClr val="accent6">
                          <a:lumMod val="60000"/>
                          <a:lumOff val="4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938220016"/>
                  </a:ext>
                </a:extLst>
              </a:tr>
              <a:tr h="370840">
                <a:tc rowSpan="2">
                  <a:txBody>
                    <a:bodyPr/>
                    <a:lstStyle/>
                    <a:p>
                      <a:endParaRPr lang="en-US" sz="1200" dirty="0"/>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r>
                        <a:rPr lang="en-US" sz="1200" i="1"/>
                        <a:t>For prophesy neve ad its origin in the will of man, but men spoke from God as they were carried along by the Holy Spirit. (2 Peter 1:21)</a:t>
                      </a:r>
                      <a:endParaRPr lang="en-US" sz="1200"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398554219"/>
                  </a:ext>
                </a:extLst>
              </a:tr>
              <a:tr h="305567">
                <a:tc vMerge="1">
                  <a:txBody>
                    <a:bodyPr/>
                    <a:lstStyle/>
                    <a:p>
                      <a:endParaRPr lang="en-US" dirty="0"/>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r>
                        <a:rPr lang="en-US" sz="1200" dirty="0"/>
                        <a:t>See also 2 Timothy 3:16</a:t>
                      </a:r>
                      <a:endParaRPr lang="en-US" sz="1800" dirty="0"/>
                    </a:p>
                  </a:txBody>
                  <a:tcP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2744060285"/>
                  </a:ext>
                </a:extLst>
              </a:tr>
              <a:tr h="249687">
                <a:tc gridSpan="2">
                  <a:txBody>
                    <a:bodyPr/>
                    <a:lstStyle/>
                    <a:p>
                      <a:r>
                        <a:rPr lang="en-US" sz="1200" b="1" dirty="0"/>
                        <a:t>Absolutely trustworthy</a:t>
                      </a:r>
                    </a:p>
                  </a:txBody>
                  <a:tcP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549423497"/>
                  </a:ext>
                </a:extLst>
              </a:tr>
              <a:tr h="370840">
                <a:tc rowSpan="2">
                  <a:txBody>
                    <a:bodyPr/>
                    <a:lstStyle/>
                    <a:p>
                      <a:endParaRPr lang="en-US" sz="1200" dirty="0"/>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r>
                        <a:rPr lang="en-US" sz="1200" i="1" dirty="0"/>
                        <a:t>The law of the Lord is perfect, reviving the soul. The statutes of the Lord are trustworthy, making wise the simple. </a:t>
                      </a:r>
                    </a:p>
                    <a:p>
                      <a:r>
                        <a:rPr lang="en-US" sz="1200" i="1" dirty="0"/>
                        <a:t>(Psalm 19:7)</a:t>
                      </a:r>
                      <a:endParaRPr lang="en-US" sz="1200"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157291350"/>
                  </a:ext>
                </a:extLst>
              </a:tr>
              <a:tr h="254767">
                <a:tc vMerge="1">
                  <a:txBody>
                    <a:bodyPr/>
                    <a:lstStyle/>
                    <a:p>
                      <a:endParaRPr lang="en-US" dirty="0"/>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r>
                        <a:rPr lang="en-US" sz="1200" dirty="0"/>
                        <a:t>See also Psalm 119:89, Matthew 5:18 and 1 Peter 1:25</a:t>
                      </a:r>
                      <a:endParaRPr lang="en-US" sz="1800" dirty="0"/>
                    </a:p>
                  </a:txBody>
                  <a:tcP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874691082"/>
                  </a:ext>
                </a:extLst>
              </a:tr>
              <a:tr h="285247">
                <a:tc gridSpan="2">
                  <a:txBody>
                    <a:bodyPr/>
                    <a:lstStyle/>
                    <a:p>
                      <a:r>
                        <a:rPr lang="en-US" sz="1200" b="1" dirty="0"/>
                        <a:t>Produces Life</a:t>
                      </a:r>
                    </a:p>
                  </a:txBody>
                  <a:tcP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53752893"/>
                  </a:ext>
                </a:extLst>
              </a:tr>
              <a:tr h="370840">
                <a:tc>
                  <a:txBody>
                    <a:bodyPr/>
                    <a:lstStyle/>
                    <a:p>
                      <a:endParaRPr lang="en-US" sz="1200" dirty="0"/>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r>
                        <a:rPr lang="en-US" sz="1200" i="1" dirty="0"/>
                        <a:t>The Spirit gives life; the flesh counts for nothing. The words I have spoken to you are spirit and they are life. (John 6:63)</a:t>
                      </a:r>
                      <a:endParaRPr lang="en-US" sz="1200"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34249379"/>
                  </a:ext>
                </a:extLst>
              </a:tr>
              <a:tr h="300487">
                <a:tc gridSpan="2">
                  <a:txBody>
                    <a:bodyPr/>
                    <a:lstStyle/>
                    <a:p>
                      <a:r>
                        <a:rPr lang="en-US" sz="1200" b="1" dirty="0"/>
                        <a:t>Is powerful</a:t>
                      </a:r>
                    </a:p>
                  </a:txBody>
                  <a:tcP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642380774"/>
                  </a:ext>
                </a:extLst>
              </a:tr>
              <a:tr h="370840">
                <a:tc rowSpan="2">
                  <a:txBody>
                    <a:bodyPr/>
                    <a:lstStyle/>
                    <a:p>
                      <a:endParaRPr lang="en-US" sz="1200" dirty="0"/>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rgbClr val="FFF7F7"/>
                    </a:solidFill>
                  </a:tcPr>
                </a:tc>
                <a:tc>
                  <a:txBody>
                    <a:bodyPr/>
                    <a:lstStyle/>
                    <a:p>
                      <a:r>
                        <a:rPr lang="en-US" sz="1200" i="1"/>
                        <a:t>For the word of God is living and active. Sharper than any double-edged sword, it penetrates even to dividing soul and spirit, joints and marrow; it judges the thoughts and attitudes of the heart. (Hebrews 4:12)</a:t>
                      </a:r>
                      <a:endParaRPr lang="en-US" sz="1200"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2023976766"/>
                  </a:ext>
                </a:extLst>
              </a:tr>
              <a:tr h="370840">
                <a:tc vMerge="1">
                  <a:txBody>
                    <a:bodyPr/>
                    <a:lstStyle/>
                    <a:p>
                      <a:endParaRPr lang="en-US" dirty="0"/>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rgbClr val="FFF7F7"/>
                    </a:solidFill>
                  </a:tcPr>
                </a:tc>
                <a:tc>
                  <a:txBody>
                    <a:bodyPr/>
                    <a:lstStyle/>
                    <a:p>
                      <a:r>
                        <a:rPr lang="en-US" sz="1200" dirty="0"/>
                        <a:t>See also Ephesians 6:17</a:t>
                      </a:r>
                      <a:endParaRPr lang="en-US" sz="1800" dirty="0"/>
                    </a:p>
                  </a:txBody>
                  <a:tcP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solidFill>
                      <a:srgbClr val="FFF7F7"/>
                    </a:solidFill>
                  </a:tcPr>
                </a:tc>
                <a:extLst>
                  <a:ext uri="{0D108BD9-81ED-4DB2-BD59-A6C34878D82A}">
                    <a16:rowId xmlns:a16="http://schemas.microsoft.com/office/drawing/2014/main" val="437282992"/>
                  </a:ext>
                </a:extLst>
              </a:tr>
            </a:tbl>
          </a:graphicData>
        </a:graphic>
      </p:graphicFrame>
    </p:spTree>
    <p:extLst>
      <p:ext uri="{BB962C8B-B14F-4D97-AF65-F5344CB8AC3E}">
        <p14:creationId xmlns:p14="http://schemas.microsoft.com/office/powerpoint/2010/main" val="33260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77112" y="1104879"/>
            <a:ext cx="7010400"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The Bible’s benefit to mankind</a:t>
            </a:r>
            <a:endParaRPr lang="en-US" sz="2400" b="1" u="sng" dirty="0">
              <a:solidFill>
                <a:srgbClr val="0070C0"/>
              </a:solidFill>
              <a:effectLst>
                <a:outerShdw blurRad="38100" dist="38100" dir="2700000" algn="tl">
                  <a:srgbClr val="000000">
                    <a:alpha val="43137"/>
                  </a:srgbClr>
                </a:outerShdw>
              </a:effectLst>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10" name="Picture 9">
            <a:extLst>
              <a:ext uri="{FF2B5EF4-FFF2-40B4-BE49-F238E27FC236}">
                <a16:creationId xmlns:a16="http://schemas.microsoft.com/office/drawing/2014/main" id="{8F77405B-E842-56B9-9065-BAC72740FBE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4" name="Table 5">
            <a:extLst>
              <a:ext uri="{FF2B5EF4-FFF2-40B4-BE49-F238E27FC236}">
                <a16:creationId xmlns:a16="http://schemas.microsoft.com/office/drawing/2014/main" id="{43A7E78A-B752-9676-B4AC-1B2428056697}"/>
              </a:ext>
            </a:extLst>
          </p:cNvPr>
          <p:cNvGraphicFramePr>
            <a:graphicFrameLocks noGrp="1"/>
          </p:cNvGraphicFramePr>
          <p:nvPr>
            <p:extLst>
              <p:ext uri="{D42A27DB-BD31-4B8C-83A1-F6EECF244321}">
                <p14:modId xmlns:p14="http://schemas.microsoft.com/office/powerpoint/2010/main" val="3189259328"/>
              </p:ext>
            </p:extLst>
          </p:nvPr>
        </p:nvGraphicFramePr>
        <p:xfrm>
          <a:off x="76200" y="1504863"/>
          <a:ext cx="8991600" cy="4551524"/>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346500108"/>
                    </a:ext>
                  </a:extLst>
                </a:gridCol>
                <a:gridCol w="4495800">
                  <a:extLst>
                    <a:ext uri="{9D8B030D-6E8A-4147-A177-3AD203B41FA5}">
                      <a16:colId xmlns:a16="http://schemas.microsoft.com/office/drawing/2014/main" val="69124555"/>
                    </a:ext>
                  </a:extLst>
                </a:gridCol>
              </a:tblGrid>
              <a:tr h="26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Provides for faith</a:t>
                      </a:r>
                    </a:p>
                  </a:txBody>
                  <a:tcPr>
                    <a:lnR w="12700" cap="flat" cmpd="sng" algn="ctr">
                      <a:solidFill>
                        <a:schemeClr val="accent6">
                          <a:lumMod val="60000"/>
                          <a:lumOff val="40000"/>
                        </a:schemeClr>
                      </a:solidFill>
                      <a:prstDash val="solid"/>
                      <a:round/>
                      <a:headEnd type="none" w="med" len="med"/>
                      <a:tailEnd type="none" w="med" len="med"/>
                    </a:ln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Helps us pray</a:t>
                      </a:r>
                    </a:p>
                  </a:txBody>
                  <a:tcPr>
                    <a:lnL w="12700" cap="flat" cmpd="sng" algn="ctr">
                      <a:solidFill>
                        <a:schemeClr val="accent6">
                          <a:lumMod val="60000"/>
                          <a:lumOff val="40000"/>
                        </a:schemeClr>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1776285676"/>
                  </a:ext>
                </a:extLst>
              </a:tr>
              <a:tr h="417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So then faith comes by hearing, and hearing by the Word of God. </a:t>
                      </a:r>
                      <a:r>
                        <a:rPr lang="en-US" sz="1000" i="1" dirty="0"/>
                        <a:t>(Romans 10:17 NKJV)</a:t>
                      </a:r>
                      <a:endParaRPr lang="en-US" sz="1100" dirty="0"/>
                    </a:p>
                  </a:txBody>
                  <a:tcPr>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If you remain in me and my words remain in you, ask whatever you wish, and it will be given you. </a:t>
                      </a:r>
                      <a:r>
                        <a:rPr lang="en-US" sz="1000" i="1" dirty="0"/>
                        <a:t>(John 15:7)</a:t>
                      </a:r>
                      <a:endParaRPr lang="en-US" sz="1100" dirty="0"/>
                    </a:p>
                  </a:txBody>
                  <a:tcP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3868267744"/>
                  </a:ext>
                </a:extLst>
              </a:tr>
              <a:tr h="26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Shows the Way of Salvation</a:t>
                      </a:r>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Makes us wise</a:t>
                      </a:r>
                    </a:p>
                  </a:txBody>
                  <a:tcP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152115706"/>
                  </a:ext>
                </a:extLst>
              </a:tr>
              <a:tr h="567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But these are written that you may believe that Jesus is the Christ, the Son of God, and that by believing you may have life in his name. </a:t>
                      </a:r>
                      <a:r>
                        <a:rPr lang="en-US" sz="1000" i="1" dirty="0"/>
                        <a:t>(John 20:31)</a:t>
                      </a:r>
                      <a:endParaRPr lang="en-US" sz="1100" dirty="0"/>
                    </a:p>
                  </a:txBody>
                  <a:tcPr>
                    <a:lnR w="12700" cap="flat" cmpd="sng" algn="ctr">
                      <a:solidFill>
                        <a:schemeClr val="accent6">
                          <a:lumMod val="60000"/>
                          <a:lumOff val="40000"/>
                        </a:schemeClr>
                      </a:solidFill>
                      <a:prstDash val="solid"/>
                      <a:round/>
                      <a:headEnd type="none" w="med" len="med"/>
                      <a:tailEnd type="none" w="med" len="med"/>
                    </a:lnR>
                    <a:solidFill>
                      <a:srgbClr val="FF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And how from infancy you have known the holy Scriptures, which are able to make you wise for salvation through faith in Christ Jesus. </a:t>
                      </a:r>
                      <a:r>
                        <a:rPr lang="en-US" sz="1000" i="1" dirty="0"/>
                        <a:t>(2 Timothy 3:15)</a:t>
                      </a:r>
                      <a:endParaRPr lang="en-US" sz="1100" dirty="0"/>
                    </a:p>
                  </a:txBody>
                  <a:tcPr>
                    <a:lnL w="12700" cap="flat" cmpd="sng" algn="ctr">
                      <a:solidFill>
                        <a:schemeClr val="accent6">
                          <a:lumMod val="60000"/>
                          <a:lumOff val="40000"/>
                        </a:schemeClr>
                      </a:solidFill>
                      <a:prstDash val="solid"/>
                      <a:round/>
                      <a:headEnd type="none" w="med" len="med"/>
                      <a:tailEnd type="none" w="med" len="med"/>
                    </a:lnL>
                    <a:solidFill>
                      <a:srgbClr val="FFF7F7"/>
                    </a:solidFill>
                  </a:tcPr>
                </a:tc>
                <a:extLst>
                  <a:ext uri="{0D108BD9-81ED-4DB2-BD59-A6C34878D82A}">
                    <a16:rowId xmlns:a16="http://schemas.microsoft.com/office/drawing/2014/main" val="1586336428"/>
                  </a:ext>
                </a:extLst>
              </a:tr>
              <a:tr h="208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See also John 3:16, Acts 4:12 and 2 Timothy 3:15</a:t>
                      </a:r>
                    </a:p>
                  </a:txBody>
                  <a:tcPr>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r>
                        <a:rPr lang="en-US" sz="800" dirty="0"/>
                        <a:t>See also Psalms 19:7 and 119:98-100</a:t>
                      </a:r>
                    </a:p>
                  </a:txBody>
                  <a:tcP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1951916009"/>
                  </a:ext>
                </a:extLst>
              </a:tr>
              <a:tr h="26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Cleanses the Soul</a:t>
                      </a:r>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Provides healing</a:t>
                      </a:r>
                    </a:p>
                  </a:txBody>
                  <a:tcP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720757412"/>
                  </a:ext>
                </a:extLst>
              </a:tr>
              <a:tr h="417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You are already clean because of the word I have spoken to you. </a:t>
                      </a:r>
                      <a:r>
                        <a:rPr lang="en-US" sz="1000" i="1" dirty="0"/>
                        <a:t>(John 15:3)</a:t>
                      </a:r>
                      <a:endParaRPr lang="en-US" sz="1100" dirty="0"/>
                    </a:p>
                  </a:txBody>
                  <a:tcPr>
                    <a:lnR w="12700" cap="flat" cmpd="sng" algn="ctr">
                      <a:solidFill>
                        <a:schemeClr val="accent6">
                          <a:lumMod val="60000"/>
                          <a:lumOff val="40000"/>
                        </a:schemeClr>
                      </a:solidFill>
                      <a:prstDash val="solid"/>
                      <a:round/>
                      <a:headEnd type="none" w="med" len="med"/>
                      <a:tailEnd type="none" w="med" len="med"/>
                    </a:lnR>
                    <a:solidFill>
                      <a:srgbClr val="FF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He sent forth his word and healed them; he rescued them from the grave. </a:t>
                      </a:r>
                      <a:r>
                        <a:rPr lang="en-US" sz="1000" i="1" dirty="0"/>
                        <a:t>(Psalm 107:20)</a:t>
                      </a:r>
                      <a:endParaRPr lang="en-US" sz="1100" dirty="0"/>
                    </a:p>
                  </a:txBody>
                  <a:tcPr>
                    <a:lnL w="12700" cap="flat" cmpd="sng" algn="ctr">
                      <a:solidFill>
                        <a:schemeClr val="accent6">
                          <a:lumMod val="60000"/>
                          <a:lumOff val="40000"/>
                        </a:schemeClr>
                      </a:solidFill>
                      <a:prstDash val="solid"/>
                      <a:round/>
                      <a:headEnd type="none" w="med" len="med"/>
                      <a:tailEnd type="none" w="med" len="med"/>
                    </a:lnL>
                    <a:solidFill>
                      <a:srgbClr val="FFF7F7"/>
                    </a:solidFill>
                  </a:tcPr>
                </a:tc>
                <a:extLst>
                  <a:ext uri="{0D108BD9-81ED-4DB2-BD59-A6C34878D82A}">
                    <a16:rowId xmlns:a16="http://schemas.microsoft.com/office/drawing/2014/main" val="2720889348"/>
                  </a:ext>
                </a:extLst>
              </a:tr>
              <a:tr h="208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See also Psalm 119:9, 11, Ephesians 5:25-27 and 2 Peter 1:3-4</a:t>
                      </a:r>
                    </a:p>
                  </a:txBody>
                  <a:tcPr>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r>
                        <a:rPr lang="en-US" sz="800" dirty="0"/>
                        <a:t>See also Psalms 30:2 and 147:3</a:t>
                      </a:r>
                    </a:p>
                  </a:txBody>
                  <a:tcP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814171057"/>
                  </a:ext>
                </a:extLst>
              </a:tr>
              <a:tr h="26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Shows us the way to go</a:t>
                      </a:r>
                    </a:p>
                  </a:txBody>
                  <a:tcP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Provides comfort and strength in times of trouble</a:t>
                      </a:r>
                    </a:p>
                  </a:txBody>
                  <a:tcP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387741891"/>
                  </a:ext>
                </a:extLst>
              </a:tr>
              <a:tr h="582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Your word is a lamp to my feet and a light for my path. …The unfolding of your words gives light; it gives understanding to the simple. </a:t>
                      </a:r>
                      <a:r>
                        <a:rPr lang="en-US" sz="1000" i="1" dirty="0"/>
                        <a:t>(Psalm 119:105, 130)</a:t>
                      </a:r>
                      <a:endParaRPr lang="en-US" sz="1100" dirty="0"/>
                    </a:p>
                  </a:txBody>
                  <a:tcPr>
                    <a:lnR w="12700" cap="flat" cmpd="sng" algn="ctr">
                      <a:solidFill>
                        <a:schemeClr val="accent6">
                          <a:lumMod val="60000"/>
                          <a:lumOff val="40000"/>
                        </a:schemeClr>
                      </a:solidFill>
                      <a:prstDash val="solid"/>
                      <a:round/>
                      <a:headEnd type="none" w="med" len="med"/>
                      <a:tailEnd type="none" w="med" len="med"/>
                    </a:lnR>
                    <a:solidFill>
                      <a:srgbClr val="FF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For everything that was written in the past was written to teach us, so that through endurance and the encouragement of the Scriptures we might have hope. </a:t>
                      </a:r>
                      <a:r>
                        <a:rPr lang="en-US" sz="1000" i="1" dirty="0"/>
                        <a:t>(Romans 15:4)</a:t>
                      </a:r>
                      <a:endParaRPr lang="en-US" sz="1100" dirty="0"/>
                    </a:p>
                  </a:txBody>
                  <a:tcPr>
                    <a:lnL w="12700" cap="flat" cmpd="sng" algn="ctr">
                      <a:solidFill>
                        <a:schemeClr val="accent6">
                          <a:lumMod val="60000"/>
                          <a:lumOff val="40000"/>
                        </a:schemeClr>
                      </a:solidFill>
                      <a:prstDash val="solid"/>
                      <a:round/>
                      <a:headEnd type="none" w="med" len="med"/>
                      <a:tailEnd type="none" w="med" len="med"/>
                    </a:lnL>
                    <a:solidFill>
                      <a:srgbClr val="FFF7F7"/>
                    </a:solidFill>
                  </a:tcPr>
                </a:tc>
                <a:extLst>
                  <a:ext uri="{0D108BD9-81ED-4DB2-BD59-A6C34878D82A}">
                    <a16:rowId xmlns:a16="http://schemas.microsoft.com/office/drawing/2014/main" val="34911559"/>
                  </a:ext>
                </a:extLst>
              </a:tr>
              <a:tr h="208981">
                <a:tc>
                  <a:txBody>
                    <a:bodyPr/>
                    <a:lstStyle/>
                    <a:p>
                      <a:r>
                        <a:rPr lang="en-US" sz="800" dirty="0"/>
                        <a:t>See also Psalm 19:8</a:t>
                      </a:r>
                    </a:p>
                  </a:txBody>
                  <a:tcPr>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rgbClr val="FFF7F7"/>
                    </a:solidFill>
                  </a:tcPr>
                </a:tc>
                <a:tc>
                  <a:txBody>
                    <a:bodyPr/>
                    <a:lstStyle/>
                    <a:p>
                      <a:r>
                        <a:rPr lang="en-US" sz="800" dirty="0"/>
                        <a:t>See also Matthew 7: 24-7</a:t>
                      </a:r>
                    </a:p>
                  </a:txBody>
                  <a:tcP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solidFill>
                      <a:srgbClr val="FFF7F7"/>
                    </a:solidFill>
                  </a:tcPr>
                </a:tc>
                <a:extLst>
                  <a:ext uri="{0D108BD9-81ED-4DB2-BD59-A6C34878D82A}">
                    <a16:rowId xmlns:a16="http://schemas.microsoft.com/office/drawing/2014/main" val="445751984"/>
                  </a:ext>
                </a:extLst>
              </a:tr>
              <a:tr h="2686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Provides food for the soul and causes growth</a:t>
                      </a:r>
                    </a:p>
                  </a:txBody>
                  <a:tcPr>
                    <a:lnT w="12700" cap="flat" cmpd="sng" algn="ctr">
                      <a:solidFill>
                        <a:schemeClr val="accent6">
                          <a:lumMod val="60000"/>
                          <a:lumOff val="40000"/>
                        </a:schemeClr>
                      </a:solidFill>
                      <a:prstDash val="solid"/>
                      <a:round/>
                      <a:headEnd type="none" w="med" len="med"/>
                      <a:tailEnd type="none" w="med" len="med"/>
                    </a:lnT>
                    <a:solidFill>
                      <a:schemeClr val="accent6">
                        <a:lumMod val="20000"/>
                        <a:lumOff val="80000"/>
                      </a:schemeClr>
                    </a:solidFill>
                  </a:tcPr>
                </a:tc>
                <a:tc hMerge="1">
                  <a:txBody>
                    <a:bodyPr/>
                    <a:lstStyle/>
                    <a:p>
                      <a:endParaRPr lang="en-US" sz="1200" b="1" dirty="0"/>
                    </a:p>
                  </a:txBody>
                  <a:tcPr>
                    <a:lnT w="12700" cap="flat" cmpd="sng" algn="ctr">
                      <a:solidFill>
                        <a:schemeClr val="accent6">
                          <a:lumMod val="60000"/>
                          <a:lumOff val="4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683618233"/>
                  </a:ext>
                </a:extLst>
              </a:tr>
              <a:tr h="2537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Jesus answered, “It is written: Man does not live on bread alone, but on every word that comes from the mouth of God.” </a:t>
                      </a:r>
                      <a:r>
                        <a:rPr lang="en-US" sz="1000" i="1" dirty="0"/>
                        <a:t>(Matthew 4:4)</a:t>
                      </a:r>
                      <a:endParaRPr lang="en-US" sz="1000" dirty="0"/>
                    </a:p>
                  </a:txBody>
                  <a:tcPr>
                    <a:solidFill>
                      <a:srgbClr val="FFF7F7"/>
                    </a:solidFill>
                  </a:tcPr>
                </a:tc>
                <a:tc hMerge="1">
                  <a:txBody>
                    <a:bodyPr/>
                    <a:lstStyle/>
                    <a:p>
                      <a:endParaRPr lang="en-US" sz="1200" dirty="0"/>
                    </a:p>
                  </a:txBody>
                  <a:tcPr>
                    <a:solidFill>
                      <a:srgbClr val="FFF7F7"/>
                    </a:solidFill>
                  </a:tcPr>
                </a:tc>
                <a:extLst>
                  <a:ext uri="{0D108BD9-81ED-4DB2-BD59-A6C34878D82A}">
                    <a16:rowId xmlns:a16="http://schemas.microsoft.com/office/drawing/2014/main" val="2322504818"/>
                  </a:ext>
                </a:extLst>
              </a:tr>
              <a:tr h="253844">
                <a:tc gridSpan="2">
                  <a:txBody>
                    <a:bodyPr/>
                    <a:lstStyle/>
                    <a:p>
                      <a:r>
                        <a:rPr lang="en-US" sz="800" dirty="0"/>
                        <a:t>See also Jeremiah 15:16, 1 Corinthians 3:1-2, Ephesians 4:12-15 and 1 Peter 2:2</a:t>
                      </a:r>
                    </a:p>
                  </a:txBody>
                  <a:tcPr>
                    <a:solidFill>
                      <a:srgbClr val="FFF7F7"/>
                    </a:solidFill>
                  </a:tcPr>
                </a:tc>
                <a:tc hMerge="1">
                  <a:txBody>
                    <a:bodyPr/>
                    <a:lstStyle/>
                    <a:p>
                      <a:endParaRPr lang="en-US" sz="1200" dirty="0"/>
                    </a:p>
                  </a:txBody>
                  <a:tcPr>
                    <a:solidFill>
                      <a:srgbClr val="FFF7F7"/>
                    </a:solidFill>
                  </a:tcPr>
                </a:tc>
                <a:extLst>
                  <a:ext uri="{0D108BD9-81ED-4DB2-BD59-A6C34878D82A}">
                    <a16:rowId xmlns:a16="http://schemas.microsoft.com/office/drawing/2014/main" val="2787017895"/>
                  </a:ext>
                </a:extLst>
              </a:tr>
            </a:tbl>
          </a:graphicData>
        </a:graphic>
      </p:graphicFrame>
    </p:spTree>
    <p:extLst>
      <p:ext uri="{BB962C8B-B14F-4D97-AF65-F5344CB8AC3E}">
        <p14:creationId xmlns:p14="http://schemas.microsoft.com/office/powerpoint/2010/main" val="296406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3416320"/>
          </a:xfrm>
          <a:prstGeom prst="rect">
            <a:avLst/>
          </a:prstGeom>
          <a:noFill/>
        </p:spPr>
        <p:txBody>
          <a:bodyPr wrap="square" rtlCol="0">
            <a:spAutoFit/>
          </a:bodyPr>
          <a:lstStyle/>
          <a:p>
            <a:pPr marL="514350" indent="-514350">
              <a:buFont typeface="+mj-lt"/>
              <a:buAutoNum type="arabicPeriod"/>
            </a:pPr>
            <a:r>
              <a:rPr lang="en-US" sz="3600" dirty="0">
                <a:solidFill>
                  <a:srgbClr val="0070C0"/>
                </a:solidFill>
              </a:rPr>
              <a:t>How does God’s Word benefit your life?</a:t>
            </a:r>
          </a:p>
          <a:p>
            <a:pPr marL="514350" indent="-514350">
              <a:buFont typeface="+mj-lt"/>
              <a:buAutoNum type="arabicPeriod"/>
            </a:pPr>
            <a:endParaRPr lang="en-US" sz="3600" dirty="0">
              <a:solidFill>
                <a:srgbClr val="0070C0"/>
              </a:solidFill>
            </a:endParaRPr>
          </a:p>
          <a:p>
            <a:pPr marL="514350" indent="-514350">
              <a:buFont typeface="+mj-lt"/>
              <a:buAutoNum type="arabicPeriod"/>
            </a:pPr>
            <a:r>
              <a:rPr lang="en-US" sz="3600" dirty="0">
                <a:solidFill>
                  <a:srgbClr val="0070C0"/>
                </a:solidFill>
              </a:rPr>
              <a:t>How do you know that the Bible is inspired by God?</a:t>
            </a:r>
          </a:p>
          <a:p>
            <a:pPr marL="514350" indent="-514350">
              <a:buFont typeface="+mj-lt"/>
              <a:buAutoNum type="arabicPeriod"/>
            </a:pPr>
            <a:endParaRPr lang="en-US" sz="3600" dirty="0">
              <a:solidFill>
                <a:srgbClr val="0070C0"/>
              </a:solidFill>
            </a:endParaRPr>
          </a:p>
          <a:p>
            <a:pPr marL="514350" indent="-514350">
              <a:buFont typeface="+mj-lt"/>
              <a:buAutoNum type="arabicPeriod"/>
            </a:pPr>
            <a:r>
              <a:rPr lang="en-US" sz="3600" dirty="0">
                <a:solidFill>
                  <a:srgbClr val="0070C0"/>
                </a:solidFill>
              </a:rPr>
              <a:t>Explain how the Bible is relevant today.</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Memorize 2 Timothy 3:16.</a:t>
            </a:r>
          </a:p>
          <a:p>
            <a:pPr marL="514350" indent="-514350">
              <a:buFont typeface="+mj-lt"/>
              <a:buAutoNum type="arabicPeriod"/>
            </a:pPr>
            <a:r>
              <a:rPr lang="en-US" sz="2800" b="1" dirty="0"/>
              <a:t>Look at your Bible. Notice how the books, chapters and verses are arranged. Count how many books are in the Old Testament and the New Testament.</a:t>
            </a:r>
          </a:p>
          <a:p>
            <a:pPr marL="514350" indent="-514350">
              <a:buFont typeface="+mj-lt"/>
              <a:buAutoNum type="arabicPeriod"/>
            </a:pPr>
            <a:r>
              <a:rPr lang="en-US" sz="2800" b="1" dirty="0"/>
              <a:t>Read in your Bible the “See also” Scripture references shown in Tables 1.3 and 1.4.</a:t>
            </a:r>
          </a:p>
          <a:p>
            <a:pPr marL="514350" indent="-514350">
              <a:buFont typeface="+mj-lt"/>
              <a:buAutoNum type="arabicPeriod"/>
            </a:pPr>
            <a:r>
              <a:rPr lang="en-US" sz="2800" b="1" dirty="0"/>
              <a:t>Be prepared to share how the Word of God helped you this week.</a:t>
            </a:r>
            <a:endParaRPr lang="en-US" sz="2800" dirty="0"/>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r>
              <a:rPr lang="en-US" sz="2800" dirty="0"/>
              <a:t>1.  To believe that the Bible is the Word of God</a:t>
            </a:r>
            <a:endParaRPr lang="en-US" sz="2800" u="sng" dirty="0"/>
          </a:p>
          <a:p>
            <a:r>
              <a:rPr lang="en-US" sz="2800" dirty="0"/>
              <a:t>2.  To understand the purpose of the Bible</a:t>
            </a:r>
          </a:p>
          <a:p>
            <a:pPr marL="514350" indent="-514350">
              <a:buAutoNum type="arabicPeriod" startAt="3"/>
            </a:pPr>
            <a:r>
              <a:rPr lang="en-US" sz="2800" dirty="0"/>
              <a:t>To understand the Bible’s benefit to man</a:t>
            </a:r>
          </a:p>
          <a:p>
            <a:pPr marL="514350" indent="-514350">
              <a:buAutoNum type="arabicPeriod" startAt="3"/>
            </a:pPr>
            <a:r>
              <a:rPr lang="en-US" sz="2800" dirty="0"/>
              <a:t>Commit to read the Bible daily as a result of this study.</a:t>
            </a:r>
          </a:p>
          <a:p>
            <a:pPr algn="ctr"/>
            <a:endParaRPr lang="en-US" sz="2800" b="1"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The Bible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a:t>All Scripture is God-breathed and is useful for teaching, rebuking, correcting and training in righteousness.</a:t>
            </a:r>
          </a:p>
          <a:p>
            <a:endParaRPr lang="en-US" sz="2400" dirty="0"/>
          </a:p>
          <a:p>
            <a:r>
              <a:rPr lang="en-US" sz="2400" dirty="0"/>
              <a:t>2 Timothy 3:16</a:t>
            </a:r>
          </a:p>
        </p:txBody>
      </p:sp>
      <p:grpSp>
        <p:nvGrpSpPr>
          <p:cNvPr id="9" name="Group 8">
            <a:extLst>
              <a:ext uri="{FF2B5EF4-FFF2-40B4-BE49-F238E27FC236}">
                <a16:creationId xmlns:a16="http://schemas.microsoft.com/office/drawing/2014/main" id="{357FA8F5-769A-42F6-0875-692777EFFCF6}"/>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04394" y="4566767"/>
              <a:ext cx="2378330" cy="756629"/>
            </a:xfrm>
            <a:prstGeom prst="rect">
              <a:avLst/>
            </a:prstGeom>
          </p:spPr>
        </p:pic>
      </p:gr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6"/>
          <a:srcRect t="-2014"/>
          <a:stretch/>
        </p:blipFill>
        <p:spPr>
          <a:xfrm>
            <a:off x="0" y="6056387"/>
            <a:ext cx="9144000" cy="990601"/>
          </a:xfrm>
          <a:prstGeom prst="rect">
            <a:avLst/>
          </a:prstGeom>
        </p:spPr>
      </p:pic>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Bible is like no other book</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chemeClr val="accent2"/>
                </a:solidFill>
              </a:rPr>
              <a:t>God’s words are compiled into what we know as “the Bible” from the Greek word </a:t>
            </a:r>
            <a:r>
              <a:rPr lang="en-US" sz="3200" i="1" dirty="0">
                <a:solidFill>
                  <a:schemeClr val="accent2"/>
                </a:solidFill>
              </a:rPr>
              <a:t>biblos</a:t>
            </a:r>
            <a:r>
              <a:rPr lang="en-US" sz="3200" dirty="0">
                <a:solidFill>
                  <a:schemeClr val="accent2"/>
                </a:solidFill>
              </a:rPr>
              <a:t> meaning “a book.” It is God’s love letter to people. </a:t>
            </a:r>
          </a:p>
          <a:p>
            <a:r>
              <a:rPr lang="en-US" sz="3200" dirty="0">
                <a:solidFill>
                  <a:schemeClr val="accent2"/>
                </a:solidFill>
              </a:rPr>
              <a:t>The Bible is also called “Scripture,” “Word of God,” “the law,” “statutes,” or “precepts.”</a:t>
            </a:r>
          </a:p>
          <a:p>
            <a:r>
              <a:rPr lang="en-US" sz="3200" dirty="0">
                <a:solidFill>
                  <a:schemeClr val="accent2"/>
                </a:solidFill>
              </a:rPr>
              <a:t>Reading the Bible reveals to us God’s thoughts, plans, and promises. </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1026" name="Picture 2">
            <a:extLst>
              <a:ext uri="{FF2B5EF4-FFF2-40B4-BE49-F238E27FC236}">
                <a16:creationId xmlns:a16="http://schemas.microsoft.com/office/drawing/2014/main" id="{553A5CCA-90EA-425B-A97B-D26F8BE8BC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48" y="4807794"/>
            <a:ext cx="3276600" cy="1146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3886200" y="1447800"/>
            <a:ext cx="4991100" cy="954107"/>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The method in which the Scriptures were written</a:t>
            </a:r>
          </a:p>
        </p:txBody>
      </p:sp>
      <p:graphicFrame>
        <p:nvGraphicFramePr>
          <p:cNvPr id="7" name="Table 6"/>
          <p:cNvGraphicFramePr>
            <a:graphicFrameLocks/>
          </p:cNvGraphicFramePr>
          <p:nvPr>
            <p:extLst>
              <p:ext uri="{D42A27DB-BD31-4B8C-83A1-F6EECF244321}">
                <p14:modId xmlns:p14="http://schemas.microsoft.com/office/powerpoint/2010/main" val="3084939907"/>
              </p:ext>
            </p:extLst>
          </p:nvPr>
        </p:nvGraphicFramePr>
        <p:xfrm>
          <a:off x="4000500" y="2544758"/>
          <a:ext cx="5029200" cy="2651760"/>
        </p:xfrm>
        <a:graphic>
          <a:graphicData uri="http://schemas.openxmlformats.org/drawingml/2006/table">
            <a:tbl>
              <a:tblPr firstRow="1" bandRow="1">
                <a:tableStyleId>{93296810-A885-4BE3-A3E7-6D5BEEA58F35}</a:tableStyleId>
              </a:tblPr>
              <a:tblGrid>
                <a:gridCol w="5029200">
                  <a:extLst>
                    <a:ext uri="{9D8B030D-6E8A-4147-A177-3AD203B41FA5}">
                      <a16:colId xmlns:a16="http://schemas.microsoft.com/office/drawing/2014/main" val="20000"/>
                    </a:ext>
                  </a:extLst>
                </a:gridCol>
              </a:tblGrid>
              <a:tr h="491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70C0"/>
                          </a:solidFill>
                          <a:effectLst/>
                        </a:rPr>
                        <a:t>One of the oldest books in the world</a:t>
                      </a:r>
                      <a:endParaRPr lang="en-US" sz="1800" dirty="0">
                        <a:solidFill>
                          <a:srgbClr val="0070C0"/>
                        </a:solidFill>
                        <a:effectLst/>
                      </a:endParaRPr>
                    </a:p>
                  </a:txBody>
                  <a:tcPr marT="182880" marB="0">
                    <a:solidFill>
                      <a:schemeClr val="accent2">
                        <a:lumMod val="60000"/>
                        <a:lumOff val="40000"/>
                      </a:schemeClr>
                    </a:solidFill>
                  </a:tcPr>
                </a:tc>
                <a:extLst>
                  <a:ext uri="{0D108BD9-81ED-4DB2-BD59-A6C34878D82A}">
                    <a16:rowId xmlns:a16="http://schemas.microsoft.com/office/drawing/2014/main" val="10000"/>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7030A0"/>
                          </a:solidFill>
                          <a:effectLst/>
                        </a:rPr>
                        <a:t>Written on three continents (Asia, Europe and Africa) in three languages (Hebrew, Aramaic and Greek)</a:t>
                      </a:r>
                    </a:p>
                  </a:txBody>
                  <a:tcPr marB="91440" anchor="ctr">
                    <a:solidFill>
                      <a:schemeClr val="accent1">
                        <a:lumMod val="40000"/>
                        <a:lumOff val="60000"/>
                      </a:schemeClr>
                    </a:solidFill>
                  </a:tcPr>
                </a:tc>
                <a:extLst>
                  <a:ext uri="{0D108BD9-81ED-4DB2-BD59-A6C34878D82A}">
                    <a16:rowId xmlns:a16="http://schemas.microsoft.com/office/drawing/2014/main" val="10001"/>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2">
                              <a:lumMod val="75000"/>
                            </a:schemeClr>
                          </a:solidFill>
                          <a:effectLst/>
                        </a:rPr>
                        <a:t>Written over a period of 1500 years and 40 generations</a:t>
                      </a:r>
                    </a:p>
                  </a:txBody>
                  <a:tcPr marB="91440" anchor="ctr">
                    <a:solidFill>
                      <a:schemeClr val="accent1">
                        <a:lumMod val="60000"/>
                        <a:lumOff val="40000"/>
                      </a:schemeClr>
                    </a:solidFill>
                  </a:tcPr>
                </a:tc>
                <a:extLst>
                  <a:ext uri="{0D108BD9-81ED-4DB2-BD59-A6C34878D82A}">
                    <a16:rowId xmlns:a16="http://schemas.microsoft.com/office/drawing/2014/main" val="4179131451"/>
                  </a:ext>
                </a:extLst>
              </a:tr>
            </a:tbl>
          </a:graphicData>
        </a:graphic>
      </p:graphicFrame>
      <p:sp>
        <p:nvSpPr>
          <p:cNvPr id="9" name="TextBox 8"/>
          <p:cNvSpPr txBox="1">
            <a:spLocks/>
          </p:cNvSpPr>
          <p:nvPr/>
        </p:nvSpPr>
        <p:spPr>
          <a:xfrm>
            <a:off x="263957" y="3352800"/>
            <a:ext cx="3595255" cy="2554545"/>
          </a:xfrm>
          <a:prstGeom prst="rect">
            <a:avLst/>
          </a:prstGeom>
          <a:noFill/>
        </p:spPr>
        <p:txBody>
          <a:bodyPr wrap="square" rtlCol="0">
            <a:spAutoFit/>
          </a:bodyPr>
          <a:lstStyle/>
          <a:p>
            <a:r>
              <a:rPr lang="en-US" sz="2000" b="1" i="1" dirty="0">
                <a:solidFill>
                  <a:srgbClr val="002060"/>
                </a:solidFill>
              </a:rPr>
              <a:t>The Bible was written by men but inspired by the Holy Spirit of God. The authors came from all walks of life: kings, fishermen, poets, philosophers, peasants, physicians, shepherds, statesmen, scholars and farmers. </a:t>
            </a:r>
          </a:p>
        </p:txBody>
      </p:sp>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050" name="Picture 2">
            <a:extLst>
              <a:ext uri="{FF2B5EF4-FFF2-40B4-BE49-F238E27FC236}">
                <a16:creationId xmlns:a16="http://schemas.microsoft.com/office/drawing/2014/main" id="{B5879F07-609D-B7D5-BB4C-21CD37FC33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639590"/>
            <a:ext cx="2755680" cy="1713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The Bible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The Bible’s unified message</a:t>
            </a:r>
          </a:p>
        </p:txBody>
      </p:sp>
      <p:sp>
        <p:nvSpPr>
          <p:cNvPr id="14" name="TextBox 13"/>
          <p:cNvSpPr txBox="1">
            <a:spLocks/>
          </p:cNvSpPr>
          <p:nvPr/>
        </p:nvSpPr>
        <p:spPr>
          <a:xfrm>
            <a:off x="304800" y="2074545"/>
            <a:ext cx="4914900" cy="38933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900" dirty="0"/>
              <a:t>The miracle is that the Bible has a unified message even though it was written over a huge span of years by people of different cultures and diversities.</a:t>
            </a:r>
          </a:p>
          <a:p>
            <a:r>
              <a:rPr lang="en-US" sz="1900" dirty="0"/>
              <a:t>The message is that God loves people and wants a relationship with them. This is accomplished through Jesus Christ, the Son of God, who came to earth to save sinful people. This message is consistent throughout the Bible—from Genesis to Revelation.</a:t>
            </a:r>
          </a:p>
          <a:p>
            <a:r>
              <a:rPr lang="en-US" sz="1900" dirty="0"/>
              <a:t>Enemies have tried to destroy the Bible, Satan has tried to defeat the Scriptures, but they have survived.</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3074" name="Picture 2">
            <a:extLst>
              <a:ext uri="{FF2B5EF4-FFF2-40B4-BE49-F238E27FC236}">
                <a16:creationId xmlns:a16="http://schemas.microsoft.com/office/drawing/2014/main" id="{1060EB83-5E66-ED0A-9925-81B48B3C9F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910" b="90772" l="10000" r="90000">
                        <a14:foregroundMark x1="29881" y1="9605" x2="29881" y2="9605"/>
                        <a14:foregroundMark x1="74643" y1="8851" x2="74643" y2="8851"/>
                        <a14:foregroundMark x1="81905" y1="90772" x2="81905" y2="90772"/>
                        <a14:foregroundMark x1="19881" y1="90960" x2="19881" y2="90960"/>
                        <a14:foregroundMark x1="76786" y1="9793" x2="76786" y2="9793"/>
                        <a14:foregroundMark x1="76071" y1="9228" x2="76071" y2="9228"/>
                        <a14:foregroundMark x1="75238" y1="8663" x2="75238" y2="8663"/>
                        <a14:foregroundMark x1="75714" y1="8851" x2="75714" y2="8851"/>
                        <a14:foregroundMark x1="78333" y1="11299" x2="78333" y2="11299"/>
                        <a14:foregroundMark x1="78690" y1="13183" x2="78690" y2="13183"/>
                        <a14:foregroundMark x1="73095" y1="7910" x2="73095" y2="7910"/>
                        <a14:foregroundMark x1="72262" y1="8098" x2="72262" y2="8098"/>
                        <a14:foregroundMark x1="34286" y1="10169" x2="34286" y2="10169"/>
                        <a14:foregroundMark x1="33214" y1="9793" x2="33214" y2="9793"/>
                        <a14:foregroundMark x1="32381" y1="9228" x2="32381" y2="9228"/>
                        <a14:foregroundMark x1="31190" y1="9040" x2="31190" y2="9040"/>
                        <a14:foregroundMark x1="86071" y1="61017" x2="86071" y2="61017"/>
                        <a14:foregroundMark x1="85714" y1="60264" x2="85714" y2="60264"/>
                        <a14:foregroundMark x1="84865" y1="60455" x2="87143" y2="67232"/>
                        <a14:foregroundMark x1="84167" y1="58380" x2="84247" y2="58619"/>
                        <a14:foregroundMark x1="87143" y1="67232" x2="85952" y2="72881"/>
                        <a14:backgroundMark x1="84643" y1="58004" x2="85714" y2="59134"/>
                        <a14:backgroundMark x1="78452" y1="11111" x2="78452" y2="11111"/>
                        <a14:backgroundMark x1="77976" y1="10546" x2="78095" y2="10546"/>
                        <a14:backgroundMark x1="78333" y1="11299" x2="78333" y2="11299"/>
                        <a14:backgroundMark x1="34405" y1="9605" x2="34405" y2="9605"/>
                        <a14:backgroundMark x1="34286" y1="9416" x2="34286" y2="9416"/>
                      </a14:backgroundRemoval>
                    </a14:imgEffect>
                  </a14:imgLayer>
                </a14:imgProps>
              </a:ext>
              <a:ext uri="{28A0092B-C50C-407E-A947-70E740481C1C}">
                <a14:useLocalDpi xmlns:a14="http://schemas.microsoft.com/office/drawing/2010/main" val="0"/>
              </a:ext>
            </a:extLst>
          </a:blip>
          <a:srcRect/>
          <a:stretch>
            <a:fillRect/>
          </a:stretch>
        </p:blipFill>
        <p:spPr bwMode="auto">
          <a:xfrm>
            <a:off x="4724400" y="2322754"/>
            <a:ext cx="4914900" cy="310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839191" y="1306443"/>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Bible’s popularity</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066800" y="1891217"/>
            <a:ext cx="70104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400" b="1" dirty="0">
                <a:solidFill>
                  <a:schemeClr val="accent2"/>
                </a:solidFill>
              </a:rPr>
              <a:t>It has been printed more than any other book ever written.</a:t>
            </a:r>
          </a:p>
          <a:p>
            <a:pPr marL="457200" indent="-457200">
              <a:buFont typeface="Arial" panose="020B0604020202020204" pitchFamily="34" charset="0"/>
              <a:buChar char="•"/>
            </a:pPr>
            <a:r>
              <a:rPr lang="en-US" sz="2400" b="1" dirty="0">
                <a:solidFill>
                  <a:schemeClr val="accent2"/>
                </a:solidFill>
              </a:rPr>
              <a:t>It is translated into more languages than any other book.</a:t>
            </a:r>
          </a:p>
          <a:p>
            <a:pPr marL="457200" indent="-457200">
              <a:buFont typeface="Arial" panose="020B0604020202020204" pitchFamily="34" charset="0"/>
              <a:buChar char="•"/>
            </a:pPr>
            <a:r>
              <a:rPr lang="en-US" sz="2400" b="1" dirty="0">
                <a:solidFill>
                  <a:schemeClr val="accent2"/>
                </a:solidFill>
              </a:rPr>
              <a:t>It has sold the most copies.</a:t>
            </a:r>
          </a:p>
          <a:p>
            <a:pPr marL="457200" indent="-457200">
              <a:buFont typeface="Arial" panose="020B0604020202020204" pitchFamily="34" charset="0"/>
              <a:buChar char="•"/>
            </a:pPr>
            <a:r>
              <a:rPr lang="en-US" sz="2400" b="1" dirty="0">
                <a:solidFill>
                  <a:schemeClr val="accent2"/>
                </a:solidFill>
              </a:rPr>
              <a:t>It is read more than any other book on earth.</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2">
            <a:extLst>
              <a:ext uri="{FF2B5EF4-FFF2-40B4-BE49-F238E27FC236}">
                <a16:creationId xmlns:a16="http://schemas.microsoft.com/office/drawing/2014/main" id="{AEB9E98F-4EA0-9A66-FF89-0D57D18E0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572" y="4244773"/>
            <a:ext cx="2854855" cy="176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The Bible changes lives and answers questions</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246908" y="1723839"/>
            <a:ext cx="70104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chemeClr val="accent2"/>
                </a:solidFill>
              </a:rPr>
              <a:t>The Bible has changed the lives of all who read it with a heart to understand God. It continues to change lives today by answering the major questions of life. The Bible is the source of all spiritual truth.</a:t>
            </a:r>
            <a:endParaRPr lang="en-US" sz="2800" dirty="0">
              <a:solidFill>
                <a:srgbClr val="0070C0"/>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2" name="Thought Bubble: Cloud 1">
            <a:extLst>
              <a:ext uri="{FF2B5EF4-FFF2-40B4-BE49-F238E27FC236}">
                <a16:creationId xmlns:a16="http://schemas.microsoft.com/office/drawing/2014/main" id="{5D0968E6-B84B-3D2C-4EEB-6D213F963A95}"/>
              </a:ext>
            </a:extLst>
          </p:cNvPr>
          <p:cNvSpPr/>
          <p:nvPr/>
        </p:nvSpPr>
        <p:spPr>
          <a:xfrm>
            <a:off x="3200400" y="4114800"/>
            <a:ext cx="2743200" cy="1415614"/>
          </a:xfrm>
          <a:prstGeom prst="cloudCallout">
            <a:avLst>
              <a:gd name="adj1" fmla="val -9500"/>
              <a:gd name="adj2" fmla="val 81232"/>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Oval 2">
            <a:extLst>
              <a:ext uri="{FF2B5EF4-FFF2-40B4-BE49-F238E27FC236}">
                <a16:creationId xmlns:a16="http://schemas.microsoft.com/office/drawing/2014/main" id="{8E154640-6568-8691-92C3-1F9202212535}"/>
              </a:ext>
            </a:extLst>
          </p:cNvPr>
          <p:cNvSpPr/>
          <p:nvPr/>
        </p:nvSpPr>
        <p:spPr>
          <a:xfrm>
            <a:off x="304800" y="4146781"/>
            <a:ext cx="1828800" cy="1434116"/>
          </a:xfrm>
          <a:prstGeom prst="wedgeEllipseCallout">
            <a:avLst>
              <a:gd name="adj1" fmla="val 46667"/>
              <a:gd name="adj2" fmla="val 6377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with Corners Rounded 3">
            <a:extLst>
              <a:ext uri="{FF2B5EF4-FFF2-40B4-BE49-F238E27FC236}">
                <a16:creationId xmlns:a16="http://schemas.microsoft.com/office/drawing/2014/main" id="{6DD6F45D-4638-F8C2-F542-FF1C0412D5EE}"/>
              </a:ext>
            </a:extLst>
          </p:cNvPr>
          <p:cNvSpPr/>
          <p:nvPr/>
        </p:nvSpPr>
        <p:spPr>
          <a:xfrm>
            <a:off x="6781800" y="4264512"/>
            <a:ext cx="2057400" cy="1116190"/>
          </a:xfrm>
          <a:prstGeom prst="wedgeRoundRectCallout">
            <a:avLst>
              <a:gd name="adj1" fmla="val -37277"/>
              <a:gd name="adj2" fmla="val 78065"/>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860187-4F25-8197-0F30-BC2847593E4A}"/>
              </a:ext>
            </a:extLst>
          </p:cNvPr>
          <p:cNvSpPr/>
          <p:nvPr/>
        </p:nvSpPr>
        <p:spPr>
          <a:xfrm>
            <a:off x="201167" y="4446098"/>
            <a:ext cx="2036064" cy="830997"/>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Where did I come from?</a:t>
            </a:r>
          </a:p>
        </p:txBody>
      </p:sp>
      <p:sp>
        <p:nvSpPr>
          <p:cNvPr id="13" name="Rectangle 12">
            <a:extLst>
              <a:ext uri="{FF2B5EF4-FFF2-40B4-BE49-F238E27FC236}">
                <a16:creationId xmlns:a16="http://schemas.microsoft.com/office/drawing/2014/main" id="{DA3F8207-2542-FE6D-4CCC-AE753C91D445}"/>
              </a:ext>
            </a:extLst>
          </p:cNvPr>
          <p:cNvSpPr/>
          <p:nvPr/>
        </p:nvSpPr>
        <p:spPr>
          <a:xfrm>
            <a:off x="3304031" y="4519067"/>
            <a:ext cx="2410969"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Why am I here?</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7BAB59E7-3FF6-BC83-4204-A8A507F01D66}"/>
              </a:ext>
            </a:extLst>
          </p:cNvPr>
          <p:cNvSpPr/>
          <p:nvPr/>
        </p:nvSpPr>
        <p:spPr>
          <a:xfrm>
            <a:off x="6841236" y="4374986"/>
            <a:ext cx="2036064" cy="830997"/>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Where will I go when I die?</a:t>
            </a:r>
          </a:p>
        </p:txBody>
      </p:sp>
    </p:spTree>
    <p:extLst>
      <p:ext uri="{BB962C8B-B14F-4D97-AF65-F5344CB8AC3E}">
        <p14:creationId xmlns:p14="http://schemas.microsoft.com/office/powerpoint/2010/main" val="268791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219200"/>
            <a:ext cx="7734300" cy="461665"/>
          </a:xfrm>
          <a:prstGeom prst="rect">
            <a:avLst/>
          </a:prstGeom>
          <a:noFill/>
        </p:spPr>
        <p:txBody>
          <a:bodyPr wrap="square" rtlCol="0">
            <a:spAutoFit/>
          </a:bodyPr>
          <a:lstStyle/>
          <a:p>
            <a:pPr algn="ctr"/>
            <a:r>
              <a:rPr lang="en-US" sz="2400" b="1" dirty="0">
                <a:solidFill>
                  <a:srgbClr val="0070C0"/>
                </a:solidFill>
                <a:effectLst>
                  <a:outerShdw blurRad="38100" dist="38100" dir="2700000" algn="tl">
                    <a:srgbClr val="000000">
                      <a:alpha val="43137"/>
                    </a:srgbClr>
                  </a:outerShdw>
                </a:effectLst>
              </a:rPr>
              <a:t>How is the Bible organized?</a:t>
            </a:r>
          </a:p>
        </p:txBody>
      </p:sp>
      <p:graphicFrame>
        <p:nvGraphicFramePr>
          <p:cNvPr id="9" name="Table 8"/>
          <p:cNvGraphicFramePr>
            <a:graphicFrameLocks/>
          </p:cNvGraphicFramePr>
          <p:nvPr>
            <p:extLst>
              <p:ext uri="{D42A27DB-BD31-4B8C-83A1-F6EECF244321}">
                <p14:modId xmlns:p14="http://schemas.microsoft.com/office/powerpoint/2010/main" val="296620317"/>
              </p:ext>
            </p:extLst>
          </p:nvPr>
        </p:nvGraphicFramePr>
        <p:xfrm>
          <a:off x="342900" y="1757065"/>
          <a:ext cx="8458200" cy="3710884"/>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679906095"/>
                    </a:ext>
                  </a:extLst>
                </a:gridCol>
              </a:tblGrid>
              <a:tr h="606335">
                <a:tc gridSpan="2">
                  <a:txBody>
                    <a:bodyPr/>
                    <a:lstStyle/>
                    <a:p>
                      <a:pPr algn="ctr"/>
                      <a:r>
                        <a:rPr lang="en-US" sz="2800" dirty="0">
                          <a:solidFill>
                            <a:schemeClr val="bg1"/>
                          </a:solidFill>
                        </a:rPr>
                        <a:t>Two main sections</a:t>
                      </a:r>
                    </a:p>
                  </a:txBody>
                  <a:tcPr>
                    <a:solidFill>
                      <a:schemeClr val="tx1"/>
                    </a:solidFill>
                  </a:tcPr>
                </a:tc>
                <a:tc hMerge="1">
                  <a:txBody>
                    <a:bodyPr/>
                    <a:lstStyle/>
                    <a:p>
                      <a:pPr algn="ctr"/>
                      <a:endParaRPr lang="en-US" dirty="0"/>
                    </a:p>
                  </a:txBody>
                  <a:tcPr>
                    <a:solidFill>
                      <a:srgbClr val="0070C0"/>
                    </a:solidFill>
                  </a:tcPr>
                </a:tc>
                <a:extLst>
                  <a:ext uri="{0D108BD9-81ED-4DB2-BD59-A6C34878D82A}">
                    <a16:rowId xmlns:a16="http://schemas.microsoft.com/office/drawing/2014/main" val="2286202046"/>
                  </a:ext>
                </a:extLst>
              </a:tr>
              <a:tr h="463668">
                <a:tc>
                  <a:txBody>
                    <a:bodyPr/>
                    <a:lstStyle/>
                    <a:p>
                      <a:pPr algn="ctr"/>
                      <a:r>
                        <a:rPr lang="en-US" sz="2000" b="1" dirty="0">
                          <a:solidFill>
                            <a:schemeClr val="bg1"/>
                          </a:solidFill>
                        </a:rPr>
                        <a:t>Old Testament</a:t>
                      </a:r>
                    </a:p>
                  </a:txBody>
                  <a:tcPr>
                    <a:solidFill>
                      <a:srgbClr val="C00000"/>
                    </a:solidFill>
                  </a:tcPr>
                </a:tc>
                <a:tc>
                  <a:txBody>
                    <a:bodyPr/>
                    <a:lstStyle/>
                    <a:p>
                      <a:pPr algn="ctr"/>
                      <a:r>
                        <a:rPr lang="en-US" sz="2000" b="1" dirty="0">
                          <a:solidFill>
                            <a:schemeClr val="bg1"/>
                          </a:solidFill>
                        </a:rPr>
                        <a:t>New Testament</a:t>
                      </a:r>
                    </a:p>
                  </a:txBody>
                  <a:tcPr>
                    <a:solidFill>
                      <a:srgbClr val="0070C0"/>
                    </a:solidFill>
                  </a:tcPr>
                </a:tc>
                <a:extLst>
                  <a:ext uri="{0D108BD9-81ED-4DB2-BD59-A6C34878D82A}">
                    <a16:rowId xmlns:a16="http://schemas.microsoft.com/office/drawing/2014/main" val="10000"/>
                  </a:ext>
                </a:extLst>
              </a:tr>
              <a:tr h="351370">
                <a:tc>
                  <a:txBody>
                    <a:bodyPr/>
                    <a:lstStyle/>
                    <a:p>
                      <a:r>
                        <a:rPr lang="en-US" sz="1800" b="1" dirty="0"/>
                        <a:t>39 Books</a:t>
                      </a:r>
                    </a:p>
                  </a:txBody>
                  <a:tcPr>
                    <a:solidFill>
                      <a:srgbClr val="FFEBEB"/>
                    </a:solidFill>
                  </a:tcPr>
                </a:tc>
                <a:tc>
                  <a:txBody>
                    <a:bodyPr/>
                    <a:lstStyle/>
                    <a:p>
                      <a:r>
                        <a:rPr lang="en-US" sz="1800" b="1" dirty="0"/>
                        <a:t>27 Books</a:t>
                      </a:r>
                    </a:p>
                  </a:txBody>
                  <a:tcPr>
                    <a:solidFill>
                      <a:srgbClr val="EBF7FF"/>
                    </a:solidFill>
                  </a:tcPr>
                </a:tc>
                <a:extLst>
                  <a:ext uri="{0D108BD9-81ED-4DB2-BD59-A6C34878D82A}">
                    <a16:rowId xmlns:a16="http://schemas.microsoft.com/office/drawing/2014/main" val="10001"/>
                  </a:ext>
                </a:extLst>
              </a:tr>
              <a:tr h="355344">
                <a:tc>
                  <a:txBody>
                    <a:bodyPr/>
                    <a:lstStyle/>
                    <a:p>
                      <a:r>
                        <a:rPr lang="en-US" sz="1800" b="1" dirty="0"/>
                        <a:t>Creation of the world</a:t>
                      </a:r>
                    </a:p>
                  </a:txBody>
                  <a:tcPr>
                    <a:solidFill>
                      <a:srgbClr val="FFCCCC"/>
                    </a:solidFill>
                  </a:tcPr>
                </a:tc>
                <a:tc>
                  <a:txBody>
                    <a:bodyPr/>
                    <a:lstStyle/>
                    <a:p>
                      <a:r>
                        <a:rPr lang="en-US" sz="1800" b="1" dirty="0"/>
                        <a:t>Jesus’ birth, life, ministry, death and resurrection</a:t>
                      </a:r>
                    </a:p>
                  </a:txBody>
                  <a:tcPr>
                    <a:solidFill>
                      <a:srgbClr val="CCECFF"/>
                    </a:solidFill>
                  </a:tcPr>
                </a:tc>
                <a:extLst>
                  <a:ext uri="{0D108BD9-81ED-4DB2-BD59-A6C34878D82A}">
                    <a16:rowId xmlns:a16="http://schemas.microsoft.com/office/drawing/2014/main" val="10002"/>
                  </a:ext>
                </a:extLst>
              </a:tr>
              <a:tr h="628259">
                <a:tc>
                  <a:txBody>
                    <a:bodyPr/>
                    <a:lstStyle/>
                    <a:p>
                      <a:r>
                        <a:rPr lang="en-US" sz="1800" b="1" dirty="0"/>
                        <a:t>How God selected the Israelites to be His chosen people</a:t>
                      </a:r>
                    </a:p>
                  </a:txBody>
                  <a:tcPr>
                    <a:solidFill>
                      <a:srgbClr val="FFEBEB"/>
                    </a:solidFill>
                  </a:tcPr>
                </a:tc>
                <a:tc>
                  <a:txBody>
                    <a:bodyPr/>
                    <a:lstStyle/>
                    <a:p>
                      <a:pPr>
                        <a:buFont typeface="Arial" pitchFamily="34" charset="0"/>
                        <a:buNone/>
                      </a:pPr>
                      <a:r>
                        <a:rPr lang="en-US" sz="1800" b="1" dirty="0"/>
                        <a:t>Birth of the Christian church</a:t>
                      </a:r>
                    </a:p>
                  </a:txBody>
                  <a:tcPr>
                    <a:solidFill>
                      <a:srgbClr val="EBF7FF"/>
                    </a:solidFill>
                  </a:tcPr>
                </a:tc>
                <a:extLst>
                  <a:ext uri="{0D108BD9-81ED-4DB2-BD59-A6C34878D82A}">
                    <a16:rowId xmlns:a16="http://schemas.microsoft.com/office/drawing/2014/main" val="10003"/>
                  </a:ext>
                </a:extLst>
              </a:tr>
              <a:tr h="366702">
                <a:tc>
                  <a:txBody>
                    <a:bodyPr/>
                    <a:lstStyle/>
                    <a:p>
                      <a:r>
                        <a:rPr lang="en-US" sz="1800" b="1" dirty="0"/>
                        <a:t>His plan to provide a Messiah</a:t>
                      </a:r>
                    </a:p>
                  </a:txBody>
                  <a:tcPr>
                    <a:solidFill>
                      <a:srgbClr val="FFCCCC"/>
                    </a:solidFill>
                  </a:tcPr>
                </a:tc>
                <a:tc>
                  <a:txBody>
                    <a:bodyPr/>
                    <a:lstStyle/>
                    <a:p>
                      <a:pPr>
                        <a:buFont typeface="Arial" pitchFamily="34" charset="0"/>
                        <a:buNone/>
                      </a:pPr>
                      <a:r>
                        <a:rPr lang="en-US" sz="1800" b="1" dirty="0"/>
                        <a:t>Letters to believers</a:t>
                      </a:r>
                    </a:p>
                  </a:txBody>
                  <a:tcPr>
                    <a:solidFill>
                      <a:srgbClr val="CCECFF"/>
                    </a:solidFill>
                  </a:tcPr>
                </a:tc>
                <a:extLst>
                  <a:ext uri="{0D108BD9-81ED-4DB2-BD59-A6C34878D82A}">
                    <a16:rowId xmlns:a16="http://schemas.microsoft.com/office/drawing/2014/main" val="4124579719"/>
                  </a:ext>
                </a:extLst>
              </a:tr>
              <a:tr h="628259">
                <a:tc>
                  <a:txBody>
                    <a:bodyPr/>
                    <a:lstStyle/>
                    <a:p>
                      <a:r>
                        <a:rPr lang="en-US" sz="1800" b="1" dirty="0"/>
                        <a:t>History of the Jewish nation</a:t>
                      </a:r>
                    </a:p>
                  </a:txBody>
                  <a:tcPr>
                    <a:solidFill>
                      <a:srgbClr val="FFEBEB"/>
                    </a:solidFill>
                  </a:tcPr>
                </a:tc>
                <a:tc>
                  <a:txBody>
                    <a:bodyPr/>
                    <a:lstStyle/>
                    <a:p>
                      <a:pPr>
                        <a:buFont typeface="Arial" pitchFamily="34" charset="0"/>
                        <a:buNone/>
                      </a:pPr>
                      <a:r>
                        <a:rPr lang="en-US" sz="1800" b="1" dirty="0"/>
                        <a:t>Prophecy</a:t>
                      </a:r>
                    </a:p>
                  </a:txBody>
                  <a:tcPr>
                    <a:solidFill>
                      <a:srgbClr val="EBF7FF"/>
                    </a:solidFill>
                  </a:tcPr>
                </a:tc>
                <a:extLst>
                  <a:ext uri="{0D108BD9-81ED-4DB2-BD59-A6C34878D82A}">
                    <a16:rowId xmlns:a16="http://schemas.microsoft.com/office/drawing/2014/main" val="629248656"/>
                  </a:ext>
                </a:extLst>
              </a:tr>
            </a:tbl>
          </a:graphicData>
        </a:graphic>
      </p:graphicFrame>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Bible</a:t>
            </a:r>
          </a:p>
        </p:txBody>
      </p:sp>
      <p:pic>
        <p:nvPicPr>
          <p:cNvPr id="8" name="Picture 7">
            <a:extLst>
              <a:ext uri="{FF2B5EF4-FFF2-40B4-BE49-F238E27FC236}">
                <a16:creationId xmlns:a16="http://schemas.microsoft.com/office/drawing/2014/main" id="{E4503BD8-FE2E-B95D-2B2E-03502BEBA338}"/>
              </a:ext>
            </a:extLst>
          </p:cNvPr>
          <p:cNvPicPr>
            <a:picLocks noChangeAspect="1"/>
          </p:cNvPicPr>
          <p:nvPr/>
        </p:nvPicPr>
        <p:blipFill rotWithShape="1">
          <a:blip r:embed="rId3"/>
          <a:srcRect t="-2014"/>
          <a:stretch/>
        </p:blipFill>
        <p:spPr>
          <a:xfrm>
            <a:off x="0" y="6056387"/>
            <a:ext cx="9144000" cy="99060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5499</TotalTime>
  <Words>1663</Words>
  <Application>Microsoft Office PowerPoint</Application>
  <PresentationFormat>On-screen Show (4:3)</PresentationFormat>
  <Paragraphs>369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Franklin Gothic Book</vt:lpstr>
      <vt:lpstr>Franklin Gothic Medium</vt:lpstr>
      <vt:lpstr>Impact</vt:lpstr>
      <vt:lpstr>Wingdings 2</vt:lpstr>
      <vt:lpstr>Trek</vt:lpstr>
      <vt:lpstr> The Bible</vt:lpstr>
      <vt:lpstr>The Bible</vt:lpstr>
      <vt:lpstr>The Bible</vt:lpstr>
      <vt:lpstr>The Bible</vt:lpstr>
      <vt:lpstr>The Bible</vt:lpstr>
      <vt:lpstr>The Bible</vt:lpstr>
      <vt:lpstr>The Bible</vt:lpstr>
      <vt:lpstr>The Bible</vt:lpstr>
      <vt:lpstr>The Bible</vt:lpstr>
      <vt:lpstr>The Bible</vt:lpstr>
      <vt:lpstr>The Bible</vt:lpstr>
      <vt:lpstr>The Bible</vt:lpstr>
      <vt:lpstr>The Bible</vt:lpstr>
      <vt:lpstr>The Bible</vt:lpstr>
      <vt:lpstr>The Bible</vt:lpstr>
      <vt:lpstr>The Bible</vt:lpstr>
      <vt:lpstr>The Bible</vt:lpstr>
      <vt:lpstr>The Bible</vt:lpstr>
      <vt:lpstr>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185</cp:revision>
  <dcterms:created xsi:type="dcterms:W3CDTF">2009-07-22T00:00:56Z</dcterms:created>
  <dcterms:modified xsi:type="dcterms:W3CDTF">2022-06-15T00:04:47Z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