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0"/>
  </p:notesMasterIdLst>
  <p:sldIdLst>
    <p:sldId id="256" r:id="rId2"/>
    <p:sldId id="266" r:id="rId3"/>
    <p:sldId id="265" r:id="rId4"/>
    <p:sldId id="260" r:id="rId5"/>
    <p:sldId id="321" r:id="rId6"/>
    <p:sldId id="329" r:id="rId7"/>
    <p:sldId id="335" r:id="rId8"/>
    <p:sldId id="278" r:id="rId9"/>
    <p:sldId id="330" r:id="rId10"/>
    <p:sldId id="331" r:id="rId11"/>
    <p:sldId id="317" r:id="rId12"/>
    <p:sldId id="336" r:id="rId13"/>
    <p:sldId id="338" r:id="rId14"/>
    <p:sldId id="337" r:id="rId15"/>
    <p:sldId id="274" r:id="rId16"/>
    <p:sldId id="290" r:id="rId17"/>
    <p:sldId id="269"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2EA"/>
    <a:srgbClr val="93B7FF"/>
    <a:srgbClr val="6699FF"/>
    <a:srgbClr val="CCECFF"/>
    <a:srgbClr val="FFF7F7"/>
    <a:srgbClr val="EBF7FF"/>
    <a:srgbClr val="EAF8E8"/>
    <a:srgbClr val="C6EAC0"/>
    <a:srgbClr val="FFCCCC"/>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14D28-4ACC-4AD0-9CB1-E844060DEAD7}" type="datetimeFigureOut">
              <a:rPr lang="en-US" smtClean="0"/>
              <a:t>7/13/2022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F595A-7D5E-4518-BC7D-7E168289DB81}" type="slidenum">
              <a:rPr lang="en-US" smtClean="0"/>
              <a:t>‹#›</a:t>
            </a:fld>
            <a:endParaRPr lang="en-US"/>
          </a:p>
        </p:txBody>
      </p:sp>
    </p:spTree>
    <p:extLst>
      <p:ext uri="{BB962C8B-B14F-4D97-AF65-F5344CB8AC3E}">
        <p14:creationId xmlns:p14="http://schemas.microsoft.com/office/powerpoint/2010/main" val="273573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7/13/2022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7/13/2022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7/13/2022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7/13/2022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7/13/2022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7/13/2022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7/13/2022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7/13/2022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r>
              <a:rPr lang="en-US" sz="4800" b="1" dirty="0">
                <a:latin typeface="Impact" pitchFamily="34" charset="0"/>
              </a:rPr>
              <a:t>Jesus’ return-his second coming</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Lesson- 12</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5" name="Picture 4">
            <a:extLst>
              <a:ext uri="{FF2B5EF4-FFF2-40B4-BE49-F238E27FC236}">
                <a16:creationId xmlns:a16="http://schemas.microsoft.com/office/drawing/2014/main" id="{652C2457-0057-86C0-F530-0FF2BDDE1921}"/>
              </a:ext>
            </a:extLst>
          </p:cNvPr>
          <p:cNvPicPr>
            <a:picLocks noChangeAspect="1"/>
          </p:cNvPicPr>
          <p:nvPr/>
        </p:nvPicPr>
        <p:blipFill rotWithShape="1">
          <a:blip r:embed="rId4"/>
          <a:srcRect b="90527"/>
          <a:stretch/>
        </p:blipFill>
        <p:spPr>
          <a:xfrm>
            <a:off x="0" y="900197"/>
            <a:ext cx="9144000" cy="166603"/>
          </a:xfrm>
          <a:prstGeom prst="rect">
            <a:avLst/>
          </a:prstGeom>
        </p:spPr>
      </p:pic>
      <p:pic>
        <p:nvPicPr>
          <p:cNvPr id="13" name="Picture 12">
            <a:extLst>
              <a:ext uri="{FF2B5EF4-FFF2-40B4-BE49-F238E27FC236}">
                <a16:creationId xmlns:a16="http://schemas.microsoft.com/office/drawing/2014/main" id="{C853BBA9-5AE1-57B1-B11D-8EF887759EBF}"/>
              </a:ext>
            </a:extLst>
          </p:cNvPr>
          <p:cNvPicPr>
            <a:picLocks noChangeAspect="1"/>
          </p:cNvPicPr>
          <p:nvPr/>
        </p:nvPicPr>
        <p:blipFill rotWithShape="1">
          <a:blip r:embed="rId4"/>
          <a:srcRect t="51530"/>
          <a:stretch/>
        </p:blipFill>
        <p:spPr>
          <a:xfrm>
            <a:off x="0" y="1073176"/>
            <a:ext cx="9144000" cy="852488"/>
          </a:xfrm>
          <a:prstGeom prst="rect">
            <a:avLst/>
          </a:prstGeom>
        </p:spPr>
      </p:pic>
      <p:pic>
        <p:nvPicPr>
          <p:cNvPr id="14" name="Picture 13">
            <a:extLst>
              <a:ext uri="{FF2B5EF4-FFF2-40B4-BE49-F238E27FC236}">
                <a16:creationId xmlns:a16="http://schemas.microsoft.com/office/drawing/2014/main" id="{9B76395E-E468-1732-3742-F54175FC2994}"/>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344709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The scriptures instruct believers in the attitude they should have and how they should behave while awaiting Jesus’ second coming. </a:t>
            </a:r>
            <a:r>
              <a:rPr lang="en-US" sz="2000" dirty="0">
                <a:solidFill>
                  <a:schemeClr val="accent2"/>
                </a:solidFill>
              </a:rPr>
              <a:t> </a:t>
            </a:r>
          </a:p>
          <a:p>
            <a:endParaRPr lang="en-US" sz="2000" dirty="0">
              <a:solidFill>
                <a:schemeClr val="accent2"/>
              </a:solidFill>
            </a:endParaRPr>
          </a:p>
          <a:p>
            <a:r>
              <a:rPr lang="en-US" sz="2000" dirty="0">
                <a:solidFill>
                  <a:schemeClr val="accent2"/>
                </a:solidFill>
              </a:rPr>
              <a:t>From time to time, there has been a false idea in the church that to honor the second coming there is no need to make long-term plans. This is usually claimed by someone who says they know when He will return. The church has been waiting for over 2000 years. Since we don’t know the day or hour (Matt. 25:13), we are to live in a wise, prudent and practical way. Christians are to live a Christ-like life and fulfill the ministry God has given them to do. </a:t>
            </a:r>
          </a:p>
          <a:p>
            <a:endParaRPr lang="en-US" sz="2000" dirty="0">
              <a:solidFill>
                <a:schemeClr val="accent2"/>
              </a:solidFill>
            </a:endParaRPr>
          </a:p>
          <a:p>
            <a:r>
              <a:rPr lang="en-US" sz="2000" dirty="0">
                <a:solidFill>
                  <a:schemeClr val="accent2"/>
                </a:solidFill>
              </a:rPr>
              <a:t>So, what do we do?</a:t>
            </a:r>
            <a:endParaRPr lang="en-US" dirty="0">
              <a:solidFill>
                <a:schemeClr val="accent2"/>
              </a:solidFill>
            </a:endParaRP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Living in light of His return</a:t>
            </a:r>
            <a:endParaRPr lang="en-US" sz="2800" b="1" u="sng" dirty="0">
              <a:solidFill>
                <a:srgbClr val="0070C0"/>
              </a:solidFill>
              <a:effectLst>
                <a:outerShdw blurRad="38100" dist="38100" dir="2700000" algn="tl">
                  <a:srgbClr val="000000">
                    <a:alpha val="43137"/>
                  </a:srgbClr>
                </a:outerShdw>
              </a:effectLst>
            </a:endParaRPr>
          </a:p>
        </p:txBody>
      </p:sp>
      <p:sp>
        <p:nvSpPr>
          <p:cNvPr id="11" name="Title 1">
            <a:extLst>
              <a:ext uri="{FF2B5EF4-FFF2-40B4-BE49-F238E27FC236}">
                <a16:creationId xmlns:a16="http://schemas.microsoft.com/office/drawing/2014/main" id="{B277B48E-5AC4-977A-694C-BF2B4D444DE0}"/>
              </a:ext>
            </a:extLst>
          </p:cNvPr>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spTree>
    <p:extLst>
      <p:ext uri="{BB962C8B-B14F-4D97-AF65-F5344CB8AC3E}">
        <p14:creationId xmlns:p14="http://schemas.microsoft.com/office/powerpoint/2010/main" val="28991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6AF174E-C783-FC98-894F-31B1350D0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1715661"/>
            <a:ext cx="8625840" cy="41786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GI-LOGO.jpg"/>
          <p:cNvPicPr>
            <a:picLocks noGrp="1" noRot="1" noChangeAspect="1" noMove="1" noResize="1" noEditPoints="1" noAdjustHandles="1" noChangeArrowheads="1" noChangeShapeType="1" noCrop="1"/>
          </p:cNvPicPr>
          <p:nvPr/>
        </p:nvPicPr>
        <p:blipFill>
          <a:blip r:embed="rId3" cstate="print"/>
          <a:stretch>
            <a:fillRect/>
          </a:stretch>
        </p:blipFill>
        <p:spPr>
          <a:xfrm>
            <a:off x="304800" y="304800"/>
            <a:ext cx="762000" cy="1193271"/>
          </a:xfrm>
          <a:prstGeom prst="rect">
            <a:avLst/>
          </a:prstGeom>
        </p:spPr>
      </p:pic>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4"/>
          <a:srcRect t="-2014"/>
          <a:stretch/>
        </p:blipFill>
        <p:spPr>
          <a:xfrm>
            <a:off x="0" y="6056387"/>
            <a:ext cx="9144000" cy="990601"/>
          </a:xfrm>
          <a:prstGeom prst="rect">
            <a:avLst/>
          </a:prstGeom>
        </p:spPr>
      </p:pic>
      <p:sp>
        <p:nvSpPr>
          <p:cNvPr id="11" name="TextBox 10">
            <a:extLst>
              <a:ext uri="{FF2B5EF4-FFF2-40B4-BE49-F238E27FC236}">
                <a16:creationId xmlns:a16="http://schemas.microsoft.com/office/drawing/2014/main" id="{0E2FE52D-6BB3-8C2E-5280-D32D8AC54E81}"/>
              </a:ext>
            </a:extLst>
          </p:cNvPr>
          <p:cNvSpPr txBox="1">
            <a:spLocks/>
          </p:cNvSpPr>
          <p:nvPr/>
        </p:nvSpPr>
        <p:spPr>
          <a:xfrm>
            <a:off x="364960" y="1877753"/>
            <a:ext cx="2705100" cy="23237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Wait eagerly</a:t>
            </a:r>
          </a:p>
          <a:p>
            <a:endParaRPr lang="en-US" sz="800" dirty="0">
              <a:solidFill>
                <a:schemeClr val="accent2"/>
              </a:solidFill>
            </a:endParaRPr>
          </a:p>
          <a:p>
            <a:r>
              <a:rPr lang="en-US" sz="1600" dirty="0">
                <a:solidFill>
                  <a:schemeClr val="accent2"/>
                </a:solidFill>
              </a:rPr>
              <a:t>So then, dear friends, since you are looking forward to this, make every effort to be found spotless, blameless and at peace with him.</a:t>
            </a:r>
          </a:p>
          <a:p>
            <a:r>
              <a:rPr lang="en-US" sz="1600" dirty="0">
                <a:solidFill>
                  <a:schemeClr val="accent2"/>
                </a:solidFill>
              </a:rPr>
              <a:t>(2 Peter 3:14)</a:t>
            </a:r>
          </a:p>
          <a:p>
            <a:endParaRPr lang="en-US" sz="1050" dirty="0">
              <a:solidFill>
                <a:schemeClr val="accent2"/>
              </a:solidFill>
            </a:endParaRPr>
          </a:p>
          <a:p>
            <a:r>
              <a:rPr lang="en-US" sz="1050" dirty="0">
                <a:solidFill>
                  <a:schemeClr val="accent2"/>
                </a:solidFill>
              </a:rPr>
              <a:t>2 Pet. 3:1-13</a:t>
            </a:r>
          </a:p>
        </p:txBody>
      </p:sp>
      <p:sp>
        <p:nvSpPr>
          <p:cNvPr id="2" name="TextBox 1">
            <a:extLst>
              <a:ext uri="{FF2B5EF4-FFF2-40B4-BE49-F238E27FC236}">
                <a16:creationId xmlns:a16="http://schemas.microsoft.com/office/drawing/2014/main" id="{53FC6E97-18B8-2AE1-A4D5-40E65119D4FE}"/>
              </a:ext>
            </a:extLst>
          </p:cNvPr>
          <p:cNvSpPr txBox="1"/>
          <p:nvPr/>
        </p:nvSpPr>
        <p:spPr>
          <a:xfrm>
            <a:off x="1587208" y="1198498"/>
            <a:ext cx="5969583" cy="461665"/>
          </a:xfrm>
          <a:prstGeom prst="rect">
            <a:avLst/>
          </a:prstGeom>
          <a:noFill/>
        </p:spPr>
        <p:txBody>
          <a:bodyPr wrap="none" rtlCol="0">
            <a:spAutoFit/>
          </a:bodyPr>
          <a:lstStyle/>
          <a:p>
            <a:r>
              <a:rPr lang="en-US" sz="2400" b="1" dirty="0">
                <a:latin typeface="Bodoni MT Black" panose="02070A03080606020203" pitchFamily="18" charset="0"/>
              </a:rPr>
              <a:t>Conduct while waiting for His return</a:t>
            </a:r>
          </a:p>
        </p:txBody>
      </p:sp>
      <p:sp>
        <p:nvSpPr>
          <p:cNvPr id="12" name="TextBox 11">
            <a:extLst>
              <a:ext uri="{FF2B5EF4-FFF2-40B4-BE49-F238E27FC236}">
                <a16:creationId xmlns:a16="http://schemas.microsoft.com/office/drawing/2014/main" id="{F563AF4D-F72E-C8AD-9390-F9D45BDB0936}"/>
              </a:ext>
            </a:extLst>
          </p:cNvPr>
          <p:cNvSpPr txBox="1">
            <a:spLocks/>
          </p:cNvSpPr>
          <p:nvPr/>
        </p:nvSpPr>
        <p:spPr>
          <a:xfrm>
            <a:off x="2209800" y="3886200"/>
            <a:ext cx="3581400" cy="183127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Be alert and self controlled</a:t>
            </a:r>
          </a:p>
          <a:p>
            <a:endParaRPr lang="en-US" sz="800" dirty="0">
              <a:solidFill>
                <a:schemeClr val="accent2"/>
              </a:solidFill>
            </a:endParaRPr>
          </a:p>
          <a:p>
            <a:r>
              <a:rPr lang="en-US" sz="1600" dirty="0">
                <a:solidFill>
                  <a:schemeClr val="accent2"/>
                </a:solidFill>
              </a:rPr>
              <a:t>Therefore keep watch, because you do not know on what day our Lord will come.</a:t>
            </a:r>
          </a:p>
          <a:p>
            <a:r>
              <a:rPr lang="en-US" sz="1600" dirty="0">
                <a:solidFill>
                  <a:schemeClr val="accent2"/>
                </a:solidFill>
              </a:rPr>
              <a:t>(Matt. 24:42)</a:t>
            </a:r>
          </a:p>
          <a:p>
            <a:endParaRPr lang="en-US" sz="1050" dirty="0">
              <a:solidFill>
                <a:schemeClr val="accent2"/>
              </a:solidFill>
            </a:endParaRPr>
          </a:p>
          <a:p>
            <a:r>
              <a:rPr lang="en-US" sz="1050" dirty="0">
                <a:solidFill>
                  <a:schemeClr val="accent2"/>
                </a:solidFill>
              </a:rPr>
              <a:t>Matt. 25:13, Mk. 13:33, Lk. 12:40, 1 </a:t>
            </a:r>
            <a:r>
              <a:rPr lang="en-US" sz="1050" dirty="0" err="1">
                <a:solidFill>
                  <a:schemeClr val="accent2"/>
                </a:solidFill>
              </a:rPr>
              <a:t>Thes</a:t>
            </a:r>
            <a:r>
              <a:rPr lang="en-US" sz="1050" dirty="0">
                <a:solidFill>
                  <a:schemeClr val="accent2"/>
                </a:solidFill>
              </a:rPr>
              <a:t>. 5:6, 8</a:t>
            </a:r>
          </a:p>
        </p:txBody>
      </p:sp>
      <p:sp>
        <p:nvSpPr>
          <p:cNvPr id="15" name="TextBox 14">
            <a:extLst>
              <a:ext uri="{FF2B5EF4-FFF2-40B4-BE49-F238E27FC236}">
                <a16:creationId xmlns:a16="http://schemas.microsoft.com/office/drawing/2014/main" id="{F2870029-3209-3F94-4E4F-6BBECE86989C}"/>
              </a:ext>
            </a:extLst>
          </p:cNvPr>
          <p:cNvSpPr txBox="1">
            <a:spLocks/>
          </p:cNvSpPr>
          <p:nvPr/>
        </p:nvSpPr>
        <p:spPr>
          <a:xfrm>
            <a:off x="6149340" y="1840830"/>
            <a:ext cx="2705100" cy="38010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Do not be troubled</a:t>
            </a:r>
          </a:p>
          <a:p>
            <a:endParaRPr lang="en-US" sz="800" dirty="0">
              <a:solidFill>
                <a:schemeClr val="accent2"/>
              </a:solidFill>
            </a:endParaRPr>
          </a:p>
          <a:p>
            <a:r>
              <a:rPr lang="en-US" sz="1600" dirty="0">
                <a:solidFill>
                  <a:schemeClr val="accent2"/>
                </a:solidFill>
              </a:rPr>
              <a:t>Peace I leave with you; my peace I give to you. I do not give to you as the world gives. Do not let your hearts be troubled and do not be afraid. “You heard me say, ‘I am going away and I am coming back for you.’ If you loved me, you would be glad that I am going to the Father, for the Father is greater than I.” (John 14:27-28)</a:t>
            </a:r>
          </a:p>
          <a:p>
            <a:endParaRPr lang="en-US" sz="1050" dirty="0">
              <a:solidFill>
                <a:schemeClr val="accent2"/>
              </a:solidFill>
            </a:endParaRPr>
          </a:p>
          <a:p>
            <a:r>
              <a:rPr lang="en-US" sz="1050" dirty="0">
                <a:solidFill>
                  <a:schemeClr val="accent2"/>
                </a:solidFill>
              </a:rPr>
              <a:t>Jn. 14:1-4</a:t>
            </a:r>
          </a:p>
        </p:txBody>
      </p:sp>
      <p:sp>
        <p:nvSpPr>
          <p:cNvPr id="14" name="Title 1">
            <a:extLst>
              <a:ext uri="{FF2B5EF4-FFF2-40B4-BE49-F238E27FC236}">
                <a16:creationId xmlns:a16="http://schemas.microsoft.com/office/drawing/2014/main" id="{62D86C8B-2413-4737-9C67-E3D96B98172E}"/>
              </a:ext>
            </a:extLst>
          </p:cNvPr>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spTree>
    <p:extLst>
      <p:ext uri="{BB962C8B-B14F-4D97-AF65-F5344CB8AC3E}">
        <p14:creationId xmlns:p14="http://schemas.microsoft.com/office/powerpoint/2010/main" val="268676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6AF174E-C783-FC98-894F-31B1350D0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1715661"/>
            <a:ext cx="8625840" cy="41786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GI-LOGO.jpg"/>
          <p:cNvPicPr>
            <a:picLocks noGrp="1" noRot="1" noChangeAspect="1" noMove="1" noResize="1" noEditPoints="1" noAdjustHandles="1" noChangeArrowheads="1" noChangeShapeType="1" noCrop="1"/>
          </p:cNvPicPr>
          <p:nvPr/>
        </p:nvPicPr>
        <p:blipFill>
          <a:blip r:embed="rId3" cstate="print"/>
          <a:stretch>
            <a:fillRect/>
          </a:stretch>
        </p:blipFill>
        <p:spPr>
          <a:xfrm>
            <a:off x="304800" y="304800"/>
            <a:ext cx="762000" cy="1193271"/>
          </a:xfrm>
          <a:prstGeom prst="rect">
            <a:avLst/>
          </a:prstGeom>
        </p:spPr>
      </p:pic>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4"/>
          <a:srcRect t="-2014"/>
          <a:stretch/>
        </p:blipFill>
        <p:spPr>
          <a:xfrm>
            <a:off x="0" y="6056387"/>
            <a:ext cx="9144000" cy="990601"/>
          </a:xfrm>
          <a:prstGeom prst="rect">
            <a:avLst/>
          </a:prstGeom>
        </p:spPr>
      </p:pic>
      <p:sp>
        <p:nvSpPr>
          <p:cNvPr id="11" name="TextBox 10">
            <a:extLst>
              <a:ext uri="{FF2B5EF4-FFF2-40B4-BE49-F238E27FC236}">
                <a16:creationId xmlns:a16="http://schemas.microsoft.com/office/drawing/2014/main" id="{0E2FE52D-6BB3-8C2E-5280-D32D8AC54E81}"/>
              </a:ext>
            </a:extLst>
          </p:cNvPr>
          <p:cNvSpPr txBox="1">
            <a:spLocks/>
          </p:cNvSpPr>
          <p:nvPr/>
        </p:nvSpPr>
        <p:spPr>
          <a:xfrm>
            <a:off x="364960" y="1877753"/>
            <a:ext cx="2705100" cy="23237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Beware of scoffers</a:t>
            </a:r>
          </a:p>
          <a:p>
            <a:endParaRPr lang="en-US" sz="800" dirty="0">
              <a:solidFill>
                <a:schemeClr val="accent2"/>
              </a:solidFill>
            </a:endParaRPr>
          </a:p>
          <a:p>
            <a:r>
              <a:rPr lang="en-US" sz="1600" dirty="0">
                <a:solidFill>
                  <a:schemeClr val="accent2"/>
                </a:solidFill>
              </a:rPr>
              <a:t>First of all, you must understand that in the last days scoffers will come, scoffing and following their own evil desires.</a:t>
            </a:r>
          </a:p>
          <a:p>
            <a:r>
              <a:rPr lang="en-US" sz="1600" dirty="0">
                <a:solidFill>
                  <a:schemeClr val="accent2"/>
                </a:solidFill>
              </a:rPr>
              <a:t>(2 Peter 3:3)</a:t>
            </a:r>
          </a:p>
          <a:p>
            <a:endParaRPr lang="en-US" sz="1050" dirty="0">
              <a:solidFill>
                <a:schemeClr val="accent2"/>
              </a:solidFill>
            </a:endParaRPr>
          </a:p>
          <a:p>
            <a:r>
              <a:rPr lang="en-US" sz="1050" dirty="0">
                <a:solidFill>
                  <a:schemeClr val="accent2"/>
                </a:solidFill>
              </a:rPr>
              <a:t>2 Pet. 3:4-8</a:t>
            </a:r>
          </a:p>
        </p:txBody>
      </p:sp>
      <p:sp>
        <p:nvSpPr>
          <p:cNvPr id="2" name="TextBox 1">
            <a:extLst>
              <a:ext uri="{FF2B5EF4-FFF2-40B4-BE49-F238E27FC236}">
                <a16:creationId xmlns:a16="http://schemas.microsoft.com/office/drawing/2014/main" id="{53FC6E97-18B8-2AE1-A4D5-40E65119D4FE}"/>
              </a:ext>
            </a:extLst>
          </p:cNvPr>
          <p:cNvSpPr txBox="1"/>
          <p:nvPr/>
        </p:nvSpPr>
        <p:spPr>
          <a:xfrm>
            <a:off x="1587208" y="1198498"/>
            <a:ext cx="5969583" cy="461665"/>
          </a:xfrm>
          <a:prstGeom prst="rect">
            <a:avLst/>
          </a:prstGeom>
          <a:noFill/>
        </p:spPr>
        <p:txBody>
          <a:bodyPr wrap="none" rtlCol="0">
            <a:spAutoFit/>
          </a:bodyPr>
          <a:lstStyle/>
          <a:p>
            <a:r>
              <a:rPr lang="en-US" sz="2400" b="1" dirty="0">
                <a:latin typeface="Bodoni MT Black" panose="02070A03080606020203" pitchFamily="18" charset="0"/>
              </a:rPr>
              <a:t>Conduct while waiting for His return</a:t>
            </a:r>
          </a:p>
        </p:txBody>
      </p:sp>
      <p:sp>
        <p:nvSpPr>
          <p:cNvPr id="12" name="TextBox 11">
            <a:extLst>
              <a:ext uri="{FF2B5EF4-FFF2-40B4-BE49-F238E27FC236}">
                <a16:creationId xmlns:a16="http://schemas.microsoft.com/office/drawing/2014/main" id="{F563AF4D-F72E-C8AD-9390-F9D45BDB0936}"/>
              </a:ext>
            </a:extLst>
          </p:cNvPr>
          <p:cNvSpPr txBox="1">
            <a:spLocks/>
          </p:cNvSpPr>
          <p:nvPr/>
        </p:nvSpPr>
        <p:spPr>
          <a:xfrm>
            <a:off x="3429000" y="3621341"/>
            <a:ext cx="3581400" cy="20774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Beware of false </a:t>
            </a:r>
            <a:r>
              <a:rPr lang="en-US" sz="2000" b="1" dirty="0" err="1">
                <a:solidFill>
                  <a:schemeClr val="accent2"/>
                </a:solidFill>
              </a:rPr>
              <a:t>christs</a:t>
            </a:r>
            <a:endParaRPr lang="en-US" sz="2000" b="1" dirty="0">
              <a:solidFill>
                <a:schemeClr val="accent2"/>
              </a:solidFill>
            </a:endParaRPr>
          </a:p>
          <a:p>
            <a:endParaRPr lang="en-US" sz="800" dirty="0">
              <a:solidFill>
                <a:schemeClr val="accent2"/>
              </a:solidFill>
            </a:endParaRPr>
          </a:p>
          <a:p>
            <a:r>
              <a:rPr lang="en-US" sz="1600" dirty="0">
                <a:solidFill>
                  <a:schemeClr val="accent2"/>
                </a:solidFill>
              </a:rPr>
              <a:t>Jesus answered: “Watch out that no one deceives you. For many will come in my name, claiming, ‘I am the Christ,’ and will deceive many.”</a:t>
            </a:r>
          </a:p>
          <a:p>
            <a:r>
              <a:rPr lang="en-US" sz="1600" dirty="0">
                <a:solidFill>
                  <a:schemeClr val="accent2"/>
                </a:solidFill>
              </a:rPr>
              <a:t>(Matt. 24:4-5)</a:t>
            </a:r>
          </a:p>
          <a:p>
            <a:endParaRPr lang="en-US" sz="1050" dirty="0">
              <a:solidFill>
                <a:schemeClr val="accent2"/>
              </a:solidFill>
            </a:endParaRPr>
          </a:p>
          <a:p>
            <a:r>
              <a:rPr lang="en-US" sz="1050" dirty="0">
                <a:solidFill>
                  <a:schemeClr val="accent2"/>
                </a:solidFill>
              </a:rPr>
              <a:t>Matt. 24:24-27, Lk. 21:8-28</a:t>
            </a:r>
          </a:p>
        </p:txBody>
      </p:sp>
      <p:sp>
        <p:nvSpPr>
          <p:cNvPr id="15" name="TextBox 14">
            <a:extLst>
              <a:ext uri="{FF2B5EF4-FFF2-40B4-BE49-F238E27FC236}">
                <a16:creationId xmlns:a16="http://schemas.microsoft.com/office/drawing/2014/main" id="{F2870029-3209-3F94-4E4F-6BBECE86989C}"/>
              </a:ext>
            </a:extLst>
          </p:cNvPr>
          <p:cNvSpPr txBox="1">
            <a:spLocks/>
          </p:cNvSpPr>
          <p:nvPr/>
        </p:nvSpPr>
        <p:spPr>
          <a:xfrm>
            <a:off x="6149340" y="1840830"/>
            <a:ext cx="2705100" cy="158504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Encourage each other</a:t>
            </a:r>
          </a:p>
          <a:p>
            <a:endParaRPr lang="en-US" sz="800" dirty="0">
              <a:solidFill>
                <a:schemeClr val="accent2"/>
              </a:solidFill>
            </a:endParaRPr>
          </a:p>
          <a:p>
            <a:r>
              <a:rPr lang="en-US" sz="1600" dirty="0">
                <a:solidFill>
                  <a:schemeClr val="accent2"/>
                </a:solidFill>
              </a:rPr>
              <a:t>Therefore encourage each other with these words. </a:t>
            </a:r>
          </a:p>
          <a:p>
            <a:r>
              <a:rPr lang="en-US" sz="1600" dirty="0">
                <a:solidFill>
                  <a:schemeClr val="accent2"/>
                </a:solidFill>
              </a:rPr>
              <a:t>(1 </a:t>
            </a:r>
            <a:r>
              <a:rPr lang="en-US" sz="1600" dirty="0" err="1">
                <a:solidFill>
                  <a:schemeClr val="accent2"/>
                </a:solidFill>
              </a:rPr>
              <a:t>Thes</a:t>
            </a:r>
            <a:r>
              <a:rPr lang="en-US" sz="1600" dirty="0">
                <a:solidFill>
                  <a:schemeClr val="accent2"/>
                </a:solidFill>
              </a:rPr>
              <a:t>. 4:18)</a:t>
            </a:r>
          </a:p>
          <a:p>
            <a:endParaRPr lang="en-US" sz="1050" dirty="0">
              <a:solidFill>
                <a:schemeClr val="accent2"/>
              </a:solidFill>
            </a:endParaRPr>
          </a:p>
          <a:p>
            <a:r>
              <a:rPr lang="en-US" sz="1050" dirty="0">
                <a:solidFill>
                  <a:schemeClr val="accent2"/>
                </a:solidFill>
              </a:rPr>
              <a:t>1 </a:t>
            </a:r>
            <a:r>
              <a:rPr lang="en-US" sz="1050" dirty="0" err="1">
                <a:solidFill>
                  <a:schemeClr val="accent2"/>
                </a:solidFill>
              </a:rPr>
              <a:t>Thes</a:t>
            </a:r>
            <a:r>
              <a:rPr lang="en-US" sz="1050" dirty="0">
                <a:solidFill>
                  <a:schemeClr val="accent2"/>
                </a:solidFill>
              </a:rPr>
              <a:t>. 4:13-17, 5:11</a:t>
            </a:r>
          </a:p>
        </p:txBody>
      </p:sp>
      <p:sp>
        <p:nvSpPr>
          <p:cNvPr id="14" name="Title 1">
            <a:extLst>
              <a:ext uri="{FF2B5EF4-FFF2-40B4-BE49-F238E27FC236}">
                <a16:creationId xmlns:a16="http://schemas.microsoft.com/office/drawing/2014/main" id="{62D86C8B-2413-4737-9C67-E3D96B98172E}"/>
              </a:ext>
            </a:extLst>
          </p:cNvPr>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spTree>
    <p:extLst>
      <p:ext uri="{BB962C8B-B14F-4D97-AF65-F5344CB8AC3E}">
        <p14:creationId xmlns:p14="http://schemas.microsoft.com/office/powerpoint/2010/main" val="2942114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6AF174E-C783-FC98-894F-31B1350D0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1660163"/>
            <a:ext cx="8625840" cy="42341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GI-LOGO.jpg"/>
          <p:cNvPicPr>
            <a:picLocks noGrp="1" noRot="1" noChangeAspect="1" noMove="1" noResize="1" noEditPoints="1" noAdjustHandles="1" noChangeArrowheads="1" noChangeShapeType="1" noCrop="1"/>
          </p:cNvPicPr>
          <p:nvPr/>
        </p:nvPicPr>
        <p:blipFill>
          <a:blip r:embed="rId3" cstate="print"/>
          <a:stretch>
            <a:fillRect/>
          </a:stretch>
        </p:blipFill>
        <p:spPr>
          <a:xfrm>
            <a:off x="304800" y="304800"/>
            <a:ext cx="762000" cy="1193271"/>
          </a:xfrm>
          <a:prstGeom prst="rect">
            <a:avLst/>
          </a:prstGeom>
        </p:spPr>
      </p:pic>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4"/>
          <a:srcRect t="-2014"/>
          <a:stretch/>
        </p:blipFill>
        <p:spPr>
          <a:xfrm>
            <a:off x="0" y="6056387"/>
            <a:ext cx="9144000" cy="990601"/>
          </a:xfrm>
          <a:prstGeom prst="rect">
            <a:avLst/>
          </a:prstGeom>
        </p:spPr>
      </p:pic>
      <p:sp>
        <p:nvSpPr>
          <p:cNvPr id="2" name="TextBox 1">
            <a:extLst>
              <a:ext uri="{FF2B5EF4-FFF2-40B4-BE49-F238E27FC236}">
                <a16:creationId xmlns:a16="http://schemas.microsoft.com/office/drawing/2014/main" id="{53FC6E97-18B8-2AE1-A4D5-40E65119D4FE}"/>
              </a:ext>
            </a:extLst>
          </p:cNvPr>
          <p:cNvSpPr txBox="1"/>
          <p:nvPr/>
        </p:nvSpPr>
        <p:spPr>
          <a:xfrm>
            <a:off x="1587208" y="1198498"/>
            <a:ext cx="5969583" cy="461665"/>
          </a:xfrm>
          <a:prstGeom prst="rect">
            <a:avLst/>
          </a:prstGeom>
          <a:noFill/>
        </p:spPr>
        <p:txBody>
          <a:bodyPr wrap="none" rtlCol="0">
            <a:spAutoFit/>
          </a:bodyPr>
          <a:lstStyle/>
          <a:p>
            <a:r>
              <a:rPr lang="en-US" sz="2400" b="1" dirty="0">
                <a:latin typeface="Bodoni MT Black" panose="02070A03080606020203" pitchFamily="18" charset="0"/>
              </a:rPr>
              <a:t>Conduct while waiting for His return</a:t>
            </a:r>
          </a:p>
        </p:txBody>
      </p:sp>
      <p:sp>
        <p:nvSpPr>
          <p:cNvPr id="12" name="TextBox 11">
            <a:extLst>
              <a:ext uri="{FF2B5EF4-FFF2-40B4-BE49-F238E27FC236}">
                <a16:creationId xmlns:a16="http://schemas.microsoft.com/office/drawing/2014/main" id="{F563AF4D-F72E-C8AD-9390-F9D45BDB0936}"/>
              </a:ext>
            </a:extLst>
          </p:cNvPr>
          <p:cNvSpPr txBox="1">
            <a:spLocks/>
          </p:cNvSpPr>
          <p:nvPr/>
        </p:nvSpPr>
        <p:spPr>
          <a:xfrm>
            <a:off x="6372243" y="1873680"/>
            <a:ext cx="2369096" cy="38625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Be patient and don’t grumble</a:t>
            </a:r>
          </a:p>
          <a:p>
            <a:endParaRPr lang="en-US" sz="800" dirty="0">
              <a:solidFill>
                <a:schemeClr val="accent2"/>
              </a:solidFill>
            </a:endParaRPr>
          </a:p>
          <a:p>
            <a:r>
              <a:rPr lang="en-US" sz="1600" dirty="0">
                <a:solidFill>
                  <a:schemeClr val="accent2"/>
                </a:solidFill>
              </a:rPr>
              <a:t>Be patient, then, brothers, until the Lord’s coming. …You too, be patient and stand firm, because the Lord’s coming is near. Don’t grumble against each other, brothers, or you will be judged. The Judge is standing at the door!</a:t>
            </a:r>
          </a:p>
          <a:p>
            <a:r>
              <a:rPr lang="en-US" sz="1600" dirty="0">
                <a:solidFill>
                  <a:schemeClr val="accent2"/>
                </a:solidFill>
              </a:rPr>
              <a:t>(Jas. 5:7, 8-9)</a:t>
            </a:r>
          </a:p>
          <a:p>
            <a:endParaRPr lang="en-US" sz="1050" dirty="0">
              <a:solidFill>
                <a:schemeClr val="accent2"/>
              </a:solidFill>
            </a:endParaRPr>
          </a:p>
          <a:p>
            <a:r>
              <a:rPr lang="en-US" sz="1050" dirty="0">
                <a:solidFill>
                  <a:schemeClr val="accent2"/>
                </a:solidFill>
              </a:rPr>
              <a:t>1 Cor. 1:7</a:t>
            </a:r>
          </a:p>
        </p:txBody>
      </p:sp>
      <p:sp>
        <p:nvSpPr>
          <p:cNvPr id="15" name="TextBox 14">
            <a:extLst>
              <a:ext uri="{FF2B5EF4-FFF2-40B4-BE49-F238E27FC236}">
                <a16:creationId xmlns:a16="http://schemas.microsoft.com/office/drawing/2014/main" id="{F2870029-3209-3F94-4E4F-6BBECE86989C}"/>
              </a:ext>
            </a:extLst>
          </p:cNvPr>
          <p:cNvSpPr txBox="1">
            <a:spLocks/>
          </p:cNvSpPr>
          <p:nvPr/>
        </p:nvSpPr>
        <p:spPr>
          <a:xfrm>
            <a:off x="1664932" y="3774498"/>
            <a:ext cx="4569826" cy="20774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Persevere</a:t>
            </a:r>
          </a:p>
          <a:p>
            <a:endParaRPr lang="en-US" sz="800" dirty="0">
              <a:solidFill>
                <a:schemeClr val="accent2"/>
              </a:solidFill>
            </a:endParaRPr>
          </a:p>
          <a:p>
            <a:r>
              <a:rPr lang="en-US" sz="1600" dirty="0">
                <a:solidFill>
                  <a:schemeClr val="accent2"/>
                </a:solidFill>
              </a:rPr>
              <a:t>But my righteous one will live by faith. And if he shrinks back, I will not be pleased with him. …But we are not of those who shrink back and are destroyed, but of those who believe and are saved. </a:t>
            </a:r>
          </a:p>
          <a:p>
            <a:r>
              <a:rPr lang="en-US" sz="1600" dirty="0">
                <a:solidFill>
                  <a:schemeClr val="accent2"/>
                </a:solidFill>
              </a:rPr>
              <a:t>(Heb. 10:37, 39)</a:t>
            </a:r>
          </a:p>
          <a:p>
            <a:endParaRPr lang="en-US" sz="1050" dirty="0">
              <a:solidFill>
                <a:schemeClr val="accent2"/>
              </a:solidFill>
            </a:endParaRPr>
          </a:p>
          <a:p>
            <a:r>
              <a:rPr lang="en-US" sz="1050" dirty="0">
                <a:solidFill>
                  <a:schemeClr val="accent2"/>
                </a:solidFill>
              </a:rPr>
              <a:t>Heb. 10:36-39, 1 Tim. 6:11-14, 1 Jn. 2:28</a:t>
            </a:r>
          </a:p>
        </p:txBody>
      </p:sp>
      <p:sp>
        <p:nvSpPr>
          <p:cNvPr id="14" name="Title 1">
            <a:extLst>
              <a:ext uri="{FF2B5EF4-FFF2-40B4-BE49-F238E27FC236}">
                <a16:creationId xmlns:a16="http://schemas.microsoft.com/office/drawing/2014/main" id="{62D86C8B-2413-4737-9C67-E3D96B98172E}"/>
              </a:ext>
            </a:extLst>
          </p:cNvPr>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sp>
        <p:nvSpPr>
          <p:cNvPr id="11" name="TextBox 10">
            <a:extLst>
              <a:ext uri="{FF2B5EF4-FFF2-40B4-BE49-F238E27FC236}">
                <a16:creationId xmlns:a16="http://schemas.microsoft.com/office/drawing/2014/main" id="{0E2FE52D-6BB3-8C2E-5280-D32D8AC54E81}"/>
              </a:ext>
            </a:extLst>
          </p:cNvPr>
          <p:cNvSpPr txBox="1">
            <a:spLocks/>
          </p:cNvSpPr>
          <p:nvPr/>
        </p:nvSpPr>
        <p:spPr>
          <a:xfrm>
            <a:off x="371381" y="1715661"/>
            <a:ext cx="2705100"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Remember</a:t>
            </a:r>
          </a:p>
          <a:p>
            <a:endParaRPr lang="en-US" sz="800" dirty="0">
              <a:solidFill>
                <a:schemeClr val="accent2"/>
              </a:solidFill>
            </a:endParaRPr>
          </a:p>
          <a:p>
            <a:r>
              <a:rPr lang="en-US" sz="1600" dirty="0">
                <a:solidFill>
                  <a:schemeClr val="accent2"/>
                </a:solidFill>
              </a:rPr>
              <a:t>Remember, therefore, what you have received and heard; obey it, and repent. But if you do not wake up, I will come like a thief, and you will not know at what time I will come to you.</a:t>
            </a:r>
          </a:p>
          <a:p>
            <a:r>
              <a:rPr lang="en-US" sz="1600" dirty="0">
                <a:solidFill>
                  <a:schemeClr val="accent2"/>
                </a:solidFill>
              </a:rPr>
              <a:t>(Rev. 3:3)</a:t>
            </a:r>
          </a:p>
        </p:txBody>
      </p:sp>
    </p:spTree>
    <p:extLst>
      <p:ext uri="{BB962C8B-B14F-4D97-AF65-F5344CB8AC3E}">
        <p14:creationId xmlns:p14="http://schemas.microsoft.com/office/powerpoint/2010/main" val="3521444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6AF174E-C783-FC98-894F-31B1350D0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1715661"/>
            <a:ext cx="8625840" cy="41786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GI-LOGO.jpg"/>
          <p:cNvPicPr>
            <a:picLocks noGrp="1" noRot="1" noChangeAspect="1" noMove="1" noResize="1" noEditPoints="1" noAdjustHandles="1" noChangeArrowheads="1" noChangeShapeType="1" noCrop="1"/>
          </p:cNvPicPr>
          <p:nvPr/>
        </p:nvPicPr>
        <p:blipFill>
          <a:blip r:embed="rId3" cstate="print"/>
          <a:stretch>
            <a:fillRect/>
          </a:stretch>
        </p:blipFill>
        <p:spPr>
          <a:xfrm>
            <a:off x="304800" y="304800"/>
            <a:ext cx="762000" cy="1193271"/>
          </a:xfrm>
          <a:prstGeom prst="rect">
            <a:avLst/>
          </a:prstGeom>
        </p:spPr>
      </p:pic>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4"/>
          <a:srcRect t="-2014"/>
          <a:stretch/>
        </p:blipFill>
        <p:spPr>
          <a:xfrm>
            <a:off x="0" y="6056387"/>
            <a:ext cx="9144000" cy="990601"/>
          </a:xfrm>
          <a:prstGeom prst="rect">
            <a:avLst/>
          </a:prstGeom>
        </p:spPr>
      </p:pic>
      <p:sp>
        <p:nvSpPr>
          <p:cNvPr id="2" name="TextBox 1">
            <a:extLst>
              <a:ext uri="{FF2B5EF4-FFF2-40B4-BE49-F238E27FC236}">
                <a16:creationId xmlns:a16="http://schemas.microsoft.com/office/drawing/2014/main" id="{53FC6E97-18B8-2AE1-A4D5-40E65119D4FE}"/>
              </a:ext>
            </a:extLst>
          </p:cNvPr>
          <p:cNvSpPr txBox="1"/>
          <p:nvPr/>
        </p:nvSpPr>
        <p:spPr>
          <a:xfrm>
            <a:off x="1587208" y="1198498"/>
            <a:ext cx="5969583" cy="461665"/>
          </a:xfrm>
          <a:prstGeom prst="rect">
            <a:avLst/>
          </a:prstGeom>
          <a:noFill/>
        </p:spPr>
        <p:txBody>
          <a:bodyPr wrap="none" rtlCol="0">
            <a:spAutoFit/>
          </a:bodyPr>
          <a:lstStyle/>
          <a:p>
            <a:r>
              <a:rPr lang="en-US" sz="2400" b="1" dirty="0">
                <a:latin typeface="Bodoni MT Black" panose="02070A03080606020203" pitchFamily="18" charset="0"/>
              </a:rPr>
              <a:t>Conduct while waiting for His return</a:t>
            </a:r>
          </a:p>
        </p:txBody>
      </p:sp>
      <p:sp>
        <p:nvSpPr>
          <p:cNvPr id="12" name="TextBox 11">
            <a:extLst>
              <a:ext uri="{FF2B5EF4-FFF2-40B4-BE49-F238E27FC236}">
                <a16:creationId xmlns:a16="http://schemas.microsoft.com/office/drawing/2014/main" id="{F563AF4D-F72E-C8AD-9390-F9D45BDB0936}"/>
              </a:ext>
            </a:extLst>
          </p:cNvPr>
          <p:cNvSpPr txBox="1">
            <a:spLocks/>
          </p:cNvSpPr>
          <p:nvPr/>
        </p:nvSpPr>
        <p:spPr>
          <a:xfrm>
            <a:off x="404907" y="1804019"/>
            <a:ext cx="3331139" cy="28777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Be holy, godly, at peace</a:t>
            </a:r>
          </a:p>
          <a:p>
            <a:endParaRPr lang="en-US" sz="800" dirty="0">
              <a:solidFill>
                <a:schemeClr val="accent2"/>
              </a:solidFill>
            </a:endParaRPr>
          </a:p>
          <a:p>
            <a:r>
              <a:rPr lang="en-US" sz="1200" b="1" dirty="0">
                <a:solidFill>
                  <a:schemeClr val="accent2"/>
                </a:solidFill>
              </a:rPr>
              <a:t>…You ought to live holy and godly lives as you look forward to the day of God and speed its coming. That day will bring about eh destruction of the heavens by fire, and the elements will melt in the heat. But in keeping with his promise, we are looking forward to a new heaven and a new earth, the home of righteousness. So then, dear friends, since you are looking forward to this, make every effort to be found spotless, blameless and at peace with him.</a:t>
            </a:r>
          </a:p>
          <a:p>
            <a:r>
              <a:rPr lang="en-US" sz="1200" b="1" dirty="0">
                <a:solidFill>
                  <a:schemeClr val="accent2"/>
                </a:solidFill>
              </a:rPr>
              <a:t>(2 Pet. 3:11-14)</a:t>
            </a:r>
          </a:p>
          <a:p>
            <a:endParaRPr lang="en-US" sz="1050" dirty="0">
              <a:solidFill>
                <a:schemeClr val="accent2"/>
              </a:solidFill>
            </a:endParaRPr>
          </a:p>
          <a:p>
            <a:r>
              <a:rPr lang="en-US" sz="1050" dirty="0">
                <a:solidFill>
                  <a:schemeClr val="accent2"/>
                </a:solidFill>
              </a:rPr>
              <a:t>1 </a:t>
            </a:r>
            <a:r>
              <a:rPr lang="en-US" sz="1050" dirty="0" err="1">
                <a:solidFill>
                  <a:schemeClr val="accent2"/>
                </a:solidFill>
              </a:rPr>
              <a:t>Thes</a:t>
            </a:r>
            <a:r>
              <a:rPr lang="en-US" sz="1050" dirty="0">
                <a:solidFill>
                  <a:schemeClr val="accent2"/>
                </a:solidFill>
              </a:rPr>
              <a:t>. 5:23</a:t>
            </a:r>
          </a:p>
        </p:txBody>
      </p:sp>
      <p:sp>
        <p:nvSpPr>
          <p:cNvPr id="15" name="TextBox 14">
            <a:extLst>
              <a:ext uri="{FF2B5EF4-FFF2-40B4-BE49-F238E27FC236}">
                <a16:creationId xmlns:a16="http://schemas.microsoft.com/office/drawing/2014/main" id="{F2870029-3209-3F94-4E4F-6BBECE86989C}"/>
              </a:ext>
            </a:extLst>
          </p:cNvPr>
          <p:cNvSpPr txBox="1">
            <a:spLocks/>
          </p:cNvSpPr>
          <p:nvPr/>
        </p:nvSpPr>
        <p:spPr>
          <a:xfrm>
            <a:off x="1905000" y="4319042"/>
            <a:ext cx="6920120" cy="15081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Elders shepherd the flock</a:t>
            </a:r>
          </a:p>
          <a:p>
            <a:endParaRPr lang="en-US" sz="800" dirty="0">
              <a:solidFill>
                <a:schemeClr val="accent2"/>
              </a:solidFill>
            </a:endParaRPr>
          </a:p>
          <a:p>
            <a:r>
              <a:rPr lang="en-US" sz="1600" dirty="0">
                <a:solidFill>
                  <a:schemeClr val="accent2"/>
                </a:solidFill>
              </a:rPr>
              <a:t>Be shepherds of God’s flock that is under your care, serving as overseers—not because you must, but because you are willing…And when the Chief Shepherd appears, you will receive the crown of glory that will never fade away.</a:t>
            </a:r>
          </a:p>
          <a:p>
            <a:r>
              <a:rPr lang="en-US" sz="1600" dirty="0">
                <a:solidFill>
                  <a:schemeClr val="accent2"/>
                </a:solidFill>
              </a:rPr>
              <a:t>(1 Pet. 5:2, 4)</a:t>
            </a:r>
            <a:endParaRPr lang="en-US" sz="1050" dirty="0">
              <a:solidFill>
                <a:schemeClr val="accent2"/>
              </a:solidFill>
            </a:endParaRPr>
          </a:p>
        </p:txBody>
      </p:sp>
      <p:sp>
        <p:nvSpPr>
          <p:cNvPr id="14" name="Title 1">
            <a:extLst>
              <a:ext uri="{FF2B5EF4-FFF2-40B4-BE49-F238E27FC236}">
                <a16:creationId xmlns:a16="http://schemas.microsoft.com/office/drawing/2014/main" id="{62D86C8B-2413-4737-9C67-E3D96B98172E}"/>
              </a:ext>
            </a:extLst>
          </p:cNvPr>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sp>
        <p:nvSpPr>
          <p:cNvPr id="11" name="TextBox 10">
            <a:extLst>
              <a:ext uri="{FF2B5EF4-FFF2-40B4-BE49-F238E27FC236}">
                <a16:creationId xmlns:a16="http://schemas.microsoft.com/office/drawing/2014/main" id="{0E2FE52D-6BB3-8C2E-5280-D32D8AC54E81}"/>
              </a:ext>
            </a:extLst>
          </p:cNvPr>
          <p:cNvSpPr txBox="1">
            <a:spLocks/>
          </p:cNvSpPr>
          <p:nvPr/>
        </p:nvSpPr>
        <p:spPr>
          <a:xfrm>
            <a:off x="6118860" y="1789682"/>
            <a:ext cx="2705100" cy="24622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Live sober and upright</a:t>
            </a:r>
          </a:p>
          <a:p>
            <a:endParaRPr lang="en-US" sz="800" dirty="0">
              <a:solidFill>
                <a:schemeClr val="accent2"/>
              </a:solidFill>
            </a:endParaRPr>
          </a:p>
          <a:p>
            <a:r>
              <a:rPr lang="en-US" sz="1400" b="1" dirty="0">
                <a:solidFill>
                  <a:schemeClr val="accent2"/>
                </a:solidFill>
              </a:rPr>
              <a:t>It teaches us to say “No” to ungodliness and worldly passions, and to live self-controlled, upright and godly lives in this present age, while we wait for the blessed hope—the glorious appearing of our great God and Savior, Jesus Christ. </a:t>
            </a:r>
          </a:p>
          <a:p>
            <a:r>
              <a:rPr lang="en-US" sz="1400" b="1" dirty="0">
                <a:solidFill>
                  <a:schemeClr val="accent2"/>
                </a:solidFill>
              </a:rPr>
              <a:t>(Tit. 2:12-13)</a:t>
            </a:r>
          </a:p>
        </p:txBody>
      </p:sp>
    </p:spTree>
    <p:extLst>
      <p:ext uri="{BB962C8B-B14F-4D97-AF65-F5344CB8AC3E}">
        <p14:creationId xmlns:p14="http://schemas.microsoft.com/office/powerpoint/2010/main" val="700658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pic>
        <p:nvPicPr>
          <p:cNvPr id="12" name="Picture 11">
            <a:extLst>
              <a:ext uri="{FF2B5EF4-FFF2-40B4-BE49-F238E27FC236}">
                <a16:creationId xmlns:a16="http://schemas.microsoft.com/office/drawing/2014/main" id="{D7B644F5-3BEF-0E42-7766-F651DF1613AC}"/>
              </a:ext>
            </a:extLst>
          </p:cNvPr>
          <p:cNvPicPr>
            <a:picLocks noChangeAspect="1"/>
          </p:cNvPicPr>
          <p:nvPr/>
        </p:nvPicPr>
        <p:blipFill rotWithShape="1">
          <a:blip r:embed="rId5"/>
          <a:srcRect t="-2014"/>
          <a:stretch/>
        </p:blipFill>
        <p:spPr>
          <a:xfrm>
            <a:off x="0" y="6056387"/>
            <a:ext cx="9144000" cy="990601"/>
          </a:xfrm>
          <a:prstGeom prst="rect">
            <a:avLst/>
          </a:prstGeom>
        </p:spPr>
      </p:pic>
      <p:sp>
        <p:nvSpPr>
          <p:cNvPr id="14" name="Title 1">
            <a:extLst>
              <a:ext uri="{FF2B5EF4-FFF2-40B4-BE49-F238E27FC236}">
                <a16:creationId xmlns:a16="http://schemas.microsoft.com/office/drawing/2014/main" id="{A67E12A7-314C-DFE1-F320-4B3130D6C9DC}"/>
              </a:ext>
            </a:extLst>
          </p:cNvPr>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304800" y="1706867"/>
            <a:ext cx="8572500" cy="3293209"/>
          </a:xfrm>
          <a:prstGeom prst="rect">
            <a:avLst/>
          </a:prstGeom>
          <a:noFill/>
        </p:spPr>
        <p:txBody>
          <a:bodyPr wrap="square" rtlCol="0">
            <a:spAutoFit/>
          </a:bodyPr>
          <a:lstStyle/>
          <a:p>
            <a:pPr marL="514350" indent="-514350">
              <a:buFont typeface="+mj-lt"/>
              <a:buAutoNum type="arabicPeriod"/>
            </a:pPr>
            <a:r>
              <a:rPr lang="en-US" sz="2600" dirty="0">
                <a:solidFill>
                  <a:srgbClr val="0070C0"/>
                </a:solidFill>
              </a:rPr>
              <a:t>How do we know that Jesus will come again?</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List the events that will occur in the future. How might they affect you?</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How will Jesus return?</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What will happen when Jesus returns again?</a:t>
            </a:r>
          </a:p>
        </p:txBody>
      </p:sp>
      <p:pic>
        <p:nvPicPr>
          <p:cNvPr id="7" name="Picture 6">
            <a:extLst>
              <a:ext uri="{FF2B5EF4-FFF2-40B4-BE49-F238E27FC236}">
                <a16:creationId xmlns:a16="http://schemas.microsoft.com/office/drawing/2014/main" id="{97F0CCC6-D897-D410-D730-44D16A03D5E9}"/>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itle 1">
            <a:extLst>
              <a:ext uri="{FF2B5EF4-FFF2-40B4-BE49-F238E27FC236}">
                <a16:creationId xmlns:a16="http://schemas.microsoft.com/office/drawing/2014/main" id="{B8E230A5-5D28-BCCB-0810-D540D119A47D}"/>
              </a:ext>
            </a:extLst>
          </p:cNvPr>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spTree>
    <p:extLst>
      <p:ext uri="{BB962C8B-B14F-4D97-AF65-F5344CB8AC3E}">
        <p14:creationId xmlns:p14="http://schemas.microsoft.com/office/powerpoint/2010/main" val="3655090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452120" y="1980447"/>
            <a:ext cx="8153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b="1" dirty="0"/>
              <a:t>Memorize Matthew 16:27 and Acts 1:11</a:t>
            </a:r>
          </a:p>
          <a:p>
            <a:pPr marL="514350" indent="-514350">
              <a:buFont typeface="+mj-lt"/>
              <a:buAutoNum type="arabicPeriod"/>
            </a:pPr>
            <a:endParaRPr lang="en-US" sz="2800" b="1" dirty="0"/>
          </a:p>
          <a:p>
            <a:pPr marL="514350" indent="-514350">
              <a:buFont typeface="+mj-lt"/>
              <a:buAutoNum type="arabicPeriod"/>
            </a:pPr>
            <a:r>
              <a:rPr lang="en-US" sz="2800" b="1" dirty="0"/>
              <a:t>Read what Jesus said about His second coming in Matthew 24, Mark 13 and Luke 13.</a:t>
            </a:r>
          </a:p>
          <a:p>
            <a:pPr marL="514350" indent="-514350">
              <a:buFont typeface="+mj-lt"/>
              <a:buAutoNum type="arabicPeriod"/>
            </a:pPr>
            <a:endParaRPr lang="en-US" sz="2800" b="1" dirty="0"/>
          </a:p>
          <a:p>
            <a:pPr marL="514350" indent="-514350">
              <a:buFont typeface="+mj-lt"/>
              <a:buAutoNum type="arabicPeriod"/>
            </a:pPr>
            <a:r>
              <a:rPr lang="en-US" sz="2800" b="1" dirty="0"/>
              <a:t>Prayerfully consider whether you are ready for Jesus’ return. Allow the Holy Spirit to lead you in correcting your life so you will be ready.</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0" name="Title 1">
            <a:extLst>
              <a:ext uri="{FF2B5EF4-FFF2-40B4-BE49-F238E27FC236}">
                <a16:creationId xmlns:a16="http://schemas.microsoft.com/office/drawing/2014/main" id="{2F144A01-036A-9FFB-CFDE-B233B6269923}"/>
              </a:ext>
            </a:extLst>
          </p:cNvPr>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spTree>
    <p:extLst>
      <p:ext uri="{BB962C8B-B14F-4D97-AF65-F5344CB8AC3E}">
        <p14:creationId xmlns:p14="http://schemas.microsoft.com/office/powerpoint/2010/main" val="3504003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pic>
        <p:nvPicPr>
          <p:cNvPr id="4" name="Picture 3">
            <a:extLst>
              <a:ext uri="{FF2B5EF4-FFF2-40B4-BE49-F238E27FC236}">
                <a16:creationId xmlns:a16="http://schemas.microsoft.com/office/drawing/2014/main" id="{0933F34D-D873-CCC5-535B-3809D1650A28}"/>
              </a:ext>
            </a:extLst>
          </p:cNvPr>
          <p:cNvPicPr>
            <a:picLocks noChangeAspect="1"/>
          </p:cNvPicPr>
          <p:nvPr/>
        </p:nvPicPr>
        <p:blipFill>
          <a:blip r:embed="rId3"/>
          <a:stretch>
            <a:fillRect/>
          </a:stretch>
        </p:blipFill>
        <p:spPr>
          <a:xfrm>
            <a:off x="2872856" y="1319557"/>
            <a:ext cx="3398287" cy="4691326"/>
          </a:xfrm>
          <a:prstGeom prst="rect">
            <a:avLst/>
          </a:prstGeom>
        </p:spPr>
      </p:pic>
      <p:sp>
        <p:nvSpPr>
          <p:cNvPr id="8" name="Title 1">
            <a:extLst>
              <a:ext uri="{FF2B5EF4-FFF2-40B4-BE49-F238E27FC236}">
                <a16:creationId xmlns:a16="http://schemas.microsoft.com/office/drawing/2014/main" id="{DFDF58B6-1BC7-FE6D-2D8C-A9EEF5F203C0}"/>
              </a:ext>
            </a:extLst>
          </p:cNvPr>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000" b="1" dirty="0">
                <a:latin typeface="Impact" pitchFamily="34" charset="0"/>
              </a:rPr>
              <a:t>Jesus’ return-his second coming</a:t>
            </a:r>
            <a:endParaRPr lang="en-US" sz="4000" dirty="0">
              <a:latin typeface="Impact" pitchFamily="34" charset="0"/>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dirty="0"/>
              <a:t>To realize that Jesus promised to come again</a:t>
            </a:r>
          </a:p>
          <a:p>
            <a:pPr marL="514350" indent="-514350">
              <a:buFont typeface="+mj-lt"/>
              <a:buAutoNum type="arabicPeriod"/>
            </a:pPr>
            <a:r>
              <a:rPr lang="en-US" sz="2800" dirty="0"/>
              <a:t>Be prepared for the second coming by being like Christ</a:t>
            </a:r>
          </a:p>
          <a:p>
            <a:pPr marL="514350" indent="-514350">
              <a:buFont typeface="+mj-lt"/>
              <a:buAutoNum type="arabicPeriod"/>
            </a:pPr>
            <a:r>
              <a:rPr lang="en-US" sz="2800" dirty="0"/>
              <a:t>To recognize the events of the second coming</a:t>
            </a:r>
          </a:p>
          <a:p>
            <a:endParaRPr lang="en-US" sz="2800" dirty="0"/>
          </a:p>
          <a:p>
            <a:pPr algn="ctr"/>
            <a:r>
              <a:rPr lang="en-US" sz="2800" b="1" dirty="0"/>
              <a:t>DISCUSSION QUESTIONS AT END</a:t>
            </a:r>
            <a:endParaRPr lang="en-US" b="1" dirty="0"/>
          </a:p>
        </p:txBody>
      </p:sp>
      <p:pic>
        <p:nvPicPr>
          <p:cNvPr id="8" name="Picture 7">
            <a:extLst>
              <a:ext uri="{FF2B5EF4-FFF2-40B4-BE49-F238E27FC236}">
                <a16:creationId xmlns:a16="http://schemas.microsoft.com/office/drawing/2014/main" id="{E7AE74BB-A035-3FBC-DC9E-F8BEB73E971C}"/>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07459"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VERSES</a:t>
            </a:r>
          </a:p>
        </p:txBody>
      </p:sp>
      <p:sp>
        <p:nvSpPr>
          <p:cNvPr id="14" name="TextBox 13"/>
          <p:cNvSpPr txBox="1">
            <a:spLocks/>
          </p:cNvSpPr>
          <p:nvPr/>
        </p:nvSpPr>
        <p:spPr>
          <a:xfrm>
            <a:off x="258237" y="1665179"/>
            <a:ext cx="8580963" cy="23698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i="1" dirty="0"/>
              <a:t>For the Son of Man is going to come in his Father’s glory with his angels, and then he will reward each person according to what he has done. </a:t>
            </a:r>
          </a:p>
          <a:p>
            <a:r>
              <a:rPr lang="en-US" dirty="0"/>
              <a:t>Matthew 16:27</a:t>
            </a:r>
          </a:p>
          <a:p>
            <a:endParaRPr lang="en-US" sz="2200" dirty="0"/>
          </a:p>
          <a:p>
            <a:r>
              <a:rPr lang="en-US" i="1" dirty="0"/>
              <a:t>“Men of Galilee,” they said, “why do you stand here looking into the sky? This same Jesus, who has been taken from you into heaven will come back in the same way you have seen him go into heaven.”</a:t>
            </a:r>
          </a:p>
          <a:p>
            <a:r>
              <a:rPr lang="en-US" dirty="0"/>
              <a:t>Acts 1:11</a:t>
            </a:r>
          </a:p>
        </p:txBody>
      </p:sp>
      <p:pic>
        <p:nvPicPr>
          <p:cNvPr id="13" name="Picture 12">
            <a:extLst>
              <a:ext uri="{FF2B5EF4-FFF2-40B4-BE49-F238E27FC236}">
                <a16:creationId xmlns:a16="http://schemas.microsoft.com/office/drawing/2014/main" id="{EDD0F738-7C40-7D44-6176-242CB58DCEC6}"/>
              </a:ext>
            </a:extLst>
          </p:cNvPr>
          <p:cNvPicPr>
            <a:picLocks noChangeAspect="1"/>
          </p:cNvPicPr>
          <p:nvPr/>
        </p:nvPicPr>
        <p:blipFill rotWithShape="1">
          <a:blip r:embed="rId3"/>
          <a:srcRect t="-2014"/>
          <a:stretch/>
        </p:blipFill>
        <p:spPr>
          <a:xfrm>
            <a:off x="0" y="6056387"/>
            <a:ext cx="9144000" cy="990601"/>
          </a:xfrm>
          <a:prstGeom prst="rect">
            <a:avLst/>
          </a:prstGeom>
        </p:spPr>
      </p:pic>
      <p:grpSp>
        <p:nvGrpSpPr>
          <p:cNvPr id="9" name="Group 8">
            <a:extLst>
              <a:ext uri="{FF2B5EF4-FFF2-40B4-BE49-F238E27FC236}">
                <a16:creationId xmlns:a16="http://schemas.microsoft.com/office/drawing/2014/main" id="{357FA8F5-769A-42F6-0875-692777EFFCF6}"/>
              </a:ext>
            </a:extLst>
          </p:cNvPr>
          <p:cNvGrpSpPr/>
          <p:nvPr/>
        </p:nvGrpSpPr>
        <p:grpSpPr>
          <a:xfrm>
            <a:off x="2722363" y="3792376"/>
            <a:ext cx="3699273" cy="2264011"/>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52341"/>
            <a:ext cx="75438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What is the second coming of Jesus?</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304800" y="1630214"/>
            <a:ext cx="8572500" cy="4339650"/>
          </a:xfrm>
          <a:prstGeom prst="rect">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a:solidFill>
                  <a:schemeClr val="accent2"/>
                </a:solidFill>
              </a:rPr>
              <a:t>Jesus said that He would come again </a:t>
            </a:r>
            <a:r>
              <a:rPr lang="en-US" sz="2200" dirty="0">
                <a:solidFill>
                  <a:schemeClr val="accent2"/>
                </a:solidFill>
              </a:rPr>
              <a:t>(Matt. 24:30, Jn. 14:2-3, Rev. 22:12)</a:t>
            </a:r>
            <a:r>
              <a:rPr lang="en-US" sz="2200" b="1" dirty="0">
                <a:solidFill>
                  <a:schemeClr val="accent2"/>
                </a:solidFill>
              </a:rPr>
              <a:t>, the angels foretold it </a:t>
            </a:r>
            <a:r>
              <a:rPr lang="en-US" sz="2200" dirty="0">
                <a:solidFill>
                  <a:schemeClr val="accent2"/>
                </a:solidFill>
              </a:rPr>
              <a:t>(Acts 1:10-11), </a:t>
            </a:r>
            <a:r>
              <a:rPr lang="en-US" sz="2200" b="1" dirty="0">
                <a:solidFill>
                  <a:schemeClr val="accent2"/>
                </a:solidFill>
              </a:rPr>
              <a:t>and the early Christians encouraged each other with it </a:t>
            </a:r>
            <a:r>
              <a:rPr lang="en-US" sz="2200" dirty="0">
                <a:solidFill>
                  <a:schemeClr val="accent2"/>
                </a:solidFill>
              </a:rPr>
              <a:t>(1 </a:t>
            </a:r>
            <a:r>
              <a:rPr lang="en-US" sz="2200" dirty="0" err="1">
                <a:solidFill>
                  <a:schemeClr val="accent2"/>
                </a:solidFill>
              </a:rPr>
              <a:t>Thes</a:t>
            </a:r>
            <a:r>
              <a:rPr lang="en-US" sz="2200" dirty="0">
                <a:solidFill>
                  <a:schemeClr val="accent2"/>
                </a:solidFill>
              </a:rPr>
              <a:t>. 4:16-18). Titus 2:13 says the return of Jesus Christ is the “blessed hope”—and is often called the “day of the Lord.”</a:t>
            </a:r>
          </a:p>
          <a:p>
            <a:endParaRPr lang="en-US" sz="1400" i="1" dirty="0">
              <a:solidFill>
                <a:schemeClr val="accent2"/>
              </a:solidFill>
            </a:endParaRPr>
          </a:p>
          <a:p>
            <a:r>
              <a:rPr lang="en-US" sz="2000" i="1" dirty="0">
                <a:solidFill>
                  <a:schemeClr val="accent2"/>
                </a:solidFill>
              </a:rPr>
              <a:t>For you know very well that the day of the Lord will come like a thief in the night. (1 </a:t>
            </a:r>
            <a:r>
              <a:rPr lang="en-US" sz="2000" i="1" dirty="0" err="1">
                <a:solidFill>
                  <a:schemeClr val="accent2"/>
                </a:solidFill>
              </a:rPr>
              <a:t>Thes</a:t>
            </a:r>
            <a:r>
              <a:rPr lang="en-US" sz="2000" i="1" dirty="0">
                <a:solidFill>
                  <a:schemeClr val="accent2"/>
                </a:solidFill>
              </a:rPr>
              <a:t>. 5:2)</a:t>
            </a:r>
          </a:p>
          <a:p>
            <a:endParaRPr lang="en-US" sz="1400" i="1" dirty="0">
              <a:solidFill>
                <a:schemeClr val="accent2"/>
              </a:solidFill>
            </a:endParaRPr>
          </a:p>
          <a:p>
            <a:r>
              <a:rPr lang="en-US" sz="2200" dirty="0">
                <a:solidFill>
                  <a:schemeClr val="accent2"/>
                </a:solidFill>
              </a:rPr>
              <a:t>Scripture says that Jesus will return to earth and establish His kingdom and will judge the world. When Jesus returns, it will be sudden, personal, visible and He will be in His new body.</a:t>
            </a:r>
          </a:p>
          <a:p>
            <a:endParaRPr lang="en-US" sz="1200" dirty="0">
              <a:solidFill>
                <a:schemeClr val="accent2"/>
              </a:solidFill>
            </a:endParaRPr>
          </a:p>
          <a:p>
            <a:r>
              <a:rPr lang="en-US" dirty="0">
                <a:solidFill>
                  <a:schemeClr val="accent2"/>
                </a:solidFill>
              </a:rPr>
              <a:t>See also Matt. 25:31-32, Mk. 14:62, 1 Cor. 4:5</a:t>
            </a:r>
            <a:endParaRPr lang="en-US" sz="1200" dirty="0">
              <a:solidFill>
                <a:schemeClr val="accent2"/>
              </a:solidFill>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0" name="Title 1">
            <a:extLst>
              <a:ext uri="{FF2B5EF4-FFF2-40B4-BE49-F238E27FC236}">
                <a16:creationId xmlns:a16="http://schemas.microsoft.com/office/drawing/2014/main" id="{A9F1D6BF-D42D-AE0D-FA4C-7D0382397089}"/>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000" b="1">
                <a:latin typeface="Impact" pitchFamily="34" charset="0"/>
              </a:rPr>
              <a:t>Jesus’ return-his second coming</a:t>
            </a:r>
            <a:endParaRPr lang="en-US" sz="4000" b="1" dirty="0">
              <a:latin typeface="Impact"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52341"/>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Future events</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748082"/>
            <a:ext cx="8572500" cy="120032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2"/>
                </a:solidFill>
              </a:rPr>
              <a:t>Several major future events are prophesied throughout Scripture. </a:t>
            </a:r>
            <a:r>
              <a:rPr lang="en-US" sz="2400" dirty="0">
                <a:solidFill>
                  <a:schemeClr val="accent2"/>
                </a:solidFill>
              </a:rPr>
              <a:t>Just as Jesus’ first coming was prophesied, so is His second coming. Let’s look at some of these references.</a:t>
            </a:r>
            <a:endParaRPr lang="en-US" sz="1500" dirty="0">
              <a:solidFill>
                <a:schemeClr val="accent2"/>
              </a:solidFill>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0" name="Title 1">
            <a:extLst>
              <a:ext uri="{FF2B5EF4-FFF2-40B4-BE49-F238E27FC236}">
                <a16:creationId xmlns:a16="http://schemas.microsoft.com/office/drawing/2014/main" id="{BCB19835-A5AF-B13A-614A-8C107C4CD0FE}"/>
              </a:ext>
            </a:extLst>
          </p:cNvPr>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pic>
        <p:nvPicPr>
          <p:cNvPr id="1026" name="Picture 2">
            <a:extLst>
              <a:ext uri="{FF2B5EF4-FFF2-40B4-BE49-F238E27FC236}">
                <a16:creationId xmlns:a16="http://schemas.microsoft.com/office/drawing/2014/main" id="{727F67E4-A30C-C841-0D0E-89658AD94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33501"/>
            <a:ext cx="5257800" cy="2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3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52341"/>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Future events</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748082"/>
            <a:ext cx="8572500" cy="384720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sz="2000" b="1" dirty="0">
                <a:solidFill>
                  <a:schemeClr val="accent2"/>
                </a:solidFill>
              </a:rPr>
              <a:t>The rapture</a:t>
            </a:r>
            <a:r>
              <a:rPr lang="en-US" sz="2000" dirty="0">
                <a:solidFill>
                  <a:schemeClr val="accent2"/>
                </a:solidFill>
              </a:rPr>
              <a:t>—”to be caught up.” When Jesus claims believers dead and alive. Will happen in an instant, no one knows when.                                    </a:t>
            </a:r>
            <a:r>
              <a:rPr lang="en-US" sz="1600" dirty="0">
                <a:solidFill>
                  <a:schemeClr val="accent2"/>
                </a:solidFill>
              </a:rPr>
              <a:t>(1 </a:t>
            </a:r>
            <a:r>
              <a:rPr lang="en-US" sz="1600" dirty="0" err="1">
                <a:solidFill>
                  <a:schemeClr val="accent2"/>
                </a:solidFill>
              </a:rPr>
              <a:t>Thes</a:t>
            </a:r>
            <a:r>
              <a:rPr lang="en-US" sz="1600" dirty="0">
                <a:solidFill>
                  <a:schemeClr val="accent2"/>
                </a:solidFill>
              </a:rPr>
              <a:t>. 4:13-18, 1 Cor. 15:51-58)</a:t>
            </a:r>
          </a:p>
          <a:p>
            <a:pPr marL="342900" indent="-342900">
              <a:buFont typeface="Arial" panose="020B0604020202020204" pitchFamily="34" charset="0"/>
              <a:buChar char="•"/>
            </a:pPr>
            <a:r>
              <a:rPr lang="en-US" sz="2000" b="1" dirty="0">
                <a:solidFill>
                  <a:schemeClr val="accent2"/>
                </a:solidFill>
              </a:rPr>
              <a:t>Tribulation and reign of the antichrist</a:t>
            </a:r>
            <a:r>
              <a:rPr lang="en-US" sz="2000" dirty="0">
                <a:solidFill>
                  <a:schemeClr val="accent2"/>
                </a:solidFill>
              </a:rPr>
              <a:t>—the earth will be judged for seven years during which Satan’s antichrist (beast) will rule over the earth. It will be a time of persecution and calamity.                                                          </a:t>
            </a:r>
            <a:r>
              <a:rPr lang="en-US" sz="1600" dirty="0">
                <a:solidFill>
                  <a:schemeClr val="accent2"/>
                </a:solidFill>
              </a:rPr>
              <a:t>(Dan. 9:26-27, Matt. 24:15, 24-25; 1 Jn. 2:18, 4:3; 2 Jn. 7)</a:t>
            </a:r>
          </a:p>
          <a:p>
            <a:pPr marL="342900" indent="-342900">
              <a:buFont typeface="Arial" panose="020B0604020202020204" pitchFamily="34" charset="0"/>
              <a:buChar char="•"/>
            </a:pPr>
            <a:r>
              <a:rPr lang="en-US" sz="2000" b="1" dirty="0">
                <a:solidFill>
                  <a:schemeClr val="accent2"/>
                </a:solidFill>
              </a:rPr>
              <a:t>The second coming of Jesus</a:t>
            </a:r>
            <a:r>
              <a:rPr lang="en-US" sz="2000" dirty="0">
                <a:solidFill>
                  <a:schemeClr val="accent2"/>
                </a:solidFill>
              </a:rPr>
              <a:t>—when Jesus returns to earth with His believers to establish His earthly kingdom.                                                  </a:t>
            </a:r>
            <a:r>
              <a:rPr lang="en-US" sz="1600" dirty="0">
                <a:solidFill>
                  <a:schemeClr val="accent2"/>
                </a:solidFill>
              </a:rPr>
              <a:t>(Rev. 19:11-18)</a:t>
            </a:r>
          </a:p>
          <a:p>
            <a:pPr marL="342900" indent="-342900">
              <a:buFont typeface="Arial" panose="020B0604020202020204" pitchFamily="34" charset="0"/>
              <a:buChar char="•"/>
            </a:pPr>
            <a:r>
              <a:rPr lang="en-US" sz="2000" b="1" dirty="0">
                <a:solidFill>
                  <a:schemeClr val="accent2"/>
                </a:solidFill>
              </a:rPr>
              <a:t>Battle of Armageddon</a:t>
            </a:r>
            <a:r>
              <a:rPr lang="en-US" sz="2000" dirty="0">
                <a:solidFill>
                  <a:schemeClr val="accent2"/>
                </a:solidFill>
              </a:rPr>
              <a:t>—battle between God and all the evil                     forces of Satan and the beast.                                                                                                 </a:t>
            </a:r>
            <a:r>
              <a:rPr lang="en-US" sz="1600" dirty="0">
                <a:solidFill>
                  <a:schemeClr val="accent2"/>
                </a:solidFill>
              </a:rPr>
              <a:t>(Rev. 19:19-21)</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0" name="Title 1">
            <a:extLst>
              <a:ext uri="{FF2B5EF4-FFF2-40B4-BE49-F238E27FC236}">
                <a16:creationId xmlns:a16="http://schemas.microsoft.com/office/drawing/2014/main" id="{49897F28-9E2D-7FF4-DE8E-0FD375F7D47A}"/>
              </a:ext>
            </a:extLst>
          </p:cNvPr>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pic>
        <p:nvPicPr>
          <p:cNvPr id="3074" name="Picture 2">
            <a:extLst>
              <a:ext uri="{FF2B5EF4-FFF2-40B4-BE49-F238E27FC236}">
                <a16:creationId xmlns:a16="http://schemas.microsoft.com/office/drawing/2014/main" id="{1B3E5380-BDE6-39A7-DFFE-A2AD653CC1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4114800"/>
            <a:ext cx="1205124"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55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52341"/>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Future events</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675270"/>
            <a:ext cx="8572500" cy="310854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sz="2000" b="1" dirty="0">
                <a:solidFill>
                  <a:schemeClr val="accent2"/>
                </a:solidFill>
              </a:rPr>
              <a:t>1000-year reign of Jesus</a:t>
            </a:r>
            <a:r>
              <a:rPr lang="en-US" sz="2000" dirty="0">
                <a:solidFill>
                  <a:schemeClr val="accent2"/>
                </a:solidFill>
              </a:rPr>
              <a:t>—He makes His kingdom on earth and reigns as king for 1000 years. Satan and the beast are thrown into the abyss during this time. Then Satan and all his followers are destroyed forever.             </a:t>
            </a:r>
            <a:r>
              <a:rPr lang="en-US" sz="1600" dirty="0">
                <a:solidFill>
                  <a:schemeClr val="accent2"/>
                </a:solidFill>
              </a:rPr>
              <a:t>(Dan. 2:44, Isa. 2:1-4, 11:1-12, 35:1-10; Rev. 20:1-7) </a:t>
            </a:r>
            <a:endParaRPr lang="en-US" sz="2000" dirty="0">
              <a:solidFill>
                <a:schemeClr val="accent2"/>
              </a:solidFill>
            </a:endParaRPr>
          </a:p>
          <a:p>
            <a:pPr marL="342900" indent="-342900">
              <a:buFont typeface="Arial" panose="020B0604020202020204" pitchFamily="34" charset="0"/>
              <a:buChar char="•"/>
            </a:pPr>
            <a:r>
              <a:rPr lang="en-US" sz="2000" b="1" dirty="0">
                <a:solidFill>
                  <a:schemeClr val="accent2"/>
                </a:solidFill>
              </a:rPr>
              <a:t>Judgement</a:t>
            </a:r>
            <a:r>
              <a:rPr lang="en-US" sz="2000" dirty="0">
                <a:solidFill>
                  <a:schemeClr val="accent2"/>
                </a:solidFill>
              </a:rPr>
              <a:t>—when all men will be judged (both living and dead). The believer will be judged at the judgement seat of Christ </a:t>
            </a:r>
            <a:r>
              <a:rPr lang="en-US" sz="1600" dirty="0">
                <a:solidFill>
                  <a:schemeClr val="accent2"/>
                </a:solidFill>
              </a:rPr>
              <a:t>(2 Cor. 5:10-11). </a:t>
            </a:r>
            <a:r>
              <a:rPr lang="en-US" sz="2000" dirty="0">
                <a:solidFill>
                  <a:schemeClr val="accent2"/>
                </a:solidFill>
              </a:rPr>
              <a:t>The unbeliever will be judged at the great white throne judgement </a:t>
            </a:r>
            <a:r>
              <a:rPr lang="en-US" sz="1600" dirty="0">
                <a:solidFill>
                  <a:schemeClr val="accent2"/>
                </a:solidFill>
              </a:rPr>
              <a:t>(Rev. 20:11-15)</a:t>
            </a:r>
          </a:p>
          <a:p>
            <a:pPr marL="342900" indent="-342900">
              <a:buFont typeface="Arial" panose="020B0604020202020204" pitchFamily="34" charset="0"/>
              <a:buChar char="•"/>
            </a:pPr>
            <a:r>
              <a:rPr lang="en-US" sz="2000" b="1" dirty="0">
                <a:solidFill>
                  <a:schemeClr val="accent2"/>
                </a:solidFill>
              </a:rPr>
              <a:t>New Heaven and New Earth</a:t>
            </a:r>
            <a:r>
              <a:rPr lang="en-US" sz="2000" dirty="0">
                <a:solidFill>
                  <a:schemeClr val="accent2"/>
                </a:solidFill>
              </a:rPr>
              <a:t>—God will create this dwelling place for all believers. God will dwell there with believers in peace and security.          </a:t>
            </a:r>
            <a:r>
              <a:rPr lang="en-US" sz="1600" dirty="0">
                <a:solidFill>
                  <a:schemeClr val="accent2"/>
                </a:solidFill>
              </a:rPr>
              <a:t>(Rev. 21-22)</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0" name="Title 1">
            <a:extLst>
              <a:ext uri="{FF2B5EF4-FFF2-40B4-BE49-F238E27FC236}">
                <a16:creationId xmlns:a16="http://schemas.microsoft.com/office/drawing/2014/main" id="{49897F28-9E2D-7FF4-DE8E-0FD375F7D47A}"/>
              </a:ext>
            </a:extLst>
          </p:cNvPr>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pic>
        <p:nvPicPr>
          <p:cNvPr id="2050" name="Picture 2">
            <a:extLst>
              <a:ext uri="{FF2B5EF4-FFF2-40B4-BE49-F238E27FC236}">
                <a16:creationId xmlns:a16="http://schemas.microsoft.com/office/drawing/2014/main" id="{30E7BAA3-D8D8-3A5A-B267-098F0AE213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4583240"/>
            <a:ext cx="2133600" cy="14731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E1BD40-6058-6C84-18F0-74E42A3A1CFA}"/>
              </a:ext>
            </a:extLst>
          </p:cNvPr>
          <p:cNvSpPr txBox="1">
            <a:spLocks/>
          </p:cNvSpPr>
          <p:nvPr/>
        </p:nvSpPr>
        <p:spPr>
          <a:xfrm>
            <a:off x="4572000" y="4654363"/>
            <a:ext cx="4133850" cy="1323439"/>
          </a:xfrm>
          <a:prstGeom prst="rect">
            <a:avLst/>
          </a:prstGeom>
          <a:solidFill>
            <a:schemeClr val="accent1">
              <a:lumMod val="20000"/>
              <a:lumOff val="80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chemeClr val="accent2"/>
                </a:solidFill>
              </a:rPr>
              <a:t>Scholars disagree as to the timing of some of these events in relation to Jesus’ second coming—but they all agree that they will occur because they are prophesied (promised) in Scripture. </a:t>
            </a:r>
          </a:p>
        </p:txBody>
      </p:sp>
    </p:spTree>
    <p:extLst>
      <p:ext uri="{BB962C8B-B14F-4D97-AF65-F5344CB8AC3E}">
        <p14:creationId xmlns:p14="http://schemas.microsoft.com/office/powerpoint/2010/main" val="60454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4278094"/>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The second coming of Jesus to earth is a very important truth for the Christian. </a:t>
            </a:r>
            <a:r>
              <a:rPr lang="en-US" sz="2000" dirty="0">
                <a:solidFill>
                  <a:schemeClr val="accent2"/>
                </a:solidFill>
              </a:rPr>
              <a:t> There are many verses in the Bible which prophesy (predict) Jesus’ second coming. The prophetic books of Daniel, Zechariah, Isaiah and Revelation—and many of the Psalms—prophesy His coming. We know and believe His coming is certain! </a:t>
            </a:r>
          </a:p>
          <a:p>
            <a:endParaRPr lang="en-US" sz="1400" dirty="0">
              <a:solidFill>
                <a:schemeClr val="accent2"/>
              </a:solidFill>
            </a:endParaRPr>
          </a:p>
          <a:p>
            <a:r>
              <a:rPr lang="en-US" sz="2000" dirty="0">
                <a:solidFill>
                  <a:schemeClr val="accent2"/>
                </a:solidFill>
              </a:rPr>
              <a:t>Jesus taught about His second coming as seen in the Gospels of Matthew, Mark and Luke. </a:t>
            </a:r>
            <a:r>
              <a:rPr lang="en-US" sz="1600" dirty="0">
                <a:solidFill>
                  <a:schemeClr val="accent2"/>
                </a:solidFill>
              </a:rPr>
              <a:t>(Matt. 24, Mk. 13, Lk. 21) </a:t>
            </a:r>
          </a:p>
          <a:p>
            <a:r>
              <a:rPr lang="en-US" sz="1600" dirty="0">
                <a:solidFill>
                  <a:schemeClr val="accent2"/>
                </a:solidFill>
              </a:rPr>
              <a:t>(See also 1 </a:t>
            </a:r>
            <a:r>
              <a:rPr lang="en-US" sz="1600" dirty="0" err="1">
                <a:solidFill>
                  <a:schemeClr val="accent2"/>
                </a:solidFill>
              </a:rPr>
              <a:t>Thes</a:t>
            </a:r>
            <a:r>
              <a:rPr lang="en-US" sz="1600" dirty="0">
                <a:solidFill>
                  <a:schemeClr val="accent2"/>
                </a:solidFill>
              </a:rPr>
              <a:t>. 4:13-5:11, Heb. 10:36-39, Jas. 5:7-9, 2 Peter 3:11-13)</a:t>
            </a:r>
            <a:endParaRPr lang="en-US" sz="2000" dirty="0">
              <a:solidFill>
                <a:schemeClr val="accent2"/>
              </a:solidFill>
            </a:endParaRPr>
          </a:p>
          <a:p>
            <a:endParaRPr lang="en-US" sz="1200" dirty="0">
              <a:solidFill>
                <a:schemeClr val="accent2"/>
              </a:solidFill>
            </a:endParaRPr>
          </a:p>
          <a:p>
            <a:r>
              <a:rPr lang="en-US" sz="2000" dirty="0">
                <a:solidFill>
                  <a:schemeClr val="accent2"/>
                </a:solidFill>
              </a:rPr>
              <a:t>The last book of the NT, Revelation, tells about the future events to happen on earth and prophesied the second coming. </a:t>
            </a:r>
          </a:p>
          <a:p>
            <a:endParaRPr lang="en-US" sz="1400" dirty="0">
              <a:solidFill>
                <a:schemeClr val="accent2"/>
              </a:solidFill>
            </a:endParaRPr>
          </a:p>
          <a:p>
            <a:r>
              <a:rPr lang="en-US" i="1" dirty="0">
                <a:solidFill>
                  <a:schemeClr val="accent2"/>
                </a:solidFill>
              </a:rPr>
              <a:t>He who testifies to these things says, yes, I am coming soon, Amen. Come, Lord Jesus. (Rev. 22:20)</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description of Jesus’ return</a:t>
            </a:r>
            <a:endParaRPr lang="en-US" sz="2800" b="1" u="sng" dirty="0">
              <a:solidFill>
                <a:srgbClr val="0070C0"/>
              </a:solidFill>
              <a:effectLst>
                <a:outerShdw blurRad="38100" dist="38100" dir="2700000" algn="tl">
                  <a:srgbClr val="000000">
                    <a:alpha val="43137"/>
                  </a:srgbClr>
                </a:outerShdw>
              </a:effectLst>
            </a:endParaRPr>
          </a:p>
        </p:txBody>
      </p:sp>
      <p:sp>
        <p:nvSpPr>
          <p:cNvPr id="11" name="Title 1">
            <a:extLst>
              <a:ext uri="{FF2B5EF4-FFF2-40B4-BE49-F238E27FC236}">
                <a16:creationId xmlns:a16="http://schemas.microsoft.com/office/drawing/2014/main" id="{752E4AC0-4F4B-FCCE-6AE2-98BAC7A233D0}"/>
              </a:ext>
            </a:extLst>
          </p:cNvPr>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spTree>
    <p:extLst>
      <p:ext uri="{BB962C8B-B14F-4D97-AF65-F5344CB8AC3E}">
        <p14:creationId xmlns:p14="http://schemas.microsoft.com/office/powerpoint/2010/main" val="232662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297180" y="2229596"/>
            <a:ext cx="1691640" cy="378565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accent2"/>
                </a:solidFill>
              </a:rPr>
              <a:t>Scripture tells us that Jesus will return in the same manner as He was taken up to heaven. </a:t>
            </a:r>
            <a:r>
              <a:rPr lang="en-US" sz="1600" dirty="0">
                <a:solidFill>
                  <a:schemeClr val="accent2"/>
                </a:solidFill>
              </a:rPr>
              <a:t>Although it does not tell us the time of Jesus’ coming, the following table gives a glimpse of what the second coming will be like.</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033272" y="1184139"/>
            <a:ext cx="2057400" cy="954107"/>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 return</a:t>
            </a:r>
            <a:endParaRPr lang="en-US" sz="2800" b="1" u="sng" dirty="0">
              <a:solidFill>
                <a:srgbClr val="0070C0"/>
              </a:solidFill>
              <a:effectLst>
                <a:outerShdw blurRad="38100" dist="38100" dir="2700000" algn="tl">
                  <a:srgbClr val="000000">
                    <a:alpha val="43137"/>
                  </a:srgbClr>
                </a:outerShdw>
              </a:effectLst>
            </a:endParaRPr>
          </a:p>
        </p:txBody>
      </p:sp>
      <p:sp>
        <p:nvSpPr>
          <p:cNvPr id="11" name="Title 1">
            <a:extLst>
              <a:ext uri="{FF2B5EF4-FFF2-40B4-BE49-F238E27FC236}">
                <a16:creationId xmlns:a16="http://schemas.microsoft.com/office/drawing/2014/main" id="{ABF596DF-9EC3-8C22-E5F0-CD35130AD49B}"/>
              </a:ext>
            </a:extLst>
          </p:cNvPr>
          <p:cNvSpPr>
            <a:spLocks noGrp="1"/>
          </p:cNvSpPr>
          <p:nvPr>
            <p:ph type="title"/>
          </p:nvPr>
        </p:nvSpPr>
        <p:spPr>
          <a:xfrm>
            <a:off x="1295400" y="304800"/>
            <a:ext cx="7620000" cy="838200"/>
          </a:xfrm>
        </p:spPr>
        <p:txBody>
          <a:bodyPr>
            <a:noAutofit/>
          </a:bodyPr>
          <a:lstStyle/>
          <a:p>
            <a:r>
              <a:rPr lang="en-US" sz="4000" b="1" dirty="0">
                <a:latin typeface="Impact" pitchFamily="34" charset="0"/>
              </a:rPr>
              <a:t>Jesus’ return-his second coming</a:t>
            </a:r>
          </a:p>
        </p:txBody>
      </p:sp>
      <p:graphicFrame>
        <p:nvGraphicFramePr>
          <p:cNvPr id="4" name="Table 5">
            <a:extLst>
              <a:ext uri="{FF2B5EF4-FFF2-40B4-BE49-F238E27FC236}">
                <a16:creationId xmlns:a16="http://schemas.microsoft.com/office/drawing/2014/main" id="{9D023A6F-3B78-053E-8612-C1CD4F04A812}"/>
              </a:ext>
            </a:extLst>
          </p:cNvPr>
          <p:cNvGraphicFramePr>
            <a:graphicFrameLocks noGrp="1"/>
          </p:cNvGraphicFramePr>
          <p:nvPr>
            <p:extLst>
              <p:ext uri="{D42A27DB-BD31-4B8C-83A1-F6EECF244321}">
                <p14:modId xmlns:p14="http://schemas.microsoft.com/office/powerpoint/2010/main" val="882079140"/>
              </p:ext>
            </p:extLst>
          </p:nvPr>
        </p:nvGraphicFramePr>
        <p:xfrm>
          <a:off x="2136648" y="1080028"/>
          <a:ext cx="6858000" cy="49352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119025259"/>
                    </a:ext>
                  </a:extLst>
                </a:gridCol>
                <a:gridCol w="2681026">
                  <a:extLst>
                    <a:ext uri="{9D8B030D-6E8A-4147-A177-3AD203B41FA5}">
                      <a16:colId xmlns:a16="http://schemas.microsoft.com/office/drawing/2014/main" val="2863311378"/>
                    </a:ext>
                  </a:extLst>
                </a:gridCol>
                <a:gridCol w="1052774">
                  <a:extLst>
                    <a:ext uri="{9D8B030D-6E8A-4147-A177-3AD203B41FA5}">
                      <a16:colId xmlns:a16="http://schemas.microsoft.com/office/drawing/2014/main" val="2581076808"/>
                    </a:ext>
                  </a:extLst>
                </a:gridCol>
                <a:gridCol w="1828800">
                  <a:extLst>
                    <a:ext uri="{9D8B030D-6E8A-4147-A177-3AD203B41FA5}">
                      <a16:colId xmlns:a16="http://schemas.microsoft.com/office/drawing/2014/main" val="3986884106"/>
                    </a:ext>
                  </a:extLst>
                </a:gridCol>
              </a:tblGrid>
              <a:tr h="370840">
                <a:tc gridSpan="4">
                  <a:txBody>
                    <a:bodyPr/>
                    <a:lstStyle/>
                    <a:p>
                      <a:pPr algn="ctr"/>
                      <a:r>
                        <a:rPr lang="en-US" dirty="0"/>
                        <a:t>Jesus’ return</a:t>
                      </a:r>
                    </a:p>
                  </a:txBody>
                  <a:tcP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5649372"/>
                  </a:ext>
                </a:extLst>
              </a:tr>
              <a:tr h="295144">
                <a:tc rowSpan="2">
                  <a:txBody>
                    <a:bodyPr/>
                    <a:lstStyle/>
                    <a:p>
                      <a:r>
                        <a:rPr lang="en-US" sz="1600" b="1" dirty="0"/>
                        <a:t>Unexpected</a:t>
                      </a:r>
                    </a:p>
                  </a:txBody>
                  <a:tcPr>
                    <a:solidFill>
                      <a:srgbClr val="FAF2EA"/>
                    </a:solidFill>
                  </a:tcPr>
                </a:tc>
                <a:tc>
                  <a:txBody>
                    <a:bodyPr/>
                    <a:lstStyle/>
                    <a:p>
                      <a:r>
                        <a:rPr lang="en-US" sz="1400" i="1" dirty="0"/>
                        <a:t>Now, brothers, about times and dates we do not need to write to you, for you know very well that the day of the Lord will come like a thief in the night. While people are saying “Peace and safety,” destruction will come upon them suddenly. (1 </a:t>
                      </a:r>
                      <a:r>
                        <a:rPr lang="en-US" sz="1400" i="1" dirty="0" err="1"/>
                        <a:t>Thes</a:t>
                      </a:r>
                      <a:r>
                        <a:rPr lang="en-US" sz="1400" i="1" dirty="0"/>
                        <a:t>. 5:1-3)</a:t>
                      </a:r>
                    </a:p>
                  </a:txBody>
                  <a:tcPr>
                    <a:solidFill>
                      <a:srgbClr val="FAF2EA"/>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Like lightning</a:t>
                      </a:r>
                    </a:p>
                    <a:p>
                      <a:endParaRPr lang="en-US" sz="1800" i="1" dirty="0"/>
                    </a:p>
                  </a:txBody>
                  <a:tcPr>
                    <a:solidFill>
                      <a:srgbClr val="FAF2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For as the lightning comes from the east and flashes to the west, so will be the coming of </a:t>
                      </a:r>
                      <a:r>
                        <a:rPr lang="en-US" sz="1400" i="1" dirty="0" err="1"/>
                        <a:t>th</a:t>
                      </a:r>
                      <a:r>
                        <a:rPr lang="en-US" sz="1400" i="1" dirty="0"/>
                        <a:t> Son of Man. (Matt. 24:27)</a:t>
                      </a:r>
                    </a:p>
                    <a:p>
                      <a:endParaRPr lang="en-US" sz="1400" i="1" dirty="0"/>
                    </a:p>
                  </a:txBody>
                  <a:tcPr>
                    <a:solidFill>
                      <a:srgbClr val="FAF2EA"/>
                    </a:solidFill>
                  </a:tcPr>
                </a:tc>
                <a:extLst>
                  <a:ext uri="{0D108BD9-81ED-4DB2-BD59-A6C34878D82A}">
                    <a16:rowId xmlns:a16="http://schemas.microsoft.com/office/drawing/2014/main" val="3176583779"/>
                  </a:ext>
                </a:extLst>
              </a:tr>
              <a:tr h="153796">
                <a:tc vMerge="1">
                  <a:txBody>
                    <a:bodyPr/>
                    <a:lstStyle/>
                    <a:p>
                      <a:endParaRPr lang="en-US"/>
                    </a:p>
                  </a:txBody>
                  <a:tcPr/>
                </a:tc>
                <a:tc>
                  <a:txBody>
                    <a:bodyPr/>
                    <a:lstStyle/>
                    <a:p>
                      <a:r>
                        <a:rPr lang="en-US" sz="1050" dirty="0"/>
                        <a:t>Matt. 24:36-50, 1 </a:t>
                      </a:r>
                      <a:r>
                        <a:rPr lang="en-US" sz="1050" dirty="0" err="1"/>
                        <a:t>Thes</a:t>
                      </a:r>
                      <a:r>
                        <a:rPr lang="en-US" sz="1050" dirty="0"/>
                        <a:t>. 5:4-11, Rev. 3:3, 11</a:t>
                      </a:r>
                      <a:endParaRPr lang="en-US" sz="1400" i="1" dirty="0"/>
                    </a:p>
                  </a:txBody>
                  <a:tcPr>
                    <a:solidFill>
                      <a:srgbClr val="FAF2EA"/>
                    </a:solidFill>
                  </a:tcPr>
                </a:tc>
                <a:tc vMerge="1">
                  <a:txBody>
                    <a:bodyPr/>
                    <a:lstStyle/>
                    <a:p>
                      <a:endParaRPr lang="en-US"/>
                    </a:p>
                  </a:txBody>
                  <a:tcPr/>
                </a:tc>
                <a:tc>
                  <a:txBody>
                    <a:bodyPr/>
                    <a:lstStyle/>
                    <a:p>
                      <a:r>
                        <a:rPr lang="en-US" sz="1050" dirty="0"/>
                        <a:t>Lk. 17:24</a:t>
                      </a:r>
                      <a:endParaRPr lang="en-US" sz="1400" i="1" dirty="0"/>
                    </a:p>
                  </a:txBody>
                  <a:tcPr>
                    <a:solidFill>
                      <a:srgbClr val="FAF2EA"/>
                    </a:solidFill>
                  </a:tcPr>
                </a:tc>
                <a:extLst>
                  <a:ext uri="{0D108BD9-81ED-4DB2-BD59-A6C34878D82A}">
                    <a16:rowId xmlns:a16="http://schemas.microsoft.com/office/drawing/2014/main" val="1856009167"/>
                  </a:ext>
                </a:extLst>
              </a:tr>
              <a:tr h="1121536">
                <a:tc rowSpan="2">
                  <a:txBody>
                    <a:bodyPr/>
                    <a:lstStyle/>
                    <a:p>
                      <a:r>
                        <a:rPr lang="en-US" sz="1600" b="1" dirty="0"/>
                        <a:t>Same way He left</a:t>
                      </a:r>
                    </a:p>
                  </a:txBody>
                  <a:tcPr>
                    <a:solidFill>
                      <a:schemeClr val="accent6">
                        <a:lumMod val="20000"/>
                        <a:lumOff val="80000"/>
                      </a:schemeClr>
                    </a:solidFill>
                  </a:tcPr>
                </a:tc>
                <a:tc>
                  <a:txBody>
                    <a:bodyPr/>
                    <a:lstStyle/>
                    <a:p>
                      <a:r>
                        <a:rPr lang="en-US" sz="1400" i="1" dirty="0"/>
                        <a:t>…This same Jesus, who has been taken from you into heaven, will come back in the same way you have seen him go into heaven. (Acts 1:11)</a:t>
                      </a:r>
                    </a:p>
                  </a:txBody>
                  <a:tcPr>
                    <a:solidFill>
                      <a:schemeClr val="accent6">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Power and Glory</a:t>
                      </a:r>
                    </a:p>
                    <a:p>
                      <a:endParaRPr lang="en-US" sz="1800" i="1"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At that time they will see the Son of Man coming in a cloud with power and great glory. (Lk. 21:27)</a:t>
                      </a:r>
                    </a:p>
                    <a:p>
                      <a:endParaRPr lang="en-US" sz="1400" i="1" dirty="0"/>
                    </a:p>
                  </a:txBody>
                  <a:tcPr>
                    <a:solidFill>
                      <a:schemeClr val="accent6">
                        <a:lumMod val="20000"/>
                        <a:lumOff val="80000"/>
                      </a:schemeClr>
                    </a:solidFill>
                  </a:tcPr>
                </a:tc>
                <a:extLst>
                  <a:ext uri="{0D108BD9-81ED-4DB2-BD59-A6C34878D82A}">
                    <a16:rowId xmlns:a16="http://schemas.microsoft.com/office/drawing/2014/main" val="2449047312"/>
                  </a:ext>
                </a:extLst>
              </a:tr>
              <a:tr h="207136">
                <a:tc vMerge="1">
                  <a:txBody>
                    <a:bodyPr/>
                    <a:lstStyle/>
                    <a:p>
                      <a:endParaRPr lang="en-US"/>
                    </a:p>
                  </a:txBody>
                  <a:tcPr/>
                </a:tc>
                <a:tc>
                  <a:txBody>
                    <a:bodyPr/>
                    <a:lstStyle/>
                    <a:p>
                      <a:r>
                        <a:rPr lang="en-US" sz="1050" dirty="0"/>
                        <a:t>Mk. 13:26-27</a:t>
                      </a:r>
                      <a:endParaRPr lang="en-US" dirty="0"/>
                    </a:p>
                  </a:txBody>
                  <a:tcPr>
                    <a:solidFill>
                      <a:schemeClr val="accent6">
                        <a:lumMod val="20000"/>
                        <a:lumOff val="80000"/>
                      </a:schemeClr>
                    </a:solidFill>
                  </a:tcPr>
                </a:tc>
                <a:tc vMerge="1">
                  <a:txBody>
                    <a:bodyPr/>
                    <a:lstStyle/>
                    <a:p>
                      <a:endParaRPr lang="en-US"/>
                    </a:p>
                  </a:txBody>
                  <a:tcPr/>
                </a:tc>
                <a:tc>
                  <a:txBody>
                    <a:bodyPr/>
                    <a:lstStyle/>
                    <a:p>
                      <a:r>
                        <a:rPr lang="en-US" sz="1050" dirty="0"/>
                        <a:t>Matt. 24:30</a:t>
                      </a:r>
                      <a:endParaRPr lang="en-US" sz="1400" i="1" dirty="0"/>
                    </a:p>
                  </a:txBody>
                  <a:tcPr>
                    <a:solidFill>
                      <a:schemeClr val="accent6">
                        <a:lumMod val="20000"/>
                        <a:lumOff val="80000"/>
                      </a:schemeClr>
                    </a:solidFill>
                  </a:tcPr>
                </a:tc>
                <a:extLst>
                  <a:ext uri="{0D108BD9-81ED-4DB2-BD59-A6C34878D82A}">
                    <a16:rowId xmlns:a16="http://schemas.microsoft.com/office/drawing/2014/main" val="1760262618"/>
                  </a:ext>
                </a:extLst>
              </a:tr>
              <a:tr h="365760">
                <a:tc>
                  <a:txBody>
                    <a:bodyPr/>
                    <a:lstStyle/>
                    <a:p>
                      <a:r>
                        <a:rPr lang="en-US" sz="1600" b="1" dirty="0"/>
                        <a:t>In Full View</a:t>
                      </a:r>
                    </a:p>
                  </a:txBody>
                  <a:tcPr>
                    <a:solidFill>
                      <a:srgbClr val="FAF2EA"/>
                    </a:solidFill>
                  </a:tcPr>
                </a:tc>
                <a:tc gridSpan="3">
                  <a:txBody>
                    <a:bodyPr/>
                    <a:lstStyle/>
                    <a:p>
                      <a:r>
                        <a:rPr lang="en-US" sz="1400" i="1" dirty="0"/>
                        <a:t>Look, he is coming with the clouds, and every eye will see him, even those who pierced him, and all the peoples of the earth will mourn because of him. So shall it be! Amen. (Rev. 1:7)</a:t>
                      </a:r>
                    </a:p>
                  </a:txBody>
                  <a:tcPr>
                    <a:solidFill>
                      <a:srgbClr val="FAF2E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1531625"/>
                  </a:ext>
                </a:extLst>
              </a:tr>
            </a:tbl>
          </a:graphicData>
        </a:graphic>
      </p:graphicFrame>
    </p:spTree>
    <p:extLst>
      <p:ext uri="{BB962C8B-B14F-4D97-AF65-F5344CB8AC3E}">
        <p14:creationId xmlns:p14="http://schemas.microsoft.com/office/powerpoint/2010/main" val="319000894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8785</TotalTime>
  <Words>2141</Words>
  <Application>Microsoft Office PowerPoint</Application>
  <PresentationFormat>On-screen Show (4:3)</PresentationFormat>
  <Paragraphs>168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Bodoni MT Black</vt:lpstr>
      <vt:lpstr>Calibri</vt:lpstr>
      <vt:lpstr>Franklin Gothic Book</vt:lpstr>
      <vt:lpstr>Franklin Gothic Medium</vt:lpstr>
      <vt:lpstr>Impact</vt:lpstr>
      <vt:lpstr>Wingdings 2</vt:lpstr>
      <vt:lpstr>Trek</vt:lpstr>
      <vt:lpstr>Jesus’ return-his second coming</vt:lpstr>
      <vt:lpstr>Jesus’ return-his second coming</vt:lpstr>
      <vt:lpstr>Jesus’ return-his second coming</vt:lpstr>
      <vt:lpstr>PowerPoint Presentation</vt:lpstr>
      <vt:lpstr>Jesus’ return-his second coming</vt:lpstr>
      <vt:lpstr>Jesus’ return-his second coming</vt:lpstr>
      <vt:lpstr>Jesus’ return-his second coming</vt:lpstr>
      <vt:lpstr>Jesus’ return-his second coming</vt:lpstr>
      <vt:lpstr>Jesus’ return-his second coming</vt:lpstr>
      <vt:lpstr>Jesus’ return-his second coming</vt:lpstr>
      <vt:lpstr>Jesus’ return-his second coming</vt:lpstr>
      <vt:lpstr>Jesus’ return-his second coming</vt:lpstr>
      <vt:lpstr>Jesus’ return-his second coming</vt:lpstr>
      <vt:lpstr>Jesus’ return-his second coming</vt:lpstr>
      <vt:lpstr>Jesus’ return-his second coming</vt:lpstr>
      <vt:lpstr>Jesus’ return-his second coming</vt:lpstr>
      <vt:lpstr>Jesus’ return-his second coming</vt:lpstr>
      <vt:lpstr>Jesus’ return-his second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257</cp:revision>
  <dcterms:created xsi:type="dcterms:W3CDTF">2009-07-22T00:00:56Z</dcterms:created>
  <dcterms:modified xsi:type="dcterms:W3CDTF">2022-07-13T15:19:36Z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